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sldIdLst>
    <p:sldId id="315" r:id="rId2"/>
    <p:sldId id="539" r:id="rId3"/>
    <p:sldId id="590" r:id="rId4"/>
    <p:sldId id="544" r:id="rId5"/>
    <p:sldId id="545" r:id="rId6"/>
    <p:sldId id="591" r:id="rId7"/>
    <p:sldId id="592" r:id="rId8"/>
    <p:sldId id="594" r:id="rId9"/>
    <p:sldId id="597" r:id="rId10"/>
    <p:sldId id="596" r:id="rId11"/>
    <p:sldId id="595" r:id="rId12"/>
    <p:sldId id="599" r:id="rId13"/>
    <p:sldId id="598" r:id="rId14"/>
    <p:sldId id="600" r:id="rId15"/>
    <p:sldId id="593" r:id="rId16"/>
    <p:sldId id="602" r:id="rId17"/>
    <p:sldId id="601" r:id="rId18"/>
    <p:sldId id="603" r:id="rId19"/>
    <p:sldId id="604" r:id="rId20"/>
    <p:sldId id="605" r:id="rId21"/>
    <p:sldId id="606" r:id="rId22"/>
    <p:sldId id="607" r:id="rId23"/>
    <p:sldId id="609" r:id="rId24"/>
    <p:sldId id="610" r:id="rId25"/>
    <p:sldId id="611" r:id="rId26"/>
    <p:sldId id="612" r:id="rId27"/>
    <p:sldId id="613" r:id="rId28"/>
    <p:sldId id="608" r:id="rId29"/>
    <p:sldId id="618" r:id="rId30"/>
    <p:sldId id="615" r:id="rId31"/>
    <p:sldId id="614" r:id="rId32"/>
    <p:sldId id="619" r:id="rId33"/>
    <p:sldId id="620" r:id="rId34"/>
    <p:sldId id="621" r:id="rId35"/>
    <p:sldId id="622" r:id="rId36"/>
    <p:sldId id="627" r:id="rId37"/>
    <p:sldId id="626" r:id="rId38"/>
    <p:sldId id="625" r:id="rId39"/>
    <p:sldId id="624" r:id="rId40"/>
    <p:sldId id="623" r:id="rId41"/>
    <p:sldId id="628" r:id="rId42"/>
    <p:sldId id="629" r:id="rId43"/>
    <p:sldId id="630" r:id="rId44"/>
    <p:sldId id="631" r:id="rId45"/>
    <p:sldId id="632" r:id="rId46"/>
    <p:sldId id="633" r:id="rId47"/>
    <p:sldId id="634" r:id="rId48"/>
    <p:sldId id="635" r:id="rId49"/>
    <p:sldId id="642" r:id="rId50"/>
    <p:sldId id="643" r:id="rId51"/>
    <p:sldId id="644" r:id="rId52"/>
    <p:sldId id="641" r:id="rId53"/>
    <p:sldId id="640" r:id="rId54"/>
    <p:sldId id="645" r:id="rId55"/>
    <p:sldId id="646" r:id="rId56"/>
    <p:sldId id="639" r:id="rId57"/>
    <p:sldId id="638" r:id="rId58"/>
    <p:sldId id="647" r:id="rId59"/>
    <p:sldId id="637" r:id="rId60"/>
    <p:sldId id="636" r:id="rId61"/>
    <p:sldId id="648" r:id="rId62"/>
    <p:sldId id="649" r:id="rId63"/>
    <p:sldId id="650" r:id="rId64"/>
    <p:sldId id="651" r:id="rId65"/>
    <p:sldId id="652" r:id="rId66"/>
    <p:sldId id="653" r:id="rId67"/>
    <p:sldId id="654" r:id="rId68"/>
    <p:sldId id="655" r:id="rId69"/>
    <p:sldId id="656" r:id="rId70"/>
    <p:sldId id="657" r:id="rId71"/>
    <p:sldId id="658" r:id="rId72"/>
    <p:sldId id="659" r:id="rId73"/>
    <p:sldId id="661" r:id="rId74"/>
    <p:sldId id="660" r:id="rId75"/>
    <p:sldId id="663" r:id="rId76"/>
    <p:sldId id="662" r:id="rId77"/>
    <p:sldId id="664" r:id="rId78"/>
    <p:sldId id="665" r:id="rId79"/>
    <p:sldId id="666" r:id="rId80"/>
    <p:sldId id="589" r:id="rId81"/>
    <p:sldId id="537" r:id="rId82"/>
  </p:sldIdLst>
  <p:sldSz cx="12241213" cy="7200900"/>
  <p:notesSz cx="6858000" cy="9144000"/>
  <p:custDataLst>
    <p:tags r:id="rId84"/>
  </p:custDataLst>
  <p:defaultTextStyle>
    <a:defPPr>
      <a:defRPr lang="zh-CN"/>
    </a:defPPr>
    <a:lvl1pPr marL="0" algn="l" defTabSz="1243982" rtl="0" eaLnBrk="1" latinLnBrk="0" hangingPunct="1">
      <a:defRPr sz="2500" kern="1200">
        <a:solidFill>
          <a:schemeClr val="tx1"/>
        </a:solidFill>
        <a:latin typeface="+mn-lt"/>
        <a:ea typeface="+mn-ea"/>
        <a:cs typeface="+mn-cs"/>
      </a:defRPr>
    </a:lvl1pPr>
    <a:lvl2pPr marL="621990" algn="l" defTabSz="1243982" rtl="0" eaLnBrk="1" latinLnBrk="0" hangingPunct="1">
      <a:defRPr sz="2500" kern="1200">
        <a:solidFill>
          <a:schemeClr val="tx1"/>
        </a:solidFill>
        <a:latin typeface="+mn-lt"/>
        <a:ea typeface="+mn-ea"/>
        <a:cs typeface="+mn-cs"/>
      </a:defRPr>
    </a:lvl2pPr>
    <a:lvl3pPr marL="1243982" algn="l" defTabSz="1243982" rtl="0" eaLnBrk="1" latinLnBrk="0" hangingPunct="1">
      <a:defRPr sz="2500" kern="1200">
        <a:solidFill>
          <a:schemeClr val="tx1"/>
        </a:solidFill>
        <a:latin typeface="+mn-lt"/>
        <a:ea typeface="+mn-ea"/>
        <a:cs typeface="+mn-cs"/>
      </a:defRPr>
    </a:lvl3pPr>
    <a:lvl4pPr marL="1865972" algn="l" defTabSz="1243982" rtl="0" eaLnBrk="1" latinLnBrk="0" hangingPunct="1">
      <a:defRPr sz="2500" kern="1200">
        <a:solidFill>
          <a:schemeClr val="tx1"/>
        </a:solidFill>
        <a:latin typeface="+mn-lt"/>
        <a:ea typeface="+mn-ea"/>
        <a:cs typeface="+mn-cs"/>
      </a:defRPr>
    </a:lvl4pPr>
    <a:lvl5pPr marL="2487964" algn="l" defTabSz="1243982" rtl="0" eaLnBrk="1" latinLnBrk="0" hangingPunct="1">
      <a:defRPr sz="2500" kern="1200">
        <a:solidFill>
          <a:schemeClr val="tx1"/>
        </a:solidFill>
        <a:latin typeface="+mn-lt"/>
        <a:ea typeface="+mn-ea"/>
        <a:cs typeface="+mn-cs"/>
      </a:defRPr>
    </a:lvl5pPr>
    <a:lvl6pPr marL="3109954" algn="l" defTabSz="1243982" rtl="0" eaLnBrk="1" latinLnBrk="0" hangingPunct="1">
      <a:defRPr sz="2500" kern="1200">
        <a:solidFill>
          <a:schemeClr val="tx1"/>
        </a:solidFill>
        <a:latin typeface="+mn-lt"/>
        <a:ea typeface="+mn-ea"/>
        <a:cs typeface="+mn-cs"/>
      </a:defRPr>
    </a:lvl6pPr>
    <a:lvl7pPr marL="3731945" algn="l" defTabSz="1243982" rtl="0" eaLnBrk="1" latinLnBrk="0" hangingPunct="1">
      <a:defRPr sz="2500" kern="1200">
        <a:solidFill>
          <a:schemeClr val="tx1"/>
        </a:solidFill>
        <a:latin typeface="+mn-lt"/>
        <a:ea typeface="+mn-ea"/>
        <a:cs typeface="+mn-cs"/>
      </a:defRPr>
    </a:lvl7pPr>
    <a:lvl8pPr marL="4353936" algn="l" defTabSz="1243982" rtl="0" eaLnBrk="1" latinLnBrk="0" hangingPunct="1">
      <a:defRPr sz="2500" kern="1200">
        <a:solidFill>
          <a:schemeClr val="tx1"/>
        </a:solidFill>
        <a:latin typeface="+mn-lt"/>
        <a:ea typeface="+mn-ea"/>
        <a:cs typeface="+mn-cs"/>
      </a:defRPr>
    </a:lvl8pPr>
    <a:lvl9pPr marL="4975927" algn="l" defTabSz="1243982"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303EB"/>
    <a:srgbClr val="6600FF"/>
    <a:srgbClr val="01AEEE"/>
    <a:srgbClr val="FE9800"/>
    <a:srgbClr val="080808"/>
    <a:srgbClr val="00AEEE"/>
    <a:srgbClr val="72CD4F"/>
    <a:srgbClr val="F3F3F3"/>
    <a:srgbClr val="FFCC66"/>
    <a:srgbClr val="FF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26" autoAdjust="0"/>
    <p:restoredTop sz="94188" autoAdjust="0"/>
  </p:normalViewPr>
  <p:slideViewPr>
    <p:cSldViewPr>
      <p:cViewPr varScale="1">
        <p:scale>
          <a:sx n="76" d="100"/>
          <a:sy n="76" d="100"/>
        </p:scale>
        <p:origin x="-564" y="-90"/>
      </p:cViewPr>
      <p:guideLst>
        <p:guide orient="horz" pos="2269"/>
        <p:guide pos="3856"/>
      </p:guideLst>
    </p:cSldViewPr>
  </p:slideViewPr>
  <p:outlineViewPr>
    <p:cViewPr>
      <p:scale>
        <a:sx n="33" d="100"/>
        <a:sy n="33" d="100"/>
      </p:scale>
      <p:origin x="0" y="-864"/>
    </p:cViewPr>
  </p:outlineViewPr>
  <p:notesTextViewPr>
    <p:cViewPr>
      <p:scale>
        <a:sx n="100" d="100"/>
        <a:sy n="100" d="100"/>
      </p:scale>
      <p:origin x="0" y="0"/>
    </p:cViewPr>
  </p:notesTextViewPr>
  <p:sorterViewPr>
    <p:cViewPr>
      <p:scale>
        <a:sx n="100" d="100"/>
        <a:sy n="100" d="100"/>
      </p:scale>
      <p:origin x="0" y="-289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45.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A89C04-3F3F-43B1-ABD2-B128C21CF31C}" type="doc">
      <dgm:prSet loTypeId="urn:microsoft.com/office/officeart/2005/8/layout/vProcess5" loCatId="process" qsTypeId="urn:microsoft.com/office/officeart/2005/8/quickstyle/simple4" qsCatId="simple" csTypeId="urn:microsoft.com/office/officeart/2005/8/colors/colorful5" csCatId="colorful" phldr="1"/>
      <dgm:spPr/>
      <dgm:t>
        <a:bodyPr/>
        <a:lstStyle/>
        <a:p>
          <a:endParaRPr lang="zh-CN" altLang="en-US"/>
        </a:p>
      </dgm:t>
    </dgm:pt>
    <dgm:pt modelId="{BE400ABB-0244-4616-8009-248720FC9B9A}">
      <dgm:prSet phldrT="[文本]" custT="1"/>
      <dgm:spPr>
        <a:xfrm>
          <a:off x="0" y="0"/>
          <a:ext cx="6436563" cy="1157295"/>
        </a:xfrm>
        <a:blipFill rotWithShape="0">
          <a:blip xmlns:r="http://schemas.openxmlformats.org/officeDocument/2006/relationships" r:embed="rId1">
            <a:duotone>
              <a:srgbClr val="4BACC6">
                <a:hueOff val="0"/>
                <a:satOff val="0"/>
                <a:lumOff val="0"/>
                <a:alphaOff val="0"/>
                <a:shade val="22000"/>
                <a:satMod val="160000"/>
              </a:srgbClr>
              <a:srgbClr val="4BACC6">
                <a:hueOff val="0"/>
                <a:satOff val="0"/>
                <a:lumOff val="0"/>
                <a:alphaOff val="0"/>
                <a:shade val="45000"/>
                <a:satMod val="100000"/>
              </a:srgbClr>
            </a:duotone>
          </a:blip>
          <a:tile tx="0" ty="0" sx="65000" sy="65000" flip="none" algn="ctr"/>
        </a:blipFill>
        <a:ln>
          <a:noFill/>
        </a:ln>
        <a:effectLst>
          <a:outerShdw blurRad="38100" dist="25400" dir="5400000" algn="t" rotWithShape="0">
            <a:srgbClr val="000000">
              <a:alpha val="50000"/>
            </a:srgbClr>
          </a:outerShdw>
        </a:effectLst>
      </dgm:spPr>
      <dgm:t>
        <a:bodyPr/>
        <a:lstStyle/>
        <a:p>
          <a:r>
            <a:rPr lang="zh-CN" altLang="en-US" sz="2400" b="1" dirty="0" smtClean="0">
              <a:solidFill>
                <a:sysClr val="window" lastClr="FFFFFF"/>
              </a:solidFill>
              <a:latin typeface="Perpetua"/>
              <a:ea typeface="宋体"/>
              <a:cs typeface="+mn-cs"/>
            </a:rPr>
            <a:t>轨道电路反映有关线路空闲时，为开放信号、建立进路、构成闭塞提供了依据；</a:t>
          </a:r>
          <a:endParaRPr lang="zh-CN" altLang="en-US" sz="2400" dirty="0">
            <a:solidFill>
              <a:sysClr val="window" lastClr="FFFFFF"/>
            </a:solidFill>
            <a:latin typeface="Perpetua"/>
            <a:ea typeface="宋体"/>
            <a:cs typeface="+mn-cs"/>
          </a:endParaRPr>
        </a:p>
      </dgm:t>
    </dgm:pt>
    <dgm:pt modelId="{D161007C-8B89-4C62-9F1B-3C8FDC260552}" type="parTrans" cxnId="{9F054300-A6FC-4BCC-9DC0-9E877B7EF7FE}">
      <dgm:prSet/>
      <dgm:spPr/>
      <dgm:t>
        <a:bodyPr/>
        <a:lstStyle/>
        <a:p>
          <a:endParaRPr lang="zh-CN" altLang="en-US"/>
        </a:p>
      </dgm:t>
    </dgm:pt>
    <dgm:pt modelId="{E24DA4EE-90AD-45E6-9AFD-2B6509055F07}" type="sibTrans" cxnId="{9F054300-A6FC-4BCC-9DC0-9E877B7EF7FE}">
      <dgm:prSet custT="1"/>
      <dgm:spPr>
        <a:xfrm>
          <a:off x="5684321" y="909762"/>
          <a:ext cx="752242" cy="752242"/>
        </a:xfrm>
        <a:solidFill>
          <a:srgbClr val="4BACC6">
            <a:tint val="40000"/>
            <a:alpha val="90000"/>
            <a:hueOff val="0"/>
            <a:satOff val="0"/>
            <a:lumOff val="0"/>
            <a:alphaOff val="0"/>
          </a:srgbClr>
        </a:solidFill>
        <a:ln w="9525" cap="flat" cmpd="sng" algn="ctr">
          <a:solidFill>
            <a:srgbClr val="4BACC6">
              <a:tint val="40000"/>
              <a:alpha val="90000"/>
              <a:hueOff val="0"/>
              <a:satOff val="0"/>
              <a:lumOff val="0"/>
              <a:alphaOff val="0"/>
            </a:srgbClr>
          </a:solidFill>
          <a:prstDash val="solid"/>
        </a:ln>
        <a:effectLst/>
      </dgm:spPr>
      <dgm:t>
        <a:bodyPr/>
        <a:lstStyle/>
        <a:p>
          <a:endParaRPr lang="zh-CN" altLang="en-US" sz="2400">
            <a:solidFill>
              <a:sysClr val="window" lastClr="FFFFFF"/>
            </a:solidFill>
            <a:latin typeface="Perpetua"/>
            <a:ea typeface="宋体"/>
            <a:cs typeface="+mn-cs"/>
          </a:endParaRPr>
        </a:p>
      </dgm:t>
    </dgm:pt>
    <dgm:pt modelId="{8E8FEDEC-AC3C-46E3-9DC6-13F35E4ED8AA}">
      <dgm:prSet phldrT="[文本]" custT="1"/>
      <dgm:spPr>
        <a:xfrm>
          <a:off x="1135864" y="1414472"/>
          <a:ext cx="6436563" cy="1157295"/>
        </a:xfrm>
        <a:blipFill rotWithShape="0">
          <a:blip xmlns:r="http://schemas.openxmlformats.org/officeDocument/2006/relationships" r:embed="rId1">
            <a:duotone>
              <a:srgbClr val="4BACC6">
                <a:hueOff val="-9933876"/>
                <a:satOff val="39811"/>
                <a:lumOff val="8628"/>
                <a:alphaOff val="0"/>
                <a:shade val="22000"/>
                <a:satMod val="160000"/>
              </a:srgbClr>
              <a:srgbClr val="4BACC6">
                <a:hueOff val="-9933876"/>
                <a:satOff val="39811"/>
                <a:lumOff val="8628"/>
                <a:alphaOff val="0"/>
                <a:shade val="45000"/>
                <a:satMod val="100000"/>
              </a:srgbClr>
            </a:duotone>
          </a:blip>
          <a:tile tx="0" ty="0" sx="65000" sy="65000" flip="none" algn="ctr"/>
        </a:blipFill>
        <a:ln>
          <a:noFill/>
        </a:ln>
        <a:effectLst>
          <a:outerShdw blurRad="38100" dist="25400" dir="5400000" algn="t" rotWithShape="0">
            <a:srgbClr val="000000">
              <a:alpha val="50000"/>
            </a:srgbClr>
          </a:outerShdw>
        </a:effectLst>
      </dgm:spPr>
      <dgm:t>
        <a:bodyPr/>
        <a:lstStyle/>
        <a:p>
          <a:r>
            <a:rPr lang="zh-CN" altLang="en-US" sz="2400" b="1" dirty="0" smtClean="0">
              <a:solidFill>
                <a:sysClr val="window" lastClr="FFFFFF"/>
              </a:solidFill>
              <a:latin typeface="Perpetua"/>
              <a:ea typeface="宋体"/>
              <a:cs typeface="+mn-cs"/>
            </a:rPr>
            <a:t>轨道电路被占用时，用于实现控制有关信号机的自动关闭，实现信号系统的自动控制。</a:t>
          </a:r>
          <a:endParaRPr lang="zh-CN" altLang="en-US" sz="2400" dirty="0">
            <a:solidFill>
              <a:sysClr val="window" lastClr="FFFFFF"/>
            </a:solidFill>
            <a:latin typeface="Perpetua"/>
            <a:ea typeface="宋体"/>
            <a:cs typeface="+mn-cs"/>
          </a:endParaRPr>
        </a:p>
      </dgm:t>
    </dgm:pt>
    <dgm:pt modelId="{68F7C941-C725-47CC-9B1A-3D281EAD4DB2}" type="parTrans" cxnId="{A132BFEB-B3EC-4189-A49A-B9EC993FA278}">
      <dgm:prSet/>
      <dgm:spPr/>
      <dgm:t>
        <a:bodyPr/>
        <a:lstStyle/>
        <a:p>
          <a:endParaRPr lang="zh-CN" altLang="en-US"/>
        </a:p>
      </dgm:t>
    </dgm:pt>
    <dgm:pt modelId="{05A598BC-8435-4623-8590-19DB595711BB}" type="sibTrans" cxnId="{A132BFEB-B3EC-4189-A49A-B9EC993FA278}">
      <dgm:prSet/>
      <dgm:spPr/>
      <dgm:t>
        <a:bodyPr/>
        <a:lstStyle/>
        <a:p>
          <a:endParaRPr lang="zh-CN" altLang="en-US"/>
        </a:p>
      </dgm:t>
    </dgm:pt>
    <dgm:pt modelId="{7C326477-3D6C-49E9-A51F-290D10BBC005}" type="pres">
      <dgm:prSet presAssocID="{77A89C04-3F3F-43B1-ABD2-B128C21CF31C}" presName="outerComposite" presStyleCnt="0">
        <dgm:presLayoutVars>
          <dgm:chMax val="5"/>
          <dgm:dir/>
          <dgm:resizeHandles val="exact"/>
        </dgm:presLayoutVars>
      </dgm:prSet>
      <dgm:spPr/>
      <dgm:t>
        <a:bodyPr/>
        <a:lstStyle/>
        <a:p>
          <a:endParaRPr lang="zh-CN" altLang="en-US"/>
        </a:p>
      </dgm:t>
    </dgm:pt>
    <dgm:pt modelId="{A3BE4C41-0610-4F15-B20E-2B316C44EFE2}" type="pres">
      <dgm:prSet presAssocID="{77A89C04-3F3F-43B1-ABD2-B128C21CF31C}" presName="dummyMaxCanvas" presStyleCnt="0">
        <dgm:presLayoutVars/>
      </dgm:prSet>
      <dgm:spPr/>
    </dgm:pt>
    <dgm:pt modelId="{54578915-E989-4139-8FBE-EA8415DEE29D}" type="pres">
      <dgm:prSet presAssocID="{77A89C04-3F3F-43B1-ABD2-B128C21CF31C}" presName="TwoNodes_1" presStyleLbl="node1" presStyleIdx="0" presStyleCnt="2">
        <dgm:presLayoutVars>
          <dgm:bulletEnabled val="1"/>
        </dgm:presLayoutVars>
      </dgm:prSet>
      <dgm:spPr>
        <a:prstGeom prst="roundRect">
          <a:avLst>
            <a:gd name="adj" fmla="val 10000"/>
          </a:avLst>
        </a:prstGeom>
      </dgm:spPr>
      <dgm:t>
        <a:bodyPr/>
        <a:lstStyle/>
        <a:p>
          <a:endParaRPr lang="zh-CN" altLang="en-US"/>
        </a:p>
      </dgm:t>
    </dgm:pt>
    <dgm:pt modelId="{0BA791A8-3D9A-4635-9898-AEE31D7F99F8}" type="pres">
      <dgm:prSet presAssocID="{77A89C04-3F3F-43B1-ABD2-B128C21CF31C}" presName="TwoNodes_2" presStyleLbl="node1" presStyleIdx="1" presStyleCnt="2" custLinFactNeighborY="0">
        <dgm:presLayoutVars>
          <dgm:bulletEnabled val="1"/>
        </dgm:presLayoutVars>
      </dgm:prSet>
      <dgm:spPr>
        <a:prstGeom prst="roundRect">
          <a:avLst>
            <a:gd name="adj" fmla="val 10000"/>
          </a:avLst>
        </a:prstGeom>
      </dgm:spPr>
      <dgm:t>
        <a:bodyPr/>
        <a:lstStyle/>
        <a:p>
          <a:endParaRPr lang="zh-CN" altLang="en-US"/>
        </a:p>
      </dgm:t>
    </dgm:pt>
    <dgm:pt modelId="{D1F6B53F-534A-4B27-85D7-B55F0A6985EC}" type="pres">
      <dgm:prSet presAssocID="{77A89C04-3F3F-43B1-ABD2-B128C21CF31C}" presName="TwoConn_1-2" presStyleLbl="fgAccFollowNode1" presStyleIdx="0" presStyleCnt="1">
        <dgm:presLayoutVars>
          <dgm:bulletEnabled val="1"/>
        </dgm:presLayoutVars>
      </dgm:prSet>
      <dgm:spPr>
        <a:prstGeom prst="downArrow">
          <a:avLst>
            <a:gd name="adj1" fmla="val 55000"/>
            <a:gd name="adj2" fmla="val 45000"/>
          </a:avLst>
        </a:prstGeom>
      </dgm:spPr>
      <dgm:t>
        <a:bodyPr/>
        <a:lstStyle/>
        <a:p>
          <a:endParaRPr lang="zh-CN" altLang="en-US"/>
        </a:p>
      </dgm:t>
    </dgm:pt>
    <dgm:pt modelId="{26346852-9994-459B-B8F5-94F4D744504D}" type="pres">
      <dgm:prSet presAssocID="{77A89C04-3F3F-43B1-ABD2-B128C21CF31C}" presName="TwoNodes_1_text" presStyleLbl="node1" presStyleIdx="1" presStyleCnt="2">
        <dgm:presLayoutVars>
          <dgm:bulletEnabled val="1"/>
        </dgm:presLayoutVars>
      </dgm:prSet>
      <dgm:spPr/>
      <dgm:t>
        <a:bodyPr/>
        <a:lstStyle/>
        <a:p>
          <a:endParaRPr lang="zh-CN" altLang="en-US"/>
        </a:p>
      </dgm:t>
    </dgm:pt>
    <dgm:pt modelId="{5F2F057A-CC3D-4321-A25F-26B55847CCEC}" type="pres">
      <dgm:prSet presAssocID="{77A89C04-3F3F-43B1-ABD2-B128C21CF31C}" presName="TwoNodes_2_text" presStyleLbl="node1" presStyleIdx="1" presStyleCnt="2">
        <dgm:presLayoutVars>
          <dgm:bulletEnabled val="1"/>
        </dgm:presLayoutVars>
      </dgm:prSet>
      <dgm:spPr/>
      <dgm:t>
        <a:bodyPr/>
        <a:lstStyle/>
        <a:p>
          <a:endParaRPr lang="zh-CN" altLang="en-US"/>
        </a:p>
      </dgm:t>
    </dgm:pt>
  </dgm:ptLst>
  <dgm:cxnLst>
    <dgm:cxn modelId="{1BD258F5-88D8-4AF0-BF66-825C399AA4F1}" type="presOf" srcId="{BE400ABB-0244-4616-8009-248720FC9B9A}" destId="{54578915-E989-4139-8FBE-EA8415DEE29D}" srcOrd="0" destOrd="0" presId="urn:microsoft.com/office/officeart/2005/8/layout/vProcess5"/>
    <dgm:cxn modelId="{004BE7F3-B750-458A-91A5-26DDAC06F274}" type="presOf" srcId="{BE400ABB-0244-4616-8009-248720FC9B9A}" destId="{26346852-9994-459B-B8F5-94F4D744504D}" srcOrd="1" destOrd="0" presId="urn:microsoft.com/office/officeart/2005/8/layout/vProcess5"/>
    <dgm:cxn modelId="{548717E2-A0B7-446E-94E8-0F4720DF319A}" type="presOf" srcId="{77A89C04-3F3F-43B1-ABD2-B128C21CF31C}" destId="{7C326477-3D6C-49E9-A51F-290D10BBC005}" srcOrd="0" destOrd="0" presId="urn:microsoft.com/office/officeart/2005/8/layout/vProcess5"/>
    <dgm:cxn modelId="{DF21AB63-9C9D-4C5D-95BA-2CC0A5B27513}" type="presOf" srcId="{8E8FEDEC-AC3C-46E3-9DC6-13F35E4ED8AA}" destId="{5F2F057A-CC3D-4321-A25F-26B55847CCEC}" srcOrd="1" destOrd="0" presId="urn:microsoft.com/office/officeart/2005/8/layout/vProcess5"/>
    <dgm:cxn modelId="{9F054300-A6FC-4BCC-9DC0-9E877B7EF7FE}" srcId="{77A89C04-3F3F-43B1-ABD2-B128C21CF31C}" destId="{BE400ABB-0244-4616-8009-248720FC9B9A}" srcOrd="0" destOrd="0" parTransId="{D161007C-8B89-4C62-9F1B-3C8FDC260552}" sibTransId="{E24DA4EE-90AD-45E6-9AFD-2B6509055F07}"/>
    <dgm:cxn modelId="{7C1C974F-D545-4F00-9541-65D825555F43}" type="presOf" srcId="{8E8FEDEC-AC3C-46E3-9DC6-13F35E4ED8AA}" destId="{0BA791A8-3D9A-4635-9898-AEE31D7F99F8}" srcOrd="0" destOrd="0" presId="urn:microsoft.com/office/officeart/2005/8/layout/vProcess5"/>
    <dgm:cxn modelId="{A132BFEB-B3EC-4189-A49A-B9EC993FA278}" srcId="{77A89C04-3F3F-43B1-ABD2-B128C21CF31C}" destId="{8E8FEDEC-AC3C-46E3-9DC6-13F35E4ED8AA}" srcOrd="1" destOrd="0" parTransId="{68F7C941-C725-47CC-9B1A-3D281EAD4DB2}" sibTransId="{05A598BC-8435-4623-8590-19DB595711BB}"/>
    <dgm:cxn modelId="{243937CE-EBB8-4AAE-8A24-59BA4E286F9E}" type="presOf" srcId="{E24DA4EE-90AD-45E6-9AFD-2B6509055F07}" destId="{D1F6B53F-534A-4B27-85D7-B55F0A6985EC}" srcOrd="0" destOrd="0" presId="urn:microsoft.com/office/officeart/2005/8/layout/vProcess5"/>
    <dgm:cxn modelId="{F519871A-EC74-4FB5-BDEF-A935009CD087}" type="presParOf" srcId="{7C326477-3D6C-49E9-A51F-290D10BBC005}" destId="{A3BE4C41-0610-4F15-B20E-2B316C44EFE2}" srcOrd="0" destOrd="0" presId="urn:microsoft.com/office/officeart/2005/8/layout/vProcess5"/>
    <dgm:cxn modelId="{42FC6CB0-1593-434D-9197-A2E11C3980C7}" type="presParOf" srcId="{7C326477-3D6C-49E9-A51F-290D10BBC005}" destId="{54578915-E989-4139-8FBE-EA8415DEE29D}" srcOrd="1" destOrd="0" presId="urn:microsoft.com/office/officeart/2005/8/layout/vProcess5"/>
    <dgm:cxn modelId="{C82D7147-5A81-4781-A687-670F2030ED3E}" type="presParOf" srcId="{7C326477-3D6C-49E9-A51F-290D10BBC005}" destId="{0BA791A8-3D9A-4635-9898-AEE31D7F99F8}" srcOrd="2" destOrd="0" presId="urn:microsoft.com/office/officeart/2005/8/layout/vProcess5"/>
    <dgm:cxn modelId="{FC8A81C8-D98D-406E-A672-557A2FEDABD7}" type="presParOf" srcId="{7C326477-3D6C-49E9-A51F-290D10BBC005}" destId="{D1F6B53F-534A-4B27-85D7-B55F0A6985EC}" srcOrd="3" destOrd="0" presId="urn:microsoft.com/office/officeart/2005/8/layout/vProcess5"/>
    <dgm:cxn modelId="{2FAEEB6A-3954-42A6-BDF9-92ED4D408C78}" type="presParOf" srcId="{7C326477-3D6C-49E9-A51F-290D10BBC005}" destId="{26346852-9994-459B-B8F5-94F4D744504D}" srcOrd="4" destOrd="0" presId="urn:microsoft.com/office/officeart/2005/8/layout/vProcess5"/>
    <dgm:cxn modelId="{6F037E3B-A92D-4058-8ACC-CEEECB4F6E2B}" type="presParOf" srcId="{7C326477-3D6C-49E9-A51F-290D10BBC005}" destId="{5F2F057A-CC3D-4321-A25F-26B55847CCEC}" srcOrd="5" destOrd="0" presId="urn:microsoft.com/office/officeart/2005/8/layout/vProcess5"/>
  </dgm:cxnLst>
  <dgm:bg/>
  <dgm:whole/>
</dgm:dataModel>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2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3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pPr/>
              <a:t>2019/3/13</a:t>
            </a:fld>
            <a:endParaRPr lang="zh-CN" altLang="en-US"/>
          </a:p>
        </p:txBody>
      </p:sp>
      <p:sp>
        <p:nvSpPr>
          <p:cNvPr id="4" name="幻灯片图像占位符 3"/>
          <p:cNvSpPr>
            <a:spLocks noGrp="1" noRot="1" noChangeAspect="1"/>
          </p:cNvSpPr>
          <p:nvPr>
            <p:ph type="sldImg" idx="2"/>
          </p:nvPr>
        </p:nvSpPr>
        <p:spPr>
          <a:xfrm>
            <a:off x="514350" y="685800"/>
            <a:ext cx="58293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pPr/>
              <a:t>‹#›</a:t>
            </a:fld>
            <a:endParaRPr lang="zh-CN" altLang="en-US"/>
          </a:p>
        </p:txBody>
      </p:sp>
    </p:spTree>
    <p:extLst>
      <p:ext uri="{BB962C8B-B14F-4D97-AF65-F5344CB8AC3E}">
        <p14:creationId xmlns:p14="http://schemas.microsoft.com/office/powerpoint/2010/main" xmlns="" val="1317660139"/>
      </p:ext>
    </p:extLst>
  </p:cSld>
  <p:clrMap bg1="lt1" tx1="dk1" bg2="lt2" tx2="dk2" accent1="accent1" accent2="accent2" accent3="accent3" accent4="accent4" accent5="accent5" accent6="accent6" hlink="hlink" folHlink="folHlink"/>
  <p:notesStyle>
    <a:lvl1pPr marL="0" algn="l" defTabSz="1243982" rtl="0" eaLnBrk="1" latinLnBrk="0" hangingPunct="1">
      <a:defRPr sz="1500" kern="1200">
        <a:solidFill>
          <a:schemeClr val="tx1"/>
        </a:solidFill>
        <a:latin typeface="+mn-lt"/>
        <a:ea typeface="+mn-ea"/>
        <a:cs typeface="+mn-cs"/>
      </a:defRPr>
    </a:lvl1pPr>
    <a:lvl2pPr marL="621990" algn="l" defTabSz="1243982" rtl="0" eaLnBrk="1" latinLnBrk="0" hangingPunct="1">
      <a:defRPr sz="1500" kern="1200">
        <a:solidFill>
          <a:schemeClr val="tx1"/>
        </a:solidFill>
        <a:latin typeface="+mn-lt"/>
        <a:ea typeface="+mn-ea"/>
        <a:cs typeface="+mn-cs"/>
      </a:defRPr>
    </a:lvl2pPr>
    <a:lvl3pPr marL="1243982" algn="l" defTabSz="1243982" rtl="0" eaLnBrk="1" latinLnBrk="0" hangingPunct="1">
      <a:defRPr sz="1500" kern="1200">
        <a:solidFill>
          <a:schemeClr val="tx1"/>
        </a:solidFill>
        <a:latin typeface="+mn-lt"/>
        <a:ea typeface="+mn-ea"/>
        <a:cs typeface="+mn-cs"/>
      </a:defRPr>
    </a:lvl3pPr>
    <a:lvl4pPr marL="1865972" algn="l" defTabSz="1243982" rtl="0" eaLnBrk="1" latinLnBrk="0" hangingPunct="1">
      <a:defRPr sz="1500" kern="1200">
        <a:solidFill>
          <a:schemeClr val="tx1"/>
        </a:solidFill>
        <a:latin typeface="+mn-lt"/>
        <a:ea typeface="+mn-ea"/>
        <a:cs typeface="+mn-cs"/>
      </a:defRPr>
    </a:lvl4pPr>
    <a:lvl5pPr marL="2487964" algn="l" defTabSz="1243982" rtl="0" eaLnBrk="1" latinLnBrk="0" hangingPunct="1">
      <a:defRPr sz="1500" kern="1200">
        <a:solidFill>
          <a:schemeClr val="tx1"/>
        </a:solidFill>
        <a:latin typeface="+mn-lt"/>
        <a:ea typeface="+mn-ea"/>
        <a:cs typeface="+mn-cs"/>
      </a:defRPr>
    </a:lvl5pPr>
    <a:lvl6pPr marL="3109954" algn="l" defTabSz="1243982" rtl="0" eaLnBrk="1" latinLnBrk="0" hangingPunct="1">
      <a:defRPr sz="1500" kern="1200">
        <a:solidFill>
          <a:schemeClr val="tx1"/>
        </a:solidFill>
        <a:latin typeface="+mn-lt"/>
        <a:ea typeface="+mn-ea"/>
        <a:cs typeface="+mn-cs"/>
      </a:defRPr>
    </a:lvl6pPr>
    <a:lvl7pPr marL="3731945" algn="l" defTabSz="1243982" rtl="0" eaLnBrk="1" latinLnBrk="0" hangingPunct="1">
      <a:defRPr sz="1500" kern="1200">
        <a:solidFill>
          <a:schemeClr val="tx1"/>
        </a:solidFill>
        <a:latin typeface="+mn-lt"/>
        <a:ea typeface="+mn-ea"/>
        <a:cs typeface="+mn-cs"/>
      </a:defRPr>
    </a:lvl7pPr>
    <a:lvl8pPr marL="4353936" algn="l" defTabSz="1243982" rtl="0" eaLnBrk="1" latinLnBrk="0" hangingPunct="1">
      <a:defRPr sz="1500" kern="1200">
        <a:solidFill>
          <a:schemeClr val="tx1"/>
        </a:solidFill>
        <a:latin typeface="+mn-lt"/>
        <a:ea typeface="+mn-ea"/>
        <a:cs typeface="+mn-cs"/>
      </a:defRPr>
    </a:lvl8pPr>
    <a:lvl9pPr marL="4975927" algn="l" defTabSz="1243982"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a:t>
            </a:fld>
            <a:endParaRPr lang="zh-CN" altLang="en-US"/>
          </a:p>
        </p:txBody>
      </p:sp>
    </p:spTree>
    <p:extLst>
      <p:ext uri="{BB962C8B-B14F-4D97-AF65-F5344CB8AC3E}">
        <p14:creationId xmlns:p14="http://schemas.microsoft.com/office/powerpoint/2010/main" xmlns="" val="545392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a:t>
            </a:fld>
            <a:endParaRPr lang="zh-CN" altLang="en-US"/>
          </a:p>
        </p:txBody>
      </p:sp>
    </p:spTree>
    <p:extLst>
      <p:ext uri="{BB962C8B-B14F-4D97-AF65-F5344CB8AC3E}">
        <p14:creationId xmlns:p14="http://schemas.microsoft.com/office/powerpoint/2010/main" xmlns="" val="545392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514350" y="685800"/>
            <a:ext cx="58293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81</a:t>
            </a:fld>
            <a:endParaRPr lang="zh-CN" altLang="en-US"/>
          </a:p>
        </p:txBody>
      </p:sp>
    </p:spTree>
    <p:extLst>
      <p:ext uri="{BB962C8B-B14F-4D97-AF65-F5344CB8AC3E}">
        <p14:creationId xmlns:p14="http://schemas.microsoft.com/office/powerpoint/2010/main" xmlns="" val="715437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3" name="直接连接符 2"/>
          <p:cNvCxnSpPr/>
          <p:nvPr userDrawn="1"/>
        </p:nvCxnSpPr>
        <p:spPr>
          <a:xfrm>
            <a:off x="1011502" y="875557"/>
            <a:ext cx="1050740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336716" y="291205"/>
            <a:ext cx="578389" cy="587343"/>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userDrawn="1"/>
        </p:nvGrpSpPr>
        <p:grpSpPr>
          <a:xfrm>
            <a:off x="9344038" y="293364"/>
            <a:ext cx="439701" cy="459830"/>
            <a:chOff x="3543574" y="4265651"/>
            <a:chExt cx="414516" cy="414516"/>
          </a:xfrm>
        </p:grpSpPr>
        <p:sp>
          <p:nvSpPr>
            <p:cNvPr id="10" name="椭圆 9"/>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1" name="组合 10"/>
            <p:cNvGrpSpPr/>
            <p:nvPr/>
          </p:nvGrpSpPr>
          <p:grpSpPr>
            <a:xfrm>
              <a:off x="3629640" y="4325788"/>
              <a:ext cx="259976" cy="261734"/>
              <a:chOff x="5042691" y="2273922"/>
              <a:chExt cx="702937" cy="707690"/>
            </a:xfrm>
            <a:solidFill>
              <a:schemeClr val="bg1"/>
            </a:solidFill>
          </p:grpSpPr>
          <p:sp>
            <p:nvSpPr>
              <p:cNvPr id="12"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4" name="组合 13"/>
          <p:cNvGrpSpPr/>
          <p:nvPr userDrawn="1"/>
        </p:nvGrpSpPr>
        <p:grpSpPr>
          <a:xfrm>
            <a:off x="9922427" y="293364"/>
            <a:ext cx="439701" cy="459830"/>
            <a:chOff x="4102125" y="4265651"/>
            <a:chExt cx="414516" cy="414516"/>
          </a:xfrm>
        </p:grpSpPr>
        <p:sp>
          <p:nvSpPr>
            <p:cNvPr id="15" name="椭圆 1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6" name="组合 15"/>
            <p:cNvGrpSpPr/>
            <p:nvPr/>
          </p:nvGrpSpPr>
          <p:grpSpPr>
            <a:xfrm>
              <a:off x="4199233" y="4358783"/>
              <a:ext cx="238761" cy="198211"/>
              <a:chOff x="3132963" y="3140191"/>
              <a:chExt cx="645573" cy="535933"/>
            </a:xfrm>
            <a:solidFill>
              <a:schemeClr val="bg1"/>
            </a:solidFill>
          </p:grpSpPr>
          <p:sp>
            <p:nvSpPr>
              <p:cNvPr id="17"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3" name="组合 22"/>
          <p:cNvGrpSpPr/>
          <p:nvPr userDrawn="1"/>
        </p:nvGrpSpPr>
        <p:grpSpPr>
          <a:xfrm>
            <a:off x="11079206" y="293364"/>
            <a:ext cx="439701" cy="459830"/>
            <a:chOff x="5181486" y="4265651"/>
            <a:chExt cx="414516" cy="414516"/>
          </a:xfrm>
        </p:grpSpPr>
        <p:sp>
          <p:nvSpPr>
            <p:cNvPr id="24" name="椭圆 23"/>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5287222" y="4375239"/>
              <a:ext cx="253419" cy="172633"/>
              <a:chOff x="4895160" y="4287159"/>
              <a:chExt cx="571418" cy="389258"/>
            </a:xfrm>
            <a:solidFill>
              <a:schemeClr val="bg1"/>
            </a:solidFill>
          </p:grpSpPr>
          <p:sp>
            <p:nvSpPr>
              <p:cNvPr id="26"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9"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5" name="组合 34"/>
          <p:cNvGrpSpPr/>
          <p:nvPr userDrawn="1"/>
        </p:nvGrpSpPr>
        <p:grpSpPr>
          <a:xfrm>
            <a:off x="10500817" y="293364"/>
            <a:ext cx="439701" cy="459830"/>
            <a:chOff x="4626437" y="4265651"/>
            <a:chExt cx="414516" cy="414516"/>
          </a:xfrm>
        </p:grpSpPr>
        <p:sp>
          <p:nvSpPr>
            <p:cNvPr id="36" name="椭圆 35"/>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37" name="组合 36"/>
            <p:cNvGrpSpPr/>
            <p:nvPr/>
          </p:nvGrpSpPr>
          <p:grpSpPr>
            <a:xfrm>
              <a:off x="4710891" y="4356960"/>
              <a:ext cx="232896" cy="199705"/>
              <a:chOff x="3546346" y="2339026"/>
              <a:chExt cx="897787" cy="769842"/>
            </a:xfrm>
            <a:solidFill>
              <a:schemeClr val="bg1"/>
            </a:solidFill>
          </p:grpSpPr>
          <p:sp>
            <p:nvSpPr>
              <p:cNvPr id="38"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12061" y="288370"/>
            <a:ext cx="11017092" cy="120015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Rectangle 6"/>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8"/>
          <p:cNvSpPr>
            <a:spLocks noGrp="1" noChangeArrowheads="1"/>
          </p:cNvSpPr>
          <p:nvPr>
            <p:ph type="sldNum" sz="quarter" idx="12"/>
          </p:nvPr>
        </p:nvSpPr>
        <p:spPr>
          <a:ln/>
        </p:spPr>
        <p:txBody>
          <a:bodyPr/>
          <a:lstStyle>
            <a:lvl1pPr>
              <a:defRPr/>
            </a:lvl1pPr>
          </a:lstStyle>
          <a:p>
            <a:fld id="{22F26D2A-ACEE-4037-8D45-A978B2F0669F}" type="slidenum">
              <a:rPr lang="zh-CN" altLang="en-US"/>
              <a:pPr/>
              <a:t>‹#›</a:t>
            </a:fld>
            <a:endParaRPr lang="zh-CN" altLang="en-US"/>
          </a:p>
        </p:txBody>
      </p:sp>
    </p:spTree>
  </p:cSld>
  <p:clrMapOvr>
    <a:masterClrMapping/>
  </p:clrMapOvr>
  <p:transition>
    <p:plus/>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3F3">
            <a:alpha val="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12061" y="288370"/>
            <a:ext cx="11017092" cy="1200150"/>
          </a:xfrm>
          <a:prstGeom prst="rect">
            <a:avLst/>
          </a:prstGeom>
        </p:spPr>
        <p:txBody>
          <a:bodyPr vert="horz" lIns="124398" tIns="62199" rIns="124398" bIns="6219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12061" y="1680213"/>
            <a:ext cx="11017092" cy="4752261"/>
          </a:xfrm>
          <a:prstGeom prst="rect">
            <a:avLst/>
          </a:prstGeom>
        </p:spPr>
        <p:txBody>
          <a:bodyPr vert="horz" lIns="124398" tIns="62199" rIns="124398" bIns="62199"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12060" y="6674168"/>
            <a:ext cx="2856283" cy="383382"/>
          </a:xfrm>
          <a:prstGeom prst="rect">
            <a:avLst/>
          </a:prstGeom>
        </p:spPr>
        <p:txBody>
          <a:bodyPr vert="horz" lIns="124398" tIns="62199" rIns="124398" bIns="62199" rtlCol="0" anchor="ctr"/>
          <a:lstStyle>
            <a:lvl1pPr algn="l">
              <a:defRPr sz="1500">
                <a:solidFill>
                  <a:schemeClr val="tx1">
                    <a:tint val="75000"/>
                  </a:schemeClr>
                </a:solidFill>
              </a:defRPr>
            </a:lvl1pPr>
          </a:lstStyle>
          <a:p>
            <a:fld id="{530820CF-B880-4189-942D-D702A7CBA730}" type="datetimeFigureOut">
              <a:rPr lang="zh-CN" altLang="en-US" smtClean="0"/>
              <a:pPr/>
              <a:t>2019/3/13</a:t>
            </a:fld>
            <a:endParaRPr lang="zh-CN" altLang="en-US"/>
          </a:p>
        </p:txBody>
      </p:sp>
      <p:sp>
        <p:nvSpPr>
          <p:cNvPr id="5" name="页脚占位符 4"/>
          <p:cNvSpPr>
            <a:spLocks noGrp="1"/>
          </p:cNvSpPr>
          <p:nvPr>
            <p:ph type="ftr" sz="quarter" idx="3"/>
          </p:nvPr>
        </p:nvSpPr>
        <p:spPr>
          <a:xfrm>
            <a:off x="4182415" y="6674168"/>
            <a:ext cx="3876385" cy="383382"/>
          </a:xfrm>
          <a:prstGeom prst="rect">
            <a:avLst/>
          </a:prstGeom>
        </p:spPr>
        <p:txBody>
          <a:bodyPr vert="horz" lIns="124398" tIns="62199" rIns="124398" bIns="62199" rtlCol="0" anchor="ctr"/>
          <a:lstStyle>
            <a:lvl1pPr algn="ctr">
              <a:defRPr sz="15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72870" y="6674168"/>
            <a:ext cx="2856283" cy="383382"/>
          </a:xfrm>
          <a:prstGeom prst="rect">
            <a:avLst/>
          </a:prstGeom>
        </p:spPr>
        <p:txBody>
          <a:bodyPr vert="horz" lIns="124398" tIns="62199" rIns="124398" bIns="62199" rtlCol="0" anchor="ctr"/>
          <a:lstStyle>
            <a:lvl1pPr algn="r">
              <a:defRPr sz="15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 id="2147483656" r:id="rId3"/>
  </p:sldLayoutIdLst>
  <p:timing>
    <p:tnLst>
      <p:par>
        <p:cTn id="1" dur="indefinite" restart="never" nodeType="tmRoot"/>
      </p:par>
    </p:tnLst>
  </p:timing>
  <p:txStyles>
    <p:titleStyle>
      <a:lvl1pPr algn="ctr" defTabSz="1243982" rtl="0" eaLnBrk="1" latinLnBrk="0" hangingPunct="1">
        <a:spcBef>
          <a:spcPct val="0"/>
        </a:spcBef>
        <a:buNone/>
        <a:defRPr sz="6100" kern="1200">
          <a:solidFill>
            <a:schemeClr val="tx1"/>
          </a:solidFill>
          <a:latin typeface="+mj-lt"/>
          <a:ea typeface="+mj-ea"/>
          <a:cs typeface="+mj-cs"/>
        </a:defRPr>
      </a:lvl1pPr>
    </p:titleStyle>
    <p:bodyStyle>
      <a:lvl1pPr marL="466493" indent="-466493" algn="l" defTabSz="1243982" rtl="0" eaLnBrk="1" latinLnBrk="0" hangingPunct="1">
        <a:spcBef>
          <a:spcPct val="20000"/>
        </a:spcBef>
        <a:buFont typeface="Arial" pitchFamily="34" charset="0"/>
        <a:buChar char="•"/>
        <a:defRPr sz="4400" kern="1200">
          <a:solidFill>
            <a:schemeClr val="tx1"/>
          </a:solidFill>
          <a:latin typeface="+mn-lt"/>
          <a:ea typeface="+mn-ea"/>
          <a:cs typeface="+mn-cs"/>
        </a:defRPr>
      </a:lvl1pPr>
      <a:lvl2pPr marL="1010735" indent="-388744" algn="l" defTabSz="1243982"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54977" indent="-310995" algn="l" defTabSz="1243982" rtl="0" eaLnBrk="1" latinLnBrk="0" hangingPunct="1">
        <a:spcBef>
          <a:spcPct val="20000"/>
        </a:spcBef>
        <a:buFont typeface="Arial" pitchFamily="34" charset="0"/>
        <a:buChar char="•"/>
        <a:defRPr sz="3300" kern="1200">
          <a:solidFill>
            <a:schemeClr val="tx1"/>
          </a:solidFill>
          <a:latin typeface="+mn-lt"/>
          <a:ea typeface="+mn-ea"/>
          <a:cs typeface="+mn-cs"/>
        </a:defRPr>
      </a:lvl3pPr>
      <a:lvl4pPr marL="2176968"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4pPr>
      <a:lvl5pPr marL="2798960"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5pPr>
      <a:lvl6pPr marL="3420950"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042942"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664932"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286923" indent="-310995" algn="l" defTabSz="1243982" rtl="0"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zh-CN"/>
      </a:defPPr>
      <a:lvl1pPr marL="0" algn="l" defTabSz="1243982" rtl="0" eaLnBrk="1" latinLnBrk="0" hangingPunct="1">
        <a:defRPr sz="2500" kern="1200">
          <a:solidFill>
            <a:schemeClr val="tx1"/>
          </a:solidFill>
          <a:latin typeface="+mn-lt"/>
          <a:ea typeface="+mn-ea"/>
          <a:cs typeface="+mn-cs"/>
        </a:defRPr>
      </a:lvl1pPr>
      <a:lvl2pPr marL="621990" algn="l" defTabSz="1243982" rtl="0" eaLnBrk="1" latinLnBrk="0" hangingPunct="1">
        <a:defRPr sz="2500" kern="1200">
          <a:solidFill>
            <a:schemeClr val="tx1"/>
          </a:solidFill>
          <a:latin typeface="+mn-lt"/>
          <a:ea typeface="+mn-ea"/>
          <a:cs typeface="+mn-cs"/>
        </a:defRPr>
      </a:lvl2pPr>
      <a:lvl3pPr marL="1243982" algn="l" defTabSz="1243982" rtl="0" eaLnBrk="1" latinLnBrk="0" hangingPunct="1">
        <a:defRPr sz="2500" kern="1200">
          <a:solidFill>
            <a:schemeClr val="tx1"/>
          </a:solidFill>
          <a:latin typeface="+mn-lt"/>
          <a:ea typeface="+mn-ea"/>
          <a:cs typeface="+mn-cs"/>
        </a:defRPr>
      </a:lvl3pPr>
      <a:lvl4pPr marL="1865972" algn="l" defTabSz="1243982" rtl="0" eaLnBrk="1" latinLnBrk="0" hangingPunct="1">
        <a:defRPr sz="2500" kern="1200">
          <a:solidFill>
            <a:schemeClr val="tx1"/>
          </a:solidFill>
          <a:latin typeface="+mn-lt"/>
          <a:ea typeface="+mn-ea"/>
          <a:cs typeface="+mn-cs"/>
        </a:defRPr>
      </a:lvl4pPr>
      <a:lvl5pPr marL="2487964" algn="l" defTabSz="1243982" rtl="0" eaLnBrk="1" latinLnBrk="0" hangingPunct="1">
        <a:defRPr sz="2500" kern="1200">
          <a:solidFill>
            <a:schemeClr val="tx1"/>
          </a:solidFill>
          <a:latin typeface="+mn-lt"/>
          <a:ea typeface="+mn-ea"/>
          <a:cs typeface="+mn-cs"/>
        </a:defRPr>
      </a:lvl5pPr>
      <a:lvl6pPr marL="3109954" algn="l" defTabSz="1243982" rtl="0" eaLnBrk="1" latinLnBrk="0" hangingPunct="1">
        <a:defRPr sz="2500" kern="1200">
          <a:solidFill>
            <a:schemeClr val="tx1"/>
          </a:solidFill>
          <a:latin typeface="+mn-lt"/>
          <a:ea typeface="+mn-ea"/>
          <a:cs typeface="+mn-cs"/>
        </a:defRPr>
      </a:lvl6pPr>
      <a:lvl7pPr marL="3731945" algn="l" defTabSz="1243982" rtl="0" eaLnBrk="1" latinLnBrk="0" hangingPunct="1">
        <a:defRPr sz="2500" kern="1200">
          <a:solidFill>
            <a:schemeClr val="tx1"/>
          </a:solidFill>
          <a:latin typeface="+mn-lt"/>
          <a:ea typeface="+mn-ea"/>
          <a:cs typeface="+mn-cs"/>
        </a:defRPr>
      </a:lvl7pPr>
      <a:lvl8pPr marL="4353936" algn="l" defTabSz="1243982" rtl="0" eaLnBrk="1" latinLnBrk="0" hangingPunct="1">
        <a:defRPr sz="2500" kern="1200">
          <a:solidFill>
            <a:schemeClr val="tx1"/>
          </a:solidFill>
          <a:latin typeface="+mn-lt"/>
          <a:ea typeface="+mn-ea"/>
          <a:cs typeface="+mn-cs"/>
        </a:defRPr>
      </a:lvl8pPr>
      <a:lvl9pPr marL="4975927" algn="l" defTabSz="1243982"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6.jpeg"/><Relationship Id="rId7" Type="http://schemas.openxmlformats.org/officeDocument/2006/relationships/image" Target="../media/image37.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jpeg"/><Relationship Id="rId5" Type="http://schemas.openxmlformats.org/officeDocument/2006/relationships/oleObject" Target="../embeddings/oleObject3.bin"/><Relationship Id="rId4" Type="http://schemas.openxmlformats.org/officeDocument/2006/relationships/oleObject" Target="../embeddings/oleObject2.bin"/><Relationship Id="rId9" Type="http://schemas.openxmlformats.org/officeDocument/2006/relationships/image" Target="../media/image39.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2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3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9.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8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886334"/>
            <a:ext cx="12241213" cy="2314566"/>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6" name="TextBox 7"/>
          <p:cNvSpPr txBox="1">
            <a:spLocks noChangeArrowheads="1"/>
          </p:cNvSpPr>
          <p:nvPr/>
        </p:nvSpPr>
        <p:spPr bwMode="auto">
          <a:xfrm>
            <a:off x="1119946" y="2100252"/>
            <a:ext cx="9826974" cy="964112"/>
          </a:xfrm>
          <a:prstGeom prst="rect">
            <a:avLst/>
          </a:prstGeom>
          <a:noFill/>
          <a:ln w="9525">
            <a:noFill/>
            <a:miter lim="800000"/>
            <a:headEnd/>
            <a:tailEnd/>
          </a:ln>
        </p:spPr>
        <p:txBody>
          <a:bodyPr lIns="124398" tIns="62199" rIns="124398" bIns="62199">
            <a:spAutoFit/>
          </a:bodyPr>
          <a:lstStyle/>
          <a:p>
            <a:pPr marL="466493" indent="-466493" algn="ctr">
              <a:lnSpc>
                <a:spcPts val="7346"/>
              </a:lnSpc>
              <a:spcBef>
                <a:spcPct val="0"/>
              </a:spcBef>
              <a:defRPr/>
            </a:pPr>
            <a:r>
              <a:rPr lang="zh-CN" altLang="en-US" sz="4900" b="1" dirty="0" smtClean="0">
                <a:solidFill>
                  <a:srgbClr val="000000"/>
                </a:solidFill>
                <a:effectLst>
                  <a:outerShdw blurRad="38100" dist="38100" dir="2700000" algn="tl">
                    <a:srgbClr val="C0C0C0"/>
                  </a:outerShdw>
                </a:effectLst>
                <a:latin typeface="Arial" pitchFamily="34" charset="0"/>
                <a:ea typeface="黑体" pitchFamily="49" charset="-122"/>
              </a:rPr>
              <a:t>城市轨道交通信号基础</a:t>
            </a:r>
            <a:endParaRPr lang="zh-CN" altLang="en-US" sz="3800" b="1" dirty="0">
              <a:solidFill>
                <a:srgbClr val="000000"/>
              </a:solidFill>
              <a:effectLst>
                <a:outerShdw blurRad="38100" dist="38100" dir="2700000" algn="tl">
                  <a:srgbClr val="C0C0C0"/>
                </a:outerShdw>
              </a:effectLst>
              <a:latin typeface="Arial" pitchFamily="34" charset="0"/>
              <a:ea typeface="黑体" pitchFamily="49" charset="-122"/>
            </a:endParaRPr>
          </a:p>
        </p:txBody>
      </p:sp>
      <p:sp>
        <p:nvSpPr>
          <p:cNvPr id="8" name="Rectangle 9"/>
          <p:cNvSpPr>
            <a:spLocks noChangeArrowheads="1"/>
          </p:cNvSpPr>
          <p:nvPr/>
        </p:nvSpPr>
        <p:spPr bwMode="auto">
          <a:xfrm>
            <a:off x="5549102" y="3529012"/>
            <a:ext cx="6500858" cy="1313498"/>
          </a:xfrm>
          <a:prstGeom prst="rect">
            <a:avLst/>
          </a:prstGeom>
          <a:noFill/>
          <a:ln w="9525">
            <a:noFill/>
            <a:miter lim="800000"/>
            <a:headEnd/>
            <a:tailEnd/>
          </a:ln>
        </p:spPr>
        <p:txBody>
          <a:bodyPr wrap="none" lIns="124398" tIns="62199" rIns="124398" bIns="62199" anchor="ctr"/>
          <a:lstStyle/>
          <a:p>
            <a:pPr algn="ctr">
              <a:spcBef>
                <a:spcPct val="0"/>
              </a:spcBef>
            </a:pPr>
            <a:r>
              <a:rPr lang="zh-CN" altLang="en-US" sz="3800" b="1" dirty="0" smtClean="0">
                <a:solidFill>
                  <a:srgbClr val="000000"/>
                </a:solidFill>
                <a:latin typeface="华文新魏" pitchFamily="2" charset="-122"/>
                <a:ea typeface="华文新魏" pitchFamily="2" charset="-122"/>
              </a:rPr>
              <a:t>制作人：</a:t>
            </a:r>
            <a:r>
              <a:rPr lang="en-US" altLang="zh-CN" sz="3800" b="1" smtClean="0">
                <a:solidFill>
                  <a:srgbClr val="000000"/>
                </a:solidFill>
                <a:latin typeface="Vivaldi" pitchFamily="66" charset="0"/>
                <a:ea typeface="华文新魏" pitchFamily="2" charset="-122"/>
              </a:rPr>
              <a:t>TLN</a:t>
            </a:r>
            <a:endParaRPr lang="zh-CN" altLang="en-US" sz="3800" smtClean="0">
              <a:solidFill>
                <a:srgbClr val="000000"/>
              </a:solidFill>
              <a:latin typeface="Vivaldi" pitchFamily="66" charset="0"/>
              <a:ea typeface="华文新魏" pitchFamily="2" charset="-122"/>
            </a:endParaRPr>
          </a:p>
        </p:txBody>
      </p:sp>
      <p:pic>
        <p:nvPicPr>
          <p:cNvPr id="46081" name="Picture 1" descr="C:\Users\Administrator\Desktop\地铁1号线照片\640584187408679230.jpg"/>
          <p:cNvPicPr>
            <a:picLocks noChangeAspect="1" noChangeArrowheads="1"/>
          </p:cNvPicPr>
          <p:nvPr/>
        </p:nvPicPr>
        <p:blipFill>
          <a:blip r:embed="rId3" cstate="print"/>
          <a:srcRect/>
          <a:stretch>
            <a:fillRect/>
          </a:stretch>
        </p:blipFill>
        <p:spPr bwMode="auto">
          <a:xfrm>
            <a:off x="262690" y="5100648"/>
            <a:ext cx="3714776" cy="1797704"/>
          </a:xfrm>
          <a:prstGeom prst="rect">
            <a:avLst/>
          </a:prstGeom>
          <a:ln>
            <a:noFill/>
          </a:ln>
          <a:effectLst>
            <a:outerShdw blurRad="292100" dist="139700" dir="2700000" algn="tl" rotWithShape="0">
              <a:srgbClr val="333333">
                <a:alpha val="65000"/>
              </a:srgbClr>
            </a:outerShdw>
          </a:effectLst>
        </p:spPr>
      </p:pic>
      <p:pic>
        <p:nvPicPr>
          <p:cNvPr id="46082" name="Picture 2" descr="C:\Users\Administrator\Desktop\地铁1号线照片\728606857355816833.jpg"/>
          <p:cNvPicPr>
            <a:picLocks noChangeAspect="1" noChangeArrowheads="1"/>
          </p:cNvPicPr>
          <p:nvPr/>
        </p:nvPicPr>
        <p:blipFill>
          <a:blip r:embed="rId4"/>
          <a:srcRect/>
          <a:stretch>
            <a:fillRect/>
          </a:stretch>
        </p:blipFill>
        <p:spPr bwMode="auto">
          <a:xfrm>
            <a:off x="4191780" y="5100648"/>
            <a:ext cx="3857652" cy="1814500"/>
          </a:xfrm>
          <a:prstGeom prst="rect">
            <a:avLst/>
          </a:prstGeom>
          <a:ln>
            <a:noFill/>
          </a:ln>
          <a:effectLst>
            <a:outerShdw blurRad="292100" dist="139700" dir="2700000" algn="tl" rotWithShape="0">
              <a:srgbClr val="333333">
                <a:alpha val="65000"/>
              </a:srgbClr>
            </a:outerShdw>
          </a:effectLst>
        </p:spPr>
      </p:pic>
      <p:pic>
        <p:nvPicPr>
          <p:cNvPr id="46083" name="Picture 3" descr="C:\Users\Administrator\AppData\Roaming\Tencent\Users\603359521\QQ\WinTemp\RichOle\N7~6Z6}]4[LR(G]`L{7EQPA.png"/>
          <p:cNvPicPr>
            <a:picLocks noChangeAspect="1" noChangeArrowheads="1"/>
          </p:cNvPicPr>
          <p:nvPr/>
        </p:nvPicPr>
        <p:blipFill>
          <a:blip r:embed="rId5"/>
          <a:srcRect/>
          <a:stretch>
            <a:fillRect/>
          </a:stretch>
        </p:blipFill>
        <p:spPr bwMode="auto">
          <a:xfrm>
            <a:off x="8263746" y="5100648"/>
            <a:ext cx="3714776" cy="1822376"/>
          </a:xfrm>
          <a:prstGeom prst="rect">
            <a:avLst/>
          </a:prstGeom>
          <a:ln>
            <a:noFill/>
          </a:ln>
          <a:effectLst>
            <a:outerShdw blurRad="292100" dist="139700" dir="2700000" algn="tl" rotWithShape="0">
              <a:srgbClr val="333333">
                <a:alpha val="65000"/>
              </a:srgbClr>
            </a:outerShdw>
          </a:effectLst>
        </p:spPr>
      </p:pic>
      <p:pic>
        <p:nvPicPr>
          <p:cNvPr id="60418" name="Picture 2" descr="C:\Users\Administrator\Desktop\信号基础课程材料\微信图片_20181220141801.png"/>
          <p:cNvPicPr>
            <a:picLocks noChangeAspect="1" noChangeArrowheads="1"/>
          </p:cNvPicPr>
          <p:nvPr/>
        </p:nvPicPr>
        <p:blipFill>
          <a:blip r:embed="rId6" cstate="print"/>
          <a:srcRect/>
          <a:stretch>
            <a:fillRect/>
          </a:stretch>
        </p:blipFill>
        <p:spPr bwMode="auto">
          <a:xfrm>
            <a:off x="119814" y="314302"/>
            <a:ext cx="4643470" cy="1032797"/>
          </a:xfrm>
          <a:prstGeom prst="rect">
            <a:avLst/>
          </a:prstGeom>
          <a:noFill/>
        </p:spPr>
      </p:pic>
    </p:spTree>
    <p:extLst>
      <p:ext uri="{BB962C8B-B14F-4D97-AF65-F5344CB8AC3E}">
        <p14:creationId xmlns:p14="http://schemas.microsoft.com/office/powerpoint/2010/main" xmlns="" val="3900865189"/>
      </p:ext>
    </p:extLst>
  </p:cSld>
  <p:clrMapOvr>
    <a:masterClrMapping/>
  </p:clrMapOvr>
  <mc:AlternateContent xmlns:mc="http://schemas.openxmlformats.org/markup-compatibility/2006">
    <mc:Choice xmlns:p14="http://schemas.microsoft.com/office/powerpoint/2010/main" xmlns="" Requires="p14">
      <p:transition p14:dur="250" advClick="0">
        <p:fade/>
      </p:transition>
    </mc:Choice>
    <mc:Fallback>
      <p:transition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5632"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grpSp>
        <p:nvGrpSpPr>
          <p:cNvPr id="4" name="组合 3"/>
          <p:cNvGrpSpPr/>
          <p:nvPr/>
        </p:nvGrpSpPr>
        <p:grpSpPr>
          <a:xfrm>
            <a:off x="262690" y="1885938"/>
            <a:ext cx="11764240" cy="1720497"/>
            <a:chOff x="285720" y="1714488"/>
            <a:chExt cx="8358246" cy="1720497"/>
          </a:xfrm>
        </p:grpSpPr>
        <p:grpSp>
          <p:nvGrpSpPr>
            <p:cNvPr id="5" name="组合 9"/>
            <p:cNvGrpSpPr/>
            <p:nvPr/>
          </p:nvGrpSpPr>
          <p:grpSpPr>
            <a:xfrm>
              <a:off x="285720" y="1714488"/>
              <a:ext cx="8358246" cy="1714512"/>
              <a:chOff x="285720" y="1785926"/>
              <a:chExt cx="8358246" cy="1714512"/>
            </a:xfrm>
          </p:grpSpPr>
          <p:sp>
            <p:nvSpPr>
              <p:cNvPr id="7" name="圆角矩形 6"/>
              <p:cNvSpPr/>
              <p:nvPr/>
            </p:nvSpPr>
            <p:spPr>
              <a:xfrm>
                <a:off x="285720" y="2143116"/>
                <a:ext cx="8358246" cy="1357322"/>
              </a:xfrm>
              <a:prstGeom prst="roundRect">
                <a:avLst/>
              </a:prstGeom>
              <a:noFill/>
              <a:ln w="28575" cap="flat" cmpd="sng" algn="ctr">
                <a:solidFill>
                  <a:schemeClr val="accent2">
                    <a:lumMod val="60000"/>
                    <a:lumOff val="4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nvGrpSpPr>
              <p:cNvPr id="8" name="组合 4"/>
              <p:cNvGrpSpPr/>
              <p:nvPr/>
            </p:nvGrpSpPr>
            <p:grpSpPr>
              <a:xfrm>
                <a:off x="500034" y="1785926"/>
                <a:ext cx="1850287" cy="642942"/>
                <a:chOff x="428596" y="1214422"/>
                <a:chExt cx="1457802" cy="642942"/>
              </a:xfrm>
              <a:solidFill>
                <a:srgbClr val="0070C0"/>
              </a:solidFill>
              <a:scene3d>
                <a:camera prst="orthographicFront">
                  <a:rot lat="0" lon="0" rev="0"/>
                </a:camera>
                <a:lightRig rig="soft" dir="t">
                  <a:rot lat="0" lon="0" rev="0"/>
                </a:lightRig>
              </a:scene3d>
            </p:grpSpPr>
            <p:sp>
              <p:nvSpPr>
                <p:cNvPr id="9" name="圆角矩形 8"/>
                <p:cNvSpPr/>
                <p:nvPr/>
              </p:nvSpPr>
              <p:spPr>
                <a:xfrm>
                  <a:off x="428596" y="1214422"/>
                  <a:ext cx="1297846" cy="642942"/>
                </a:xfrm>
                <a:prstGeom prst="roundRect">
                  <a:avLst/>
                </a:prstGeom>
                <a:grp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sp>
              <p:nvSpPr>
                <p:cNvPr id="10" name="矩形 9"/>
                <p:cNvSpPr/>
                <p:nvPr/>
              </p:nvSpPr>
              <p:spPr>
                <a:xfrm>
                  <a:off x="428596" y="1285860"/>
                  <a:ext cx="1457802"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a:t>
                  </a: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2</a:t>
                  </a: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）钢轨绝缘</a:t>
                  </a:r>
                </a:p>
              </p:txBody>
            </p:sp>
          </p:grpSp>
        </p:grpSp>
        <p:sp>
          <p:nvSpPr>
            <p:cNvPr id="6" name="Rectangle 1"/>
            <p:cNvSpPr>
              <a:spLocks noChangeArrowheads="1"/>
            </p:cNvSpPr>
            <p:nvPr/>
          </p:nvSpPr>
          <p:spPr bwMode="auto">
            <a:xfrm>
              <a:off x="387230" y="2500306"/>
              <a:ext cx="8215369" cy="9346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lnSpc>
                  <a:spcPct val="120000"/>
                </a:lnSpc>
                <a:spcBef>
                  <a:spcPct val="0"/>
                </a:spcBef>
                <a:spcAft>
                  <a:spcPct val="0"/>
                </a:spcAft>
                <a:defRPr/>
              </a:pPr>
              <a:r>
                <a:rPr lang="zh-CN" altLang="en-US" sz="2400" b="1" kern="0" dirty="0" smtClean="0">
                  <a:solidFill>
                    <a:srgbClr val="333399"/>
                  </a:solidFill>
                  <a:latin typeface="Times New Roman" pitchFamily="18" charset="0"/>
                  <a:ea typeface="宋体" pitchFamily="2" charset="-122"/>
                  <a:cs typeface="fangsong_gb2312"/>
                </a:rPr>
                <a:t>        </a:t>
              </a:r>
              <a:r>
                <a:rPr lang="zh-CN" altLang="en-US" sz="2400" b="1" kern="0" dirty="0" smtClean="0">
                  <a:latin typeface="Times New Roman" pitchFamily="18" charset="0"/>
                  <a:ea typeface="宋体" pitchFamily="2" charset="-122"/>
                  <a:cs typeface="fangsong_gb2312"/>
                </a:rPr>
                <a:t>钢轨绝缘安装在相邻两个轨道电路衔接处，以保证相邻轨道电路在电气上的可靠隔离。两绝缘节之间的钢轨线路的长度就是轨道电路的长度。</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endParaRPr>
            </a:p>
          </p:txBody>
        </p:sp>
      </p:grpSp>
      <p:sp>
        <p:nvSpPr>
          <p:cNvPr id="12" name="右箭头 11"/>
          <p:cNvSpPr/>
          <p:nvPr/>
        </p:nvSpPr>
        <p:spPr>
          <a:xfrm>
            <a:off x="477004" y="4100516"/>
            <a:ext cx="3786214" cy="2357454"/>
          </a:xfrm>
          <a:prstGeom prst="rightArrow">
            <a:avLst/>
          </a:prstGeom>
          <a:solidFill>
            <a:srgbClr val="4BACC6">
              <a:tint val="40000"/>
              <a:hueOff val="0"/>
              <a:satOff val="0"/>
              <a:lumOff val="0"/>
              <a:alphaOff val="0"/>
            </a:srgbClr>
          </a:solidFill>
          <a:ln>
            <a:noFill/>
          </a:ln>
          <a:effectLst/>
        </p:spPr>
      </p:sp>
      <p:sp>
        <p:nvSpPr>
          <p:cNvPr id="17" name="圆角矩形 16"/>
          <p:cNvSpPr/>
          <p:nvPr/>
        </p:nvSpPr>
        <p:spPr>
          <a:xfrm>
            <a:off x="548442" y="4600582"/>
            <a:ext cx="1285884" cy="1363297"/>
          </a:xfrm>
          <a:prstGeom prst="roundRect">
            <a:avLst/>
          </a:prstGeom>
          <a:solidFill>
            <a:schemeClr val="bg1"/>
          </a:solidFill>
          <a:ln w="38100" cap="flat" cmpd="sng" algn="ctr">
            <a:solidFill>
              <a:srgbClr val="01AEEE"/>
            </a:solidFill>
            <a:prstDash val="solid"/>
          </a:ln>
          <a:effectLst/>
        </p:spPr>
      </p:sp>
      <p:sp>
        <p:nvSpPr>
          <p:cNvPr id="18" name="圆角矩形 7"/>
          <p:cNvSpPr/>
          <p:nvPr/>
        </p:nvSpPr>
        <p:spPr>
          <a:xfrm>
            <a:off x="594654" y="4667132"/>
            <a:ext cx="1239672" cy="1230196"/>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125000"/>
              </a:lnSpc>
              <a:spcBef>
                <a:spcPct val="0"/>
              </a:spcBef>
              <a:spcAft>
                <a:spcPct val="35000"/>
              </a:spcAft>
              <a:buClrTx/>
              <a:buSzTx/>
              <a:buFontTx/>
              <a:buNone/>
              <a:tabLst/>
              <a:defRPr/>
            </a:pPr>
            <a:r>
              <a:rPr kumimoji="0" lang="zh-CN" altLang="en-US" sz="2000" b="1" i="0" u="none" strike="noStrike" kern="1200" cap="none" spc="0" normalizeH="0" baseline="0" noProof="0" dirty="0" smtClean="0">
                <a:ln>
                  <a:noFill/>
                </a:ln>
                <a:effectLst/>
                <a:uLnTx/>
                <a:uFillTx/>
                <a:latin typeface="Perpetua"/>
                <a:ea typeface="宋体"/>
                <a:cs typeface="+mn-cs"/>
              </a:rPr>
              <a:t>机械</a:t>
            </a:r>
            <a:endParaRPr kumimoji="0" lang="en-US" altLang="zh-CN" sz="2000" b="1" i="0" u="none" strike="noStrike" kern="1200" cap="none" spc="0" normalizeH="0" baseline="0" noProof="0" dirty="0" smtClean="0">
              <a:ln>
                <a:noFill/>
              </a:ln>
              <a:effectLst/>
              <a:uLnTx/>
              <a:uFillTx/>
              <a:latin typeface="Perpetua"/>
              <a:ea typeface="宋体"/>
              <a:cs typeface="+mn-cs"/>
            </a:endParaRPr>
          </a:p>
          <a:p>
            <a:pPr marL="0" marR="0" lvl="0" indent="0" algn="ctr" defTabSz="711200" eaLnBrk="1" fontAlgn="auto" latinLnBrk="0" hangingPunct="1">
              <a:lnSpc>
                <a:spcPct val="125000"/>
              </a:lnSpc>
              <a:spcBef>
                <a:spcPct val="0"/>
              </a:spcBef>
              <a:spcAft>
                <a:spcPct val="35000"/>
              </a:spcAft>
              <a:buClrTx/>
              <a:buSzTx/>
              <a:buFontTx/>
              <a:buNone/>
              <a:tabLst/>
              <a:defRPr/>
            </a:pPr>
            <a:r>
              <a:rPr kumimoji="0" lang="zh-CN" altLang="en-US" sz="2000" b="1" i="0" u="none" strike="noStrike" kern="1200" cap="none" spc="0" normalizeH="0" baseline="0" noProof="0" dirty="0" smtClean="0">
                <a:ln>
                  <a:noFill/>
                </a:ln>
                <a:effectLst/>
                <a:uLnTx/>
                <a:uFillTx/>
                <a:latin typeface="Perpetua"/>
                <a:ea typeface="宋体"/>
                <a:cs typeface="+mn-cs"/>
              </a:rPr>
              <a:t>强度高</a:t>
            </a:r>
            <a:endParaRPr kumimoji="0" lang="zh-CN" altLang="en-US" sz="2000" b="1" i="0" u="none" strike="noStrike" kern="1200" cap="none" spc="0" normalizeH="0" baseline="0" noProof="0" dirty="0">
              <a:ln>
                <a:noFill/>
              </a:ln>
              <a:effectLst/>
              <a:uLnTx/>
              <a:uFillTx/>
              <a:latin typeface="Perpetua"/>
              <a:ea typeface="宋体"/>
              <a:cs typeface="+mn-cs"/>
            </a:endParaRPr>
          </a:p>
        </p:txBody>
      </p:sp>
      <p:sp>
        <p:nvSpPr>
          <p:cNvPr id="20" name="圆角矩形 19"/>
          <p:cNvSpPr/>
          <p:nvPr/>
        </p:nvSpPr>
        <p:spPr>
          <a:xfrm>
            <a:off x="2405830" y="4600582"/>
            <a:ext cx="1285884" cy="1363297"/>
          </a:xfrm>
          <a:prstGeom prst="roundRect">
            <a:avLst/>
          </a:prstGeom>
          <a:solidFill>
            <a:schemeClr val="bg1"/>
          </a:solidFill>
          <a:ln w="38100" cap="flat" cmpd="sng" algn="ctr">
            <a:solidFill>
              <a:srgbClr val="01AEEE"/>
            </a:solidFill>
            <a:prstDash val="solid"/>
          </a:ln>
          <a:effectLst/>
        </p:spPr>
      </p:sp>
      <p:sp>
        <p:nvSpPr>
          <p:cNvPr id="21" name="圆角矩形 9"/>
          <p:cNvSpPr/>
          <p:nvPr/>
        </p:nvSpPr>
        <p:spPr>
          <a:xfrm>
            <a:off x="2405830" y="4672020"/>
            <a:ext cx="1407774" cy="1230196"/>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125000"/>
              </a:lnSpc>
              <a:spcBef>
                <a:spcPct val="0"/>
              </a:spcBef>
              <a:spcAft>
                <a:spcPct val="35000"/>
              </a:spcAft>
              <a:buClrTx/>
              <a:buSzTx/>
              <a:buFontTx/>
              <a:buNone/>
              <a:tabLst/>
              <a:defRPr/>
            </a:pPr>
            <a:r>
              <a:rPr kumimoji="0" lang="zh-CN" altLang="en-US" sz="2000" b="1" i="0" u="none" strike="noStrike" kern="1200" cap="none" spc="0" normalizeH="0" baseline="0" noProof="0" dirty="0" smtClean="0">
                <a:ln>
                  <a:noFill/>
                </a:ln>
                <a:effectLst/>
                <a:uLnTx/>
                <a:uFillTx/>
                <a:latin typeface="Perpetua"/>
                <a:ea typeface="宋体"/>
                <a:cs typeface="+mn-cs"/>
              </a:rPr>
              <a:t>绝缘</a:t>
            </a:r>
            <a:endParaRPr kumimoji="0" lang="en-US" altLang="zh-CN" sz="2000" b="1" i="0" u="none" strike="noStrike" kern="1200" cap="none" spc="0" normalizeH="0" baseline="0" noProof="0" dirty="0" smtClean="0">
              <a:ln>
                <a:noFill/>
              </a:ln>
              <a:effectLst/>
              <a:uLnTx/>
              <a:uFillTx/>
              <a:latin typeface="Perpetua"/>
              <a:ea typeface="宋体"/>
              <a:cs typeface="+mn-cs"/>
            </a:endParaRPr>
          </a:p>
          <a:p>
            <a:pPr marL="0" marR="0" lvl="0" indent="0" algn="ctr" defTabSz="711200" eaLnBrk="1" fontAlgn="auto" latinLnBrk="0" hangingPunct="1">
              <a:lnSpc>
                <a:spcPct val="125000"/>
              </a:lnSpc>
              <a:spcBef>
                <a:spcPct val="0"/>
              </a:spcBef>
              <a:spcAft>
                <a:spcPct val="35000"/>
              </a:spcAft>
              <a:buClrTx/>
              <a:buSzTx/>
              <a:buFontTx/>
              <a:buNone/>
              <a:tabLst/>
              <a:defRPr/>
            </a:pPr>
            <a:r>
              <a:rPr kumimoji="0" lang="zh-CN" altLang="en-US" sz="2000" b="1" i="0" u="none" strike="noStrike" kern="1200" cap="none" spc="0" normalizeH="0" baseline="0" noProof="0" dirty="0" smtClean="0">
                <a:ln>
                  <a:noFill/>
                </a:ln>
                <a:effectLst/>
                <a:uLnTx/>
                <a:uFillTx/>
                <a:latin typeface="Perpetua"/>
                <a:ea typeface="宋体"/>
                <a:cs typeface="+mn-cs"/>
              </a:rPr>
              <a:t>性能好</a:t>
            </a:r>
            <a:endParaRPr kumimoji="0" lang="zh-CN" altLang="en-US" sz="2000" b="1" i="0" u="none" strike="noStrike" kern="1200" cap="none" spc="0" normalizeH="0" baseline="0" noProof="0" dirty="0">
              <a:ln>
                <a:noFill/>
              </a:ln>
              <a:effectLst/>
              <a:uLnTx/>
              <a:uFillTx/>
              <a:latin typeface="Perpetua"/>
              <a:ea typeface="宋体"/>
              <a:cs typeface="+mn-cs"/>
            </a:endParaRPr>
          </a:p>
        </p:txBody>
      </p:sp>
      <p:sp>
        <p:nvSpPr>
          <p:cNvPr id="25" name="矩形 24"/>
          <p:cNvSpPr/>
          <p:nvPr/>
        </p:nvSpPr>
        <p:spPr>
          <a:xfrm>
            <a:off x="619880" y="6172218"/>
            <a:ext cx="3071834" cy="530466"/>
          </a:xfrm>
          <a:prstGeom prst="rect">
            <a:avLst/>
          </a:prstGeom>
        </p:spPr>
        <p:txBody>
          <a:bodyPr wrap="square">
            <a:spAutoFit/>
          </a:bodyPr>
          <a:lstStyle/>
          <a:p>
            <a:pPr lvl="0" algn="ctr" defTabSz="711200">
              <a:lnSpc>
                <a:spcPct val="125000"/>
              </a:lnSpc>
              <a:spcBef>
                <a:spcPct val="0"/>
              </a:spcBef>
              <a:spcAft>
                <a:spcPct val="35000"/>
              </a:spcAft>
              <a:defRPr/>
            </a:pPr>
            <a:r>
              <a:rPr lang="zh-CN" altLang="en-US" sz="2400" b="1" dirty="0" smtClean="0">
                <a:latin typeface="Perpetua"/>
              </a:rPr>
              <a:t>钢轨绝缘材料</a:t>
            </a:r>
            <a:r>
              <a:rPr lang="zh-CN" altLang="en-US" sz="2400" b="1" dirty="0" smtClean="0">
                <a:solidFill>
                  <a:srgbClr val="0303EB"/>
                </a:solidFill>
                <a:latin typeface="Perpetua"/>
              </a:rPr>
              <a:t>要求</a:t>
            </a:r>
            <a:endParaRPr lang="zh-CN" altLang="en-US" sz="2400" b="1" dirty="0">
              <a:solidFill>
                <a:srgbClr val="0303EB"/>
              </a:solidFill>
              <a:latin typeface="Perpetua"/>
            </a:endParaRPr>
          </a:p>
        </p:txBody>
      </p:sp>
      <p:pic>
        <p:nvPicPr>
          <p:cNvPr id="27" name="Picture 2" descr="d:\360浏览器\360\360se\360se6\User Data\temp\20080103_2ad2048c277dd816a53fRwHEPhw3WuKr.jpg"/>
          <p:cNvPicPr>
            <a:picLocks noChangeAspect="1" noChangeArrowheads="1"/>
          </p:cNvPicPr>
          <p:nvPr/>
        </p:nvPicPr>
        <p:blipFill>
          <a:blip r:embed="rId2"/>
          <a:srcRect/>
          <a:stretch>
            <a:fillRect/>
          </a:stretch>
        </p:blipFill>
        <p:spPr bwMode="auto">
          <a:xfrm>
            <a:off x="4191780" y="3957640"/>
            <a:ext cx="3929090" cy="2857520"/>
          </a:xfrm>
          <a:prstGeom prst="rect">
            <a:avLst/>
          </a:prstGeom>
          <a:noFill/>
        </p:spPr>
      </p:pic>
      <p:pic>
        <p:nvPicPr>
          <p:cNvPr id="30" name="Picture 5" descr="DSCN0717"/>
          <p:cNvPicPr>
            <a:picLocks noChangeAspect="1" noChangeArrowheads="1"/>
          </p:cNvPicPr>
          <p:nvPr/>
        </p:nvPicPr>
        <p:blipFill>
          <a:blip r:embed="rId3"/>
          <a:srcRect/>
          <a:stretch>
            <a:fillRect/>
          </a:stretch>
        </p:blipFill>
        <p:spPr bwMode="auto">
          <a:xfrm>
            <a:off x="8192308" y="3957640"/>
            <a:ext cx="3810026" cy="2857520"/>
          </a:xfrm>
          <a:prstGeom prst="rect">
            <a:avLst/>
          </a:prstGeom>
          <a:noFill/>
          <a:ln w="9525">
            <a:noFill/>
            <a:miter lim="800000"/>
            <a:headEnd/>
            <a:tailEnd/>
          </a:ln>
        </p:spPr>
      </p:pic>
      <p:sp>
        <p:nvSpPr>
          <p:cNvPr id="31" name="矩形 30"/>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80">
                                          <p:stCondLst>
                                            <p:cond delay="0"/>
                                          </p:stCondLst>
                                        </p:cTn>
                                        <p:tgtEl>
                                          <p:spTgt spid="25"/>
                                        </p:tgtEl>
                                      </p:cBhvr>
                                    </p:animEffect>
                                    <p:anim calcmode="lin" valueType="num">
                                      <p:cBhvr>
                                        <p:cTn id="1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9" dur="26">
                                          <p:stCondLst>
                                            <p:cond delay="650"/>
                                          </p:stCondLst>
                                        </p:cTn>
                                        <p:tgtEl>
                                          <p:spTgt spid="25"/>
                                        </p:tgtEl>
                                      </p:cBhvr>
                                      <p:to x="100000" y="60000"/>
                                    </p:animScale>
                                    <p:animScale>
                                      <p:cBhvr>
                                        <p:cTn id="20" dur="166" decel="50000">
                                          <p:stCondLst>
                                            <p:cond delay="676"/>
                                          </p:stCondLst>
                                        </p:cTn>
                                        <p:tgtEl>
                                          <p:spTgt spid="25"/>
                                        </p:tgtEl>
                                      </p:cBhvr>
                                      <p:to x="100000" y="100000"/>
                                    </p:animScale>
                                    <p:animScale>
                                      <p:cBhvr>
                                        <p:cTn id="21" dur="26">
                                          <p:stCondLst>
                                            <p:cond delay="1312"/>
                                          </p:stCondLst>
                                        </p:cTn>
                                        <p:tgtEl>
                                          <p:spTgt spid="25"/>
                                        </p:tgtEl>
                                      </p:cBhvr>
                                      <p:to x="100000" y="80000"/>
                                    </p:animScale>
                                    <p:animScale>
                                      <p:cBhvr>
                                        <p:cTn id="22" dur="166" decel="50000">
                                          <p:stCondLst>
                                            <p:cond delay="1338"/>
                                          </p:stCondLst>
                                        </p:cTn>
                                        <p:tgtEl>
                                          <p:spTgt spid="25"/>
                                        </p:tgtEl>
                                      </p:cBhvr>
                                      <p:to x="100000" y="100000"/>
                                    </p:animScale>
                                    <p:animScale>
                                      <p:cBhvr>
                                        <p:cTn id="23" dur="26">
                                          <p:stCondLst>
                                            <p:cond delay="1642"/>
                                          </p:stCondLst>
                                        </p:cTn>
                                        <p:tgtEl>
                                          <p:spTgt spid="25"/>
                                        </p:tgtEl>
                                      </p:cBhvr>
                                      <p:to x="100000" y="90000"/>
                                    </p:animScale>
                                    <p:animScale>
                                      <p:cBhvr>
                                        <p:cTn id="24" dur="166" decel="50000">
                                          <p:stCondLst>
                                            <p:cond delay="1668"/>
                                          </p:stCondLst>
                                        </p:cTn>
                                        <p:tgtEl>
                                          <p:spTgt spid="25"/>
                                        </p:tgtEl>
                                      </p:cBhvr>
                                      <p:to x="100000" y="100000"/>
                                    </p:animScale>
                                    <p:animScale>
                                      <p:cBhvr>
                                        <p:cTn id="25" dur="26">
                                          <p:stCondLst>
                                            <p:cond delay="1808"/>
                                          </p:stCondLst>
                                        </p:cTn>
                                        <p:tgtEl>
                                          <p:spTgt spid="25"/>
                                        </p:tgtEl>
                                      </p:cBhvr>
                                      <p:to x="100000" y="95000"/>
                                    </p:animScale>
                                    <p:animScale>
                                      <p:cBhvr>
                                        <p:cTn id="26" dur="166" decel="50000">
                                          <p:stCondLst>
                                            <p:cond delay="1834"/>
                                          </p:stCondLst>
                                        </p:cTn>
                                        <p:tgtEl>
                                          <p:spTgt spid="25"/>
                                        </p:tgtEl>
                                      </p:cBhvr>
                                      <p:to x="100000" y="100000"/>
                                    </p:animScale>
                                  </p:childTnLst>
                                </p:cTn>
                              </p:par>
                              <p:par>
                                <p:cTn id="27" presetID="2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3000"/>
                            </p:stCondLst>
                            <p:childTnLst>
                              <p:par>
                                <p:cTn id="45" presetID="1" presetClass="entr" presetSubtype="0"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8508"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grpSp>
        <p:nvGrpSpPr>
          <p:cNvPr id="4" name="组合 3"/>
          <p:cNvGrpSpPr/>
          <p:nvPr/>
        </p:nvGrpSpPr>
        <p:grpSpPr>
          <a:xfrm>
            <a:off x="5049036" y="1743062"/>
            <a:ext cx="6429420" cy="3143272"/>
            <a:chOff x="4357686" y="1785926"/>
            <a:chExt cx="4286280" cy="4656292"/>
          </a:xfrm>
        </p:grpSpPr>
        <p:sp>
          <p:nvSpPr>
            <p:cNvPr id="5" name="对角圆角矩形 4"/>
            <p:cNvSpPr/>
            <p:nvPr/>
          </p:nvSpPr>
          <p:spPr>
            <a:xfrm>
              <a:off x="4357686" y="1785926"/>
              <a:ext cx="4286280" cy="4656292"/>
            </a:xfrm>
            <a:prstGeom prst="round2DiagRect">
              <a:avLst/>
            </a:prstGeom>
            <a:no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 name="TextBox 5"/>
            <p:cNvSpPr txBox="1"/>
            <p:nvPr/>
          </p:nvSpPr>
          <p:spPr>
            <a:xfrm>
              <a:off x="4500562" y="2315050"/>
              <a:ext cx="4071965" cy="3419440"/>
            </a:xfrm>
            <a:prstGeom prst="rect">
              <a:avLst/>
            </a:prstGeom>
            <a:noFill/>
          </p:spPr>
          <p:txBody>
            <a:bodyPr wrap="square" rtlCol="0">
              <a:spAutoFit/>
            </a:bodyPr>
            <a:lstStyle/>
            <a:p>
              <a:pPr>
                <a:lnSpc>
                  <a:spcPct val="150000"/>
                </a:lnSpc>
              </a:pPr>
              <a:r>
                <a:rPr lang="zh-CN" altLang="en-US" sz="2400" b="1" kern="0" dirty="0" smtClean="0">
                  <a:latin typeface="Times New Roman" pitchFamily="18" charset="0"/>
                  <a:ea typeface="宋体" pitchFamily="2" charset="-122"/>
                  <a:cs typeface="fangsong_gb2312"/>
                </a:rPr>
                <a:t>在钢轨与夹板间垫有</a:t>
              </a:r>
              <a:r>
                <a:rPr lang="zh-CN" altLang="en-US" sz="2400" b="1" kern="0" dirty="0" smtClean="0">
                  <a:solidFill>
                    <a:srgbClr val="0303EB"/>
                  </a:solidFill>
                  <a:latin typeface="Times New Roman" pitchFamily="18" charset="0"/>
                  <a:ea typeface="宋体" pitchFamily="2" charset="-122"/>
                  <a:cs typeface="fangsong_gb2312"/>
                </a:rPr>
                <a:t>槽形绝缘板</a:t>
              </a:r>
              <a:r>
                <a:rPr lang="zh-CN" altLang="en-US" sz="2400" b="1" kern="0" dirty="0" smtClean="0">
                  <a:latin typeface="Times New Roman" pitchFamily="18" charset="0"/>
                  <a:ea typeface="宋体" pitchFamily="2" charset="-122"/>
                  <a:cs typeface="fangsong_gb2312"/>
                </a:rPr>
                <a:t>，夹板螺栓与夹板之间装有</a:t>
              </a:r>
              <a:r>
                <a:rPr lang="zh-CN" altLang="en-US" sz="2400" b="1" kern="0" dirty="0" smtClean="0">
                  <a:solidFill>
                    <a:srgbClr val="0303EB"/>
                  </a:solidFill>
                  <a:latin typeface="Times New Roman" pitchFamily="18" charset="0"/>
                  <a:ea typeface="宋体" pitchFamily="2" charset="-122"/>
                  <a:cs typeface="fangsong_gb2312"/>
                </a:rPr>
                <a:t>绝缘套管</a:t>
              </a:r>
              <a:r>
                <a:rPr lang="zh-CN" altLang="en-US" sz="2400" b="1" kern="0" dirty="0" smtClean="0">
                  <a:latin typeface="Times New Roman" pitchFamily="18" charset="0"/>
                  <a:ea typeface="宋体" pitchFamily="2" charset="-122"/>
                  <a:cs typeface="fangsong_gb2312"/>
                </a:rPr>
                <a:t>和</a:t>
              </a:r>
              <a:r>
                <a:rPr lang="zh-CN" altLang="en-US" sz="2400" b="1" kern="0" dirty="0" smtClean="0">
                  <a:solidFill>
                    <a:srgbClr val="0303EB"/>
                  </a:solidFill>
                  <a:latin typeface="Times New Roman" pitchFamily="18" charset="0"/>
                  <a:ea typeface="宋体" pitchFamily="2" charset="-122"/>
                  <a:cs typeface="fangsong_gb2312"/>
                </a:rPr>
                <a:t>绝缘垫圈</a:t>
              </a:r>
              <a:r>
                <a:rPr lang="zh-CN" altLang="en-US" sz="2400" b="1" kern="0" dirty="0" smtClean="0">
                  <a:latin typeface="Times New Roman" pitchFamily="18" charset="0"/>
                  <a:ea typeface="宋体" pitchFamily="2" charset="-122"/>
                  <a:cs typeface="fangsong_gb2312"/>
                </a:rPr>
                <a:t>。在两个钢轨衔接的断面间还夹有与钢轨断面相同的</a:t>
              </a:r>
              <a:r>
                <a:rPr lang="zh-CN" altLang="en-US" sz="2400" b="1" kern="0" dirty="0" smtClean="0">
                  <a:solidFill>
                    <a:srgbClr val="0303EB"/>
                  </a:solidFill>
                  <a:latin typeface="Times New Roman" pitchFamily="18" charset="0"/>
                  <a:ea typeface="宋体" pitchFamily="2" charset="-122"/>
                  <a:cs typeface="fangsong_gb2312"/>
                </a:rPr>
                <a:t>轨端 绝缘</a:t>
              </a:r>
              <a:r>
                <a:rPr lang="zh-CN" altLang="en-US" sz="2400" b="1" kern="0" dirty="0" smtClean="0">
                  <a:latin typeface="Times New Roman" pitchFamily="18" charset="0"/>
                  <a:ea typeface="宋体" pitchFamily="2" charset="-122"/>
                  <a:cs typeface="fangsong_gb2312"/>
                </a:rPr>
                <a:t>。</a:t>
              </a:r>
              <a:endParaRPr lang="zh-CN" altLang="en-US" sz="2400" b="1" dirty="0" smtClean="0">
                <a:latin typeface="+mj-ea"/>
                <a:ea typeface="+mj-ea"/>
              </a:endParaRPr>
            </a:p>
          </p:txBody>
        </p:sp>
      </p:grpSp>
      <p:pic>
        <p:nvPicPr>
          <p:cNvPr id="8" name="Picture 8" descr="钢轨绝缘(50Kg、60Kg)"/>
          <p:cNvPicPr>
            <a:picLocks noChangeAspect="1" noChangeArrowheads="1"/>
          </p:cNvPicPr>
          <p:nvPr/>
        </p:nvPicPr>
        <p:blipFill>
          <a:blip r:embed="rId2"/>
          <a:srcRect/>
          <a:stretch>
            <a:fillRect/>
          </a:stretch>
        </p:blipFill>
        <p:spPr bwMode="auto">
          <a:xfrm>
            <a:off x="762755" y="1743062"/>
            <a:ext cx="4059279" cy="3143272"/>
          </a:xfrm>
          <a:prstGeom prst="rect">
            <a:avLst/>
          </a:prstGeom>
          <a:noFill/>
          <a:ln w="9525">
            <a:noFill/>
            <a:miter lim="800000"/>
            <a:headEnd/>
            <a:tailEnd/>
          </a:ln>
        </p:spPr>
      </p:pic>
      <p:pic>
        <p:nvPicPr>
          <p:cNvPr id="9" name="Picture 4" descr="d:\360浏~1\360\360se\360se6\USERDA~1\Temp\201212~1.JPG"/>
          <p:cNvPicPr>
            <a:picLocks noChangeAspect="1" noChangeArrowheads="1"/>
          </p:cNvPicPr>
          <p:nvPr/>
        </p:nvPicPr>
        <p:blipFill>
          <a:blip r:embed="rId3" cstate="print"/>
          <a:srcRect/>
          <a:stretch>
            <a:fillRect/>
          </a:stretch>
        </p:blipFill>
        <p:spPr bwMode="auto">
          <a:xfrm>
            <a:off x="1191384" y="5172086"/>
            <a:ext cx="2190765" cy="1643074"/>
          </a:xfrm>
          <a:prstGeom prst="rect">
            <a:avLst/>
          </a:prstGeom>
          <a:noFill/>
        </p:spPr>
      </p:pic>
      <p:pic>
        <p:nvPicPr>
          <p:cNvPr id="10" name="Picture 6" descr="d:\360浏~1\360\360se\360se6\USERDA~1\Temp\201212~2.JPG"/>
          <p:cNvPicPr>
            <a:picLocks noChangeAspect="1" noChangeArrowheads="1"/>
          </p:cNvPicPr>
          <p:nvPr/>
        </p:nvPicPr>
        <p:blipFill>
          <a:blip r:embed="rId4" cstate="print"/>
          <a:srcRect/>
          <a:stretch>
            <a:fillRect/>
          </a:stretch>
        </p:blipFill>
        <p:spPr bwMode="auto">
          <a:xfrm>
            <a:off x="3691714" y="5172086"/>
            <a:ext cx="2190764" cy="1643074"/>
          </a:xfrm>
          <a:prstGeom prst="rect">
            <a:avLst/>
          </a:prstGeom>
          <a:noFill/>
        </p:spPr>
      </p:pic>
      <p:pic>
        <p:nvPicPr>
          <p:cNvPr id="11" name="Picture 8" descr="d:\360浏~1\360\360se\360se6\USERDA~1\Temp\201212~3.JPG"/>
          <p:cNvPicPr>
            <a:picLocks noChangeAspect="1" noChangeArrowheads="1"/>
          </p:cNvPicPr>
          <p:nvPr/>
        </p:nvPicPr>
        <p:blipFill>
          <a:blip r:embed="rId5" cstate="print"/>
          <a:srcRect/>
          <a:stretch>
            <a:fillRect/>
          </a:stretch>
        </p:blipFill>
        <p:spPr bwMode="auto">
          <a:xfrm>
            <a:off x="6172641" y="5172086"/>
            <a:ext cx="2353043" cy="1643074"/>
          </a:xfrm>
          <a:prstGeom prst="rect">
            <a:avLst/>
          </a:prstGeom>
          <a:noFill/>
        </p:spPr>
      </p:pic>
      <p:pic>
        <p:nvPicPr>
          <p:cNvPr id="12" name="Picture 10" descr="d:\360浏~1\360\360se\360se6\USERDA~1\Temp\cp28.jpg"/>
          <p:cNvPicPr>
            <a:picLocks noChangeAspect="1" noChangeArrowheads="1"/>
          </p:cNvPicPr>
          <p:nvPr/>
        </p:nvPicPr>
        <p:blipFill>
          <a:blip r:embed="rId6"/>
          <a:srcRect/>
          <a:stretch>
            <a:fillRect/>
          </a:stretch>
        </p:blipFill>
        <p:spPr bwMode="auto">
          <a:xfrm>
            <a:off x="8811436" y="5172086"/>
            <a:ext cx="2214578" cy="1640429"/>
          </a:xfrm>
          <a:prstGeom prst="rect">
            <a:avLst/>
          </a:prstGeom>
          <a:noFill/>
        </p:spPr>
      </p:pic>
      <p:sp>
        <p:nvSpPr>
          <p:cNvPr id="14" name="矩形 13"/>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7004" y="1957376"/>
            <a:ext cx="11407050" cy="1785950"/>
            <a:chOff x="233376" y="1714488"/>
            <a:chExt cx="8358246" cy="1785950"/>
          </a:xfrm>
        </p:grpSpPr>
        <p:grpSp>
          <p:nvGrpSpPr>
            <p:cNvPr id="5" name="组合 9"/>
            <p:cNvGrpSpPr/>
            <p:nvPr/>
          </p:nvGrpSpPr>
          <p:grpSpPr>
            <a:xfrm>
              <a:off x="233376" y="1714488"/>
              <a:ext cx="8358246" cy="1785950"/>
              <a:chOff x="233376" y="1785926"/>
              <a:chExt cx="8358246" cy="1785950"/>
            </a:xfrm>
          </p:grpSpPr>
          <p:sp>
            <p:nvSpPr>
              <p:cNvPr id="7" name="圆角矩形 6"/>
              <p:cNvSpPr/>
              <p:nvPr/>
            </p:nvSpPr>
            <p:spPr>
              <a:xfrm>
                <a:off x="233376" y="2285992"/>
                <a:ext cx="8358246" cy="1285884"/>
              </a:xfrm>
              <a:prstGeom prst="roundRect">
                <a:avLst/>
              </a:prstGeom>
              <a:noFill/>
              <a:ln w="28575" cap="flat" cmpd="sng" algn="ctr">
                <a:solidFill>
                  <a:schemeClr val="accent2">
                    <a:lumMod val="60000"/>
                    <a:lumOff val="4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nvGrpSpPr>
              <p:cNvPr id="8" name="组合 4"/>
              <p:cNvGrpSpPr/>
              <p:nvPr/>
            </p:nvGrpSpPr>
            <p:grpSpPr>
              <a:xfrm>
                <a:off x="547442" y="1785926"/>
                <a:ext cx="1727369" cy="642942"/>
                <a:chOff x="465948" y="1214422"/>
                <a:chExt cx="1360958" cy="642942"/>
              </a:xfrm>
              <a:solidFill>
                <a:srgbClr val="0070C0"/>
              </a:solidFill>
              <a:scene3d>
                <a:camera prst="orthographicFront">
                  <a:rot lat="0" lon="0" rev="0"/>
                </a:camera>
                <a:lightRig rig="soft" dir="t">
                  <a:rot lat="0" lon="0" rev="0"/>
                </a:lightRig>
              </a:scene3d>
            </p:grpSpPr>
            <p:sp>
              <p:nvSpPr>
                <p:cNvPr id="9" name="圆角矩形 8"/>
                <p:cNvSpPr/>
                <p:nvPr/>
              </p:nvSpPr>
              <p:spPr>
                <a:xfrm>
                  <a:off x="507190" y="1214422"/>
                  <a:ext cx="1319716" cy="642942"/>
                </a:xfrm>
                <a:prstGeom prst="roundRect">
                  <a:avLst/>
                </a:prstGeom>
                <a:grp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sp>
              <p:nvSpPr>
                <p:cNvPr id="10" name="矩形 9"/>
                <p:cNvSpPr/>
                <p:nvPr/>
              </p:nvSpPr>
              <p:spPr>
                <a:xfrm>
                  <a:off x="465948" y="1285860"/>
                  <a:ext cx="1319717"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a:t>
                  </a: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3</a:t>
                  </a: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）送电设备</a:t>
                  </a:r>
                </a:p>
              </p:txBody>
            </p:sp>
          </p:grpSp>
        </p:grpSp>
        <p:sp>
          <p:nvSpPr>
            <p:cNvPr id="6" name="Rectangle 1"/>
            <p:cNvSpPr>
              <a:spLocks noChangeArrowheads="1"/>
            </p:cNvSpPr>
            <p:nvPr/>
          </p:nvSpPr>
          <p:spPr bwMode="auto">
            <a:xfrm>
              <a:off x="357158" y="2371547"/>
              <a:ext cx="8215369" cy="968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lnSpc>
                  <a:spcPct val="125000"/>
                </a:lnSpc>
                <a:spcBef>
                  <a:spcPct val="0"/>
                </a:spcBef>
                <a:spcAft>
                  <a:spcPct val="0"/>
                </a:spcAft>
                <a:defRPr/>
              </a:pPr>
              <a:r>
                <a:rPr lang="zh-CN" altLang="en-US" sz="2400" b="1" kern="0" dirty="0" smtClean="0">
                  <a:solidFill>
                    <a:srgbClr val="333399"/>
                  </a:solidFill>
                  <a:latin typeface="Times New Roman" pitchFamily="18" charset="0"/>
                  <a:ea typeface="宋体" pitchFamily="2" charset="-122"/>
                  <a:cs typeface="fangsong_gb2312"/>
                </a:rPr>
                <a:t>        </a:t>
              </a:r>
              <a:r>
                <a:rPr lang="zh-CN" altLang="en-US" sz="2400" b="1" kern="0" dirty="0" smtClean="0">
                  <a:latin typeface="Times New Roman" pitchFamily="18" charset="0"/>
                  <a:ea typeface="宋体" pitchFamily="2" charset="-122"/>
                  <a:cs typeface="fangsong_gb2312"/>
                </a:rPr>
                <a:t>轨道电路的送电设备可以是电源，用于向轨道电路供电，也可以是能够发送一定信息的电子设备，通过轨道电路向列车传递行车信息。</a:t>
              </a:r>
            </a:p>
          </p:txBody>
        </p:sp>
      </p:grpSp>
      <p:pic>
        <p:nvPicPr>
          <p:cNvPr id="11" name="Picture 2" descr="d:\360浏览器\360\360se\360se6\User Data\temp\17ea4fc25ae325c796073c420e38b770.jpg"/>
          <p:cNvPicPr>
            <a:picLocks noChangeAspect="1" noChangeArrowheads="1"/>
          </p:cNvPicPr>
          <p:nvPr/>
        </p:nvPicPr>
        <p:blipFill>
          <a:blip r:embed="rId2" cstate="print"/>
          <a:srcRect/>
          <a:stretch>
            <a:fillRect/>
          </a:stretch>
        </p:blipFill>
        <p:spPr bwMode="auto">
          <a:xfrm>
            <a:off x="477004" y="3957640"/>
            <a:ext cx="5066555" cy="2957532"/>
          </a:xfrm>
          <a:prstGeom prst="rect">
            <a:avLst/>
          </a:prstGeom>
          <a:noFill/>
        </p:spPr>
      </p:pic>
      <p:grpSp>
        <p:nvGrpSpPr>
          <p:cNvPr id="17" name="组合 16"/>
          <p:cNvGrpSpPr/>
          <p:nvPr/>
        </p:nvGrpSpPr>
        <p:grpSpPr>
          <a:xfrm>
            <a:off x="6061889" y="4171954"/>
            <a:ext cx="5273691" cy="2402633"/>
            <a:chOff x="6061889" y="4171954"/>
            <a:chExt cx="5273691" cy="2402633"/>
          </a:xfrm>
        </p:grpSpPr>
        <p:sp>
          <p:nvSpPr>
            <p:cNvPr id="13" name="矩形 12"/>
            <p:cNvSpPr/>
            <p:nvPr/>
          </p:nvSpPr>
          <p:spPr>
            <a:xfrm>
              <a:off x="8276467" y="4171954"/>
              <a:ext cx="3059113" cy="830997"/>
            </a:xfrm>
            <a:prstGeom prst="rect">
              <a:avLst/>
            </a:prstGeom>
            <a:solidFill>
              <a:schemeClr val="accent1">
                <a:lumMod val="20000"/>
                <a:lumOff val="80000"/>
              </a:schemeClr>
            </a:solidFill>
            <a:ln>
              <a:solidFill>
                <a:srgbClr val="00AEEE"/>
              </a:solidFill>
            </a:ln>
          </p:spPr>
          <p:txBody>
            <a:bodyPr>
              <a:spAutoFit/>
            </a:bodyPr>
            <a:lstStyle/>
            <a:p>
              <a:r>
                <a:rPr lang="zh-CN" altLang="en-US" sz="2400" b="1" kern="0" dirty="0" smtClean="0">
                  <a:solidFill>
                    <a:srgbClr val="333399"/>
                  </a:solidFill>
                  <a:latin typeface="Times New Roman" pitchFamily="18" charset="0"/>
                  <a:ea typeface="宋体" pitchFamily="2" charset="-122"/>
                  <a:cs typeface="fangsong_gb2312"/>
                </a:rPr>
                <a:t>铅蓄电池（或其他直流电源）浮充供电</a:t>
              </a:r>
              <a:endParaRPr lang="zh-CN" altLang="en-US" sz="2400" dirty="0"/>
            </a:p>
          </p:txBody>
        </p:sp>
        <p:sp>
          <p:nvSpPr>
            <p:cNvPr id="14" name="矩形 13"/>
            <p:cNvSpPr/>
            <p:nvPr/>
          </p:nvSpPr>
          <p:spPr>
            <a:xfrm>
              <a:off x="8276467" y="5743590"/>
              <a:ext cx="3059112" cy="830997"/>
            </a:xfrm>
            <a:prstGeom prst="rect">
              <a:avLst/>
            </a:prstGeom>
            <a:solidFill>
              <a:schemeClr val="accent1">
                <a:lumMod val="20000"/>
                <a:lumOff val="80000"/>
              </a:schemeClr>
            </a:solidFill>
            <a:ln>
              <a:solidFill>
                <a:srgbClr val="00AEEE"/>
              </a:solidFill>
            </a:ln>
          </p:spPr>
          <p:txBody>
            <a:bodyPr>
              <a:spAutoFit/>
            </a:bodyPr>
            <a:lstStyle/>
            <a:p>
              <a:r>
                <a:rPr lang="zh-CN" altLang="en-US" sz="2400" b="1" kern="0" dirty="0" smtClean="0">
                  <a:solidFill>
                    <a:srgbClr val="333399"/>
                  </a:solidFill>
                  <a:latin typeface="Times New Roman" pitchFamily="18" charset="0"/>
                  <a:ea typeface="宋体" pitchFamily="2" charset="-122"/>
                  <a:cs typeface="fangsong_gb2312"/>
                </a:rPr>
                <a:t>轨道变压器、变频器、信号发生器供电</a:t>
              </a:r>
              <a:endParaRPr lang="zh-CN" altLang="en-US" sz="2400" dirty="0"/>
            </a:p>
          </p:txBody>
        </p:sp>
        <p:sp>
          <p:nvSpPr>
            <p:cNvPr id="15" name="任意多边形 14"/>
            <p:cNvSpPr/>
            <p:nvPr/>
          </p:nvSpPr>
          <p:spPr>
            <a:xfrm>
              <a:off x="7968446" y="4507606"/>
              <a:ext cx="283335" cy="1700011"/>
            </a:xfrm>
            <a:custGeom>
              <a:avLst/>
              <a:gdLst>
                <a:gd name="connsiteX0" fmla="*/ 270457 w 283335"/>
                <a:gd name="connsiteY0" fmla="*/ 0 h 1700011"/>
                <a:gd name="connsiteX1" fmla="*/ 0 w 283335"/>
                <a:gd name="connsiteY1" fmla="*/ 0 h 1700011"/>
                <a:gd name="connsiteX2" fmla="*/ 0 w 283335"/>
                <a:gd name="connsiteY2" fmla="*/ 1700011 h 1700011"/>
                <a:gd name="connsiteX3" fmla="*/ 283335 w 283335"/>
                <a:gd name="connsiteY3" fmla="*/ 1700011 h 1700011"/>
              </a:gdLst>
              <a:ahLst/>
              <a:cxnLst>
                <a:cxn ang="0">
                  <a:pos x="connsiteX0" y="connsiteY0"/>
                </a:cxn>
                <a:cxn ang="0">
                  <a:pos x="connsiteX1" y="connsiteY1"/>
                </a:cxn>
                <a:cxn ang="0">
                  <a:pos x="connsiteX2" y="connsiteY2"/>
                </a:cxn>
                <a:cxn ang="0">
                  <a:pos x="connsiteX3" y="connsiteY3"/>
                </a:cxn>
              </a:cxnLst>
              <a:rect l="l" t="t" r="r" b="b"/>
              <a:pathLst>
                <a:path w="283335" h="1700011">
                  <a:moveTo>
                    <a:pt x="270457" y="0"/>
                  </a:moveTo>
                  <a:lnTo>
                    <a:pt x="0" y="0"/>
                  </a:lnTo>
                  <a:lnTo>
                    <a:pt x="0" y="1700011"/>
                  </a:lnTo>
                  <a:lnTo>
                    <a:pt x="283335" y="1700011"/>
                  </a:lnTo>
                </a:path>
              </a:pathLst>
            </a:custGeom>
            <a:ln w="28575">
              <a:solidFill>
                <a:srgbClr val="00AEE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任意多边形 15"/>
            <p:cNvSpPr/>
            <p:nvPr/>
          </p:nvSpPr>
          <p:spPr>
            <a:xfrm>
              <a:off x="7620717" y="5396248"/>
              <a:ext cx="360608" cy="0"/>
            </a:xfrm>
            <a:custGeom>
              <a:avLst/>
              <a:gdLst>
                <a:gd name="connsiteX0" fmla="*/ 0 w 360608"/>
                <a:gd name="connsiteY0" fmla="*/ 0 h 0"/>
                <a:gd name="connsiteX1" fmla="*/ 360608 w 360608"/>
                <a:gd name="connsiteY1" fmla="*/ 0 h 0"/>
              </a:gdLst>
              <a:ahLst/>
              <a:cxnLst>
                <a:cxn ang="0">
                  <a:pos x="connsiteX0" y="connsiteY0"/>
                </a:cxn>
                <a:cxn ang="0">
                  <a:pos x="connsiteX1" y="connsiteY1"/>
                </a:cxn>
              </a:cxnLst>
              <a:rect l="l" t="t" r="r" b="b"/>
              <a:pathLst>
                <a:path w="360608">
                  <a:moveTo>
                    <a:pt x="0" y="0"/>
                  </a:moveTo>
                  <a:lnTo>
                    <a:pt x="360608" y="0"/>
                  </a:lnTo>
                </a:path>
              </a:pathLst>
            </a:custGeom>
            <a:ln w="28575">
              <a:solidFill>
                <a:srgbClr val="00AEE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6061889" y="5100648"/>
              <a:ext cx="1571636" cy="523220"/>
            </a:xfrm>
            <a:prstGeom prst="rect">
              <a:avLst/>
            </a:prstGeom>
            <a:solidFill>
              <a:schemeClr val="accent1">
                <a:lumMod val="20000"/>
                <a:lumOff val="80000"/>
              </a:schemeClr>
            </a:solidFill>
            <a:ln>
              <a:solidFill>
                <a:srgbClr val="00AEEE"/>
              </a:solidFill>
            </a:ln>
          </p:spPr>
          <p:txBody>
            <a:bodyPr wrap="square">
              <a:spAutoFit/>
            </a:bodyPr>
            <a:lstStyle/>
            <a:p>
              <a:r>
                <a:rPr lang="zh-CN" altLang="en-US" sz="2400" b="1" kern="0" dirty="0" smtClean="0">
                  <a:solidFill>
                    <a:srgbClr val="333399"/>
                  </a:solidFill>
                  <a:latin typeface="Times New Roman" pitchFamily="18" charset="0"/>
                  <a:ea typeface="宋体" pitchFamily="2" charset="-122"/>
                  <a:cs typeface="fangsong_gb2312"/>
                </a:rPr>
                <a:t>轨道</a:t>
              </a:r>
              <a:r>
                <a:rPr lang="zh-CN" altLang="en-US" sz="2800" b="1" kern="0" dirty="0" smtClean="0">
                  <a:solidFill>
                    <a:srgbClr val="333399"/>
                  </a:solidFill>
                  <a:latin typeface="Times New Roman" pitchFamily="18" charset="0"/>
                  <a:ea typeface="宋体" pitchFamily="2" charset="-122"/>
                  <a:cs typeface="fangsong_gb2312"/>
                </a:rPr>
                <a:t>电源</a:t>
              </a:r>
              <a:endParaRPr lang="zh-CN" altLang="en-US" dirty="0"/>
            </a:p>
          </p:txBody>
        </p:sp>
      </p:grpSp>
      <p:sp>
        <p:nvSpPr>
          <p:cNvPr id="18" name="矩形 17"/>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
        <p:nvSpPr>
          <p:cNvPr id="19" name="矩形 18"/>
          <p:cNvSpPr/>
          <p:nvPr/>
        </p:nvSpPr>
        <p:spPr>
          <a:xfrm>
            <a:off x="1048508"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pic>
        <p:nvPicPr>
          <p:cNvPr id="4" name="Picture 19" descr="2007616144924917"/>
          <p:cNvPicPr>
            <a:picLocks noChangeAspect="1" noChangeArrowheads="1"/>
          </p:cNvPicPr>
          <p:nvPr/>
        </p:nvPicPr>
        <p:blipFill>
          <a:blip r:embed="rId2"/>
          <a:srcRect/>
          <a:stretch>
            <a:fillRect/>
          </a:stretch>
        </p:blipFill>
        <p:spPr bwMode="auto">
          <a:xfrm>
            <a:off x="6120606" y="1957376"/>
            <a:ext cx="4214842" cy="3161132"/>
          </a:xfrm>
          <a:prstGeom prst="rect">
            <a:avLst/>
          </a:prstGeom>
          <a:noFill/>
          <a:ln w="9525">
            <a:noFill/>
            <a:miter lim="800000"/>
            <a:headEnd/>
            <a:tailEnd/>
          </a:ln>
        </p:spPr>
      </p:pic>
      <p:pic>
        <p:nvPicPr>
          <p:cNvPr id="5" name="Picture 22" descr="2007616144939517"/>
          <p:cNvPicPr>
            <a:picLocks noChangeAspect="1" noChangeArrowheads="1"/>
          </p:cNvPicPr>
          <p:nvPr/>
        </p:nvPicPr>
        <p:blipFill>
          <a:blip r:embed="rId3"/>
          <a:srcRect l="4961"/>
          <a:stretch>
            <a:fillRect/>
          </a:stretch>
        </p:blipFill>
        <p:spPr bwMode="auto">
          <a:xfrm>
            <a:off x="1334259" y="2243128"/>
            <a:ext cx="4327697" cy="2786082"/>
          </a:xfrm>
          <a:prstGeom prst="rect">
            <a:avLst/>
          </a:prstGeom>
          <a:noFill/>
          <a:ln w="9525">
            <a:noFill/>
            <a:miter lim="800000"/>
            <a:headEnd/>
            <a:tailEnd/>
          </a:ln>
        </p:spPr>
      </p:pic>
      <p:sp>
        <p:nvSpPr>
          <p:cNvPr id="6" name="矩形 5"/>
          <p:cNvSpPr/>
          <p:nvPr/>
        </p:nvSpPr>
        <p:spPr>
          <a:xfrm>
            <a:off x="548442" y="5457838"/>
            <a:ext cx="10715700" cy="1200329"/>
          </a:xfrm>
          <a:prstGeom prst="rect">
            <a:avLst/>
          </a:prstGeom>
        </p:spPr>
        <p:txBody>
          <a:bodyPr wrap="square">
            <a:spAutoFit/>
          </a:bodyPr>
          <a:lstStyle/>
          <a:p>
            <a:pPr>
              <a:lnSpc>
                <a:spcPct val="150000"/>
              </a:lnSpc>
            </a:pPr>
            <a:r>
              <a:rPr lang="zh-CN" altLang="en-US" sz="2400" b="1" dirty="0" smtClean="0">
                <a:solidFill>
                  <a:srgbClr val="333399"/>
                </a:solidFill>
                <a:latin typeface="+mj-ea"/>
                <a:ea typeface="+mj-ea"/>
              </a:rPr>
              <a:t>    </a:t>
            </a:r>
            <a:r>
              <a:rPr lang="zh-CN" altLang="en-US" sz="2400" b="1" dirty="0" smtClean="0">
                <a:solidFill>
                  <a:srgbClr val="0303EB"/>
                </a:solidFill>
                <a:latin typeface="+mj-ea"/>
                <a:ea typeface="+mj-ea"/>
              </a:rPr>
              <a:t>扼流变压器</a:t>
            </a:r>
            <a:r>
              <a:rPr lang="en-US" altLang="zh-CN" sz="2400" b="1" dirty="0" smtClean="0">
                <a:latin typeface="+mj-ea"/>
                <a:ea typeface="+mj-ea"/>
              </a:rPr>
              <a:t>-</a:t>
            </a:r>
            <a:r>
              <a:rPr lang="zh-CN" altLang="en-US" sz="2400" b="1" dirty="0" smtClean="0">
                <a:latin typeface="+mj-ea"/>
                <a:ea typeface="+mj-ea"/>
              </a:rPr>
              <a:t>安装于牵引回流与钢轨的连接处，用于导通牵引电流，或安装于区间上、下行轨道电路中平衡牵引电流，使之不影响轨道电路的正常工作。 </a:t>
            </a:r>
            <a:endParaRPr lang="zh-CN" altLang="en-US" sz="2400" b="1" dirty="0">
              <a:latin typeface="+mj-ea"/>
              <a:ea typeface="+mj-ea"/>
            </a:endParaRPr>
          </a:p>
        </p:txBody>
      </p:sp>
      <p:sp>
        <p:nvSpPr>
          <p:cNvPr id="8" name="矩形 7"/>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graphicFrame>
        <p:nvGraphicFramePr>
          <p:cNvPr id="4" name="Object 34"/>
          <p:cNvGraphicFramePr>
            <a:graphicFrameLocks noGrp="1" noChangeAspect="1"/>
          </p:cNvGraphicFramePr>
          <p:nvPr/>
        </p:nvGraphicFramePr>
        <p:xfrm>
          <a:off x="1477136" y="2314566"/>
          <a:ext cx="3960812" cy="2822575"/>
        </p:xfrm>
        <a:graphic>
          <a:graphicData uri="http://schemas.openxmlformats.org/presentationml/2006/ole">
            <p:oleObj spid="_x0000_s12290" r:id="rId3" imgW="4800600" imgH="3419856" progId="">
              <p:embed/>
            </p:oleObj>
          </a:graphicData>
        </a:graphic>
      </p:graphicFrame>
      <p:sp>
        <p:nvSpPr>
          <p:cNvPr id="6" name="矩形 5"/>
          <p:cNvSpPr/>
          <p:nvPr/>
        </p:nvSpPr>
        <p:spPr>
          <a:xfrm>
            <a:off x="1271514" y="5570539"/>
            <a:ext cx="2561920" cy="400110"/>
          </a:xfrm>
          <a:prstGeom prst="rect">
            <a:avLst/>
          </a:prstGeom>
        </p:spPr>
        <p:txBody>
          <a:bodyPr wrap="none">
            <a:spAutoFit/>
          </a:bodyPr>
          <a:lstStyle/>
          <a:p>
            <a:r>
              <a:rPr lang="en-US" altLang="zh-CN" sz="1800" dirty="0" smtClean="0">
                <a:solidFill>
                  <a:prstClr val="black"/>
                </a:solidFill>
                <a:ea typeface="宋体" pitchFamily="2" charset="-122"/>
              </a:rPr>
              <a:t> </a:t>
            </a:r>
            <a:r>
              <a:rPr lang="en-US" altLang="zh-CN" sz="2000" b="1" dirty="0" smtClean="0">
                <a:solidFill>
                  <a:prstClr val="black"/>
                </a:solidFill>
                <a:ea typeface="宋体" pitchFamily="2" charset="-122"/>
              </a:rPr>
              <a:t>BG1-80</a:t>
            </a:r>
            <a:r>
              <a:rPr lang="zh-CN" altLang="en-US" sz="2000" b="1" dirty="0" smtClean="0">
                <a:solidFill>
                  <a:prstClr val="black"/>
                </a:solidFill>
                <a:ea typeface="宋体" pitchFamily="2" charset="-122"/>
              </a:rPr>
              <a:t>型轨道变压器</a:t>
            </a:r>
            <a:endParaRPr lang="zh-CN" altLang="en-US" sz="2000" b="1" dirty="0"/>
          </a:p>
        </p:txBody>
      </p:sp>
      <p:sp>
        <p:nvSpPr>
          <p:cNvPr id="7" name="矩形 6"/>
          <p:cNvSpPr/>
          <p:nvPr/>
        </p:nvSpPr>
        <p:spPr>
          <a:xfrm>
            <a:off x="3548838" y="4957772"/>
            <a:ext cx="2411942" cy="400110"/>
          </a:xfrm>
          <a:prstGeom prst="rect">
            <a:avLst/>
          </a:prstGeom>
        </p:spPr>
        <p:txBody>
          <a:bodyPr wrap="none">
            <a:spAutoFit/>
          </a:bodyPr>
          <a:lstStyle/>
          <a:p>
            <a:r>
              <a:rPr lang="zh-CN" altLang="en-US" sz="2000" b="1" dirty="0" smtClean="0">
                <a:solidFill>
                  <a:srgbClr val="0303EB"/>
                </a:solidFill>
                <a:ea typeface="宋体" pitchFamily="2" charset="-122"/>
              </a:rPr>
              <a:t> </a:t>
            </a:r>
            <a:r>
              <a:rPr lang="en-US" altLang="zh-CN" sz="2000" b="1" dirty="0" smtClean="0">
                <a:solidFill>
                  <a:srgbClr val="0303EB"/>
                </a:solidFill>
                <a:ea typeface="宋体" pitchFamily="2" charset="-122"/>
              </a:rPr>
              <a:t>BZ4-U</a:t>
            </a:r>
            <a:r>
              <a:rPr lang="zh-CN" altLang="en-US" sz="2000" b="1" dirty="0" smtClean="0">
                <a:solidFill>
                  <a:srgbClr val="0303EB"/>
                </a:solidFill>
                <a:ea typeface="宋体" pitchFamily="2" charset="-122"/>
              </a:rPr>
              <a:t>型中继变压器</a:t>
            </a:r>
            <a:endParaRPr lang="zh-CN" altLang="en-US" sz="2000" b="1" dirty="0">
              <a:solidFill>
                <a:srgbClr val="0303EB"/>
              </a:solidFill>
            </a:endParaRPr>
          </a:p>
        </p:txBody>
      </p:sp>
      <p:grpSp>
        <p:nvGrpSpPr>
          <p:cNvPr id="8" name="组合 7"/>
          <p:cNvGrpSpPr/>
          <p:nvPr/>
        </p:nvGrpSpPr>
        <p:grpSpPr>
          <a:xfrm>
            <a:off x="6906424" y="3243260"/>
            <a:ext cx="3929090" cy="3184654"/>
            <a:chOff x="4857752" y="2571744"/>
            <a:chExt cx="3429024" cy="3184654"/>
          </a:xfrm>
        </p:grpSpPr>
        <p:sp>
          <p:nvSpPr>
            <p:cNvPr id="9" name="矩形 8"/>
            <p:cNvSpPr/>
            <p:nvPr/>
          </p:nvSpPr>
          <p:spPr>
            <a:xfrm>
              <a:off x="4857752" y="2571744"/>
              <a:ext cx="3429024" cy="31846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endParaRPr>
            </a:p>
            <a:p>
              <a:pPr marL="0" marR="0" lvl="0" indent="0" defTabSz="914400" eaLnBrk="1" fontAlgn="auto" latinLnBrk="0" hangingPunct="1">
                <a:lnSpc>
                  <a:spcPct val="125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a:t>
              </a:r>
              <a:r>
                <a:rPr kumimoji="0" lang="en-US" altLang="zh-CN"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BG</a:t>
              </a:r>
              <a:r>
                <a:rPr kumimoji="0" lang="zh-CN" altLang="en-US"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型轨道变压器主要用于轨道电路供电，其一次侧为</a:t>
              </a:r>
              <a:r>
                <a:rPr kumimoji="0" lang="en-US" altLang="zh-CN"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220v</a:t>
              </a:r>
              <a:r>
                <a:rPr kumimoji="0" lang="zh-CN" altLang="en-US"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，二次侧依据所连接 的端子不同，可以获得各种不同的电压值。</a:t>
              </a:r>
              <a:r>
                <a:rPr kumimoji="0" lang="en-US" altLang="zh-CN"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0.45----10.80 V</a:t>
              </a:r>
              <a:r>
                <a:rPr kumimoji="0" lang="zh-CN" altLang="en-US"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a:t>
              </a:r>
              <a:endParaRPr kumimoji="0" lang="zh-CN" altLang="en-US" sz="2400" b="1" i="0" u="none" strike="noStrike" kern="0" cap="none" spc="0" normalizeH="0" baseline="0" noProof="0" dirty="0">
                <a:ln>
                  <a:noFill/>
                </a:ln>
                <a:solidFill>
                  <a:srgbClr val="0303EB"/>
                </a:solidFill>
                <a:effectLst/>
                <a:uLnTx/>
                <a:uFillTx/>
                <a:latin typeface="Times New Roman" pitchFamily="18" charset="0"/>
                <a:ea typeface="+mj-ea"/>
                <a:cs typeface="Times New Roman" pitchFamily="18" charset="0"/>
              </a:endParaRPr>
            </a:p>
          </p:txBody>
        </p:sp>
        <p:grpSp>
          <p:nvGrpSpPr>
            <p:cNvPr id="10" name="组合 30"/>
            <p:cNvGrpSpPr/>
            <p:nvPr/>
          </p:nvGrpSpPr>
          <p:grpSpPr>
            <a:xfrm>
              <a:off x="6848491" y="3643314"/>
              <a:ext cx="1438284" cy="1939938"/>
              <a:chOff x="6919929" y="3643314"/>
              <a:chExt cx="1438284" cy="1939938"/>
            </a:xfrm>
          </p:grpSpPr>
          <p:cxnSp>
            <p:nvCxnSpPr>
              <p:cNvPr id="11" name="直接连接符 10"/>
              <p:cNvCxnSpPr/>
              <p:nvPr/>
            </p:nvCxnSpPr>
            <p:spPr>
              <a:xfrm>
                <a:off x="6919929" y="5572140"/>
                <a:ext cx="1428760" cy="1588"/>
              </a:xfrm>
              <a:prstGeom prst="line">
                <a:avLst/>
              </a:prstGeom>
              <a:noFill/>
              <a:ln w="28575" cap="flat" cmpd="sng" algn="ctr">
                <a:solidFill>
                  <a:srgbClr val="FFCC66"/>
                </a:solidFill>
                <a:prstDash val="solid"/>
              </a:ln>
              <a:effectLst/>
            </p:spPr>
          </p:cxnSp>
          <p:cxnSp>
            <p:nvCxnSpPr>
              <p:cNvPr id="12" name="直接连接符 11"/>
              <p:cNvCxnSpPr/>
              <p:nvPr/>
            </p:nvCxnSpPr>
            <p:spPr>
              <a:xfrm rot="16200000" flipH="1">
                <a:off x="7383482" y="4608521"/>
                <a:ext cx="1939938" cy="9524"/>
              </a:xfrm>
              <a:prstGeom prst="line">
                <a:avLst/>
              </a:prstGeom>
              <a:noFill/>
              <a:ln w="28575" cap="flat" cmpd="sng" algn="ctr">
                <a:solidFill>
                  <a:srgbClr val="FFCC66"/>
                </a:solidFill>
                <a:prstDash val="solid"/>
              </a:ln>
              <a:effectLst/>
            </p:spPr>
          </p:cxnSp>
        </p:grpSp>
      </p:grpSp>
      <p:sp>
        <p:nvSpPr>
          <p:cNvPr id="13" name="椭圆 12"/>
          <p:cNvSpPr/>
          <p:nvPr/>
        </p:nvSpPr>
        <p:spPr>
          <a:xfrm>
            <a:off x="7477928" y="2528880"/>
            <a:ext cx="2714644" cy="785818"/>
          </a:xfrm>
          <a:prstGeom prst="ellipse">
            <a:avLst/>
          </a:prstGeom>
          <a:solidFill>
            <a:srgbClr val="1F497D">
              <a:lumMod val="60000"/>
              <a:lumOff val="40000"/>
            </a:srgbClr>
          </a:solidFill>
          <a:ln w="381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4" name="矩形 13"/>
          <p:cNvSpPr/>
          <p:nvPr/>
        </p:nvSpPr>
        <p:spPr>
          <a:xfrm>
            <a:off x="7906556" y="2671756"/>
            <a:ext cx="1731564"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Times New Roman" pitchFamily="18" charset="0"/>
                <a:ea typeface="+mj-ea"/>
                <a:cs typeface="Times New Roman" pitchFamily="18" charset="0"/>
              </a:rPr>
              <a:t>轨道变压器</a:t>
            </a:r>
            <a:endPar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mj-ea"/>
              <a:cs typeface="Times New Roman" pitchFamily="18" charset="0"/>
            </a:endParaRPr>
          </a:p>
        </p:txBody>
      </p:sp>
      <p:sp>
        <p:nvSpPr>
          <p:cNvPr id="15" name="矩形 14"/>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4" name="矩形 3"/>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grpSp>
        <p:nvGrpSpPr>
          <p:cNvPr id="5" name="组合 4"/>
          <p:cNvGrpSpPr/>
          <p:nvPr/>
        </p:nvGrpSpPr>
        <p:grpSpPr>
          <a:xfrm>
            <a:off x="334128" y="1714488"/>
            <a:ext cx="11121298" cy="1743086"/>
            <a:chOff x="334128" y="1714488"/>
            <a:chExt cx="11121298" cy="2386028"/>
          </a:xfrm>
        </p:grpSpPr>
        <p:grpSp>
          <p:nvGrpSpPr>
            <p:cNvPr id="6" name="组合 9"/>
            <p:cNvGrpSpPr/>
            <p:nvPr/>
          </p:nvGrpSpPr>
          <p:grpSpPr>
            <a:xfrm>
              <a:off x="334128" y="1714488"/>
              <a:ext cx="11121298" cy="2386028"/>
              <a:chOff x="334128" y="1785926"/>
              <a:chExt cx="11121298" cy="2386028"/>
            </a:xfrm>
          </p:grpSpPr>
          <p:sp>
            <p:nvSpPr>
              <p:cNvPr id="8" name="圆角矩形 7"/>
              <p:cNvSpPr/>
              <p:nvPr/>
            </p:nvSpPr>
            <p:spPr>
              <a:xfrm>
                <a:off x="334128" y="2171690"/>
                <a:ext cx="11121298" cy="2000264"/>
              </a:xfrm>
              <a:prstGeom prst="roundRect">
                <a:avLst/>
              </a:prstGeom>
              <a:noFill/>
              <a:ln w="28575" cap="flat" cmpd="sng" algn="ctr">
                <a:solidFill>
                  <a:schemeClr val="accent2">
                    <a:lumMod val="60000"/>
                    <a:lumOff val="4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nvGrpSpPr>
              <p:cNvPr id="9" name="组合 4"/>
              <p:cNvGrpSpPr/>
              <p:nvPr/>
            </p:nvGrpSpPr>
            <p:grpSpPr>
              <a:xfrm>
                <a:off x="500034" y="1785926"/>
                <a:ext cx="2357454" cy="642942"/>
                <a:chOff x="428596" y="1214422"/>
                <a:chExt cx="1857388" cy="642942"/>
              </a:xfrm>
              <a:solidFill>
                <a:srgbClr val="0070C0"/>
              </a:solidFill>
              <a:scene3d>
                <a:camera prst="orthographicFront">
                  <a:rot lat="0" lon="0" rev="0"/>
                </a:camera>
                <a:lightRig rig="soft" dir="t">
                  <a:rot lat="0" lon="0" rev="0"/>
                </a:lightRig>
              </a:scene3d>
            </p:grpSpPr>
            <p:sp>
              <p:nvSpPr>
                <p:cNvPr id="10" name="圆角矩形 9"/>
                <p:cNvSpPr/>
                <p:nvPr/>
              </p:nvSpPr>
              <p:spPr>
                <a:xfrm>
                  <a:off x="428596" y="1214422"/>
                  <a:ext cx="1857388" cy="642942"/>
                </a:xfrm>
                <a:prstGeom prst="roundRect">
                  <a:avLst/>
                </a:prstGeom>
                <a:grp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sp>
              <p:nvSpPr>
                <p:cNvPr id="11" name="矩形 10"/>
                <p:cNvSpPr/>
                <p:nvPr/>
              </p:nvSpPr>
              <p:spPr>
                <a:xfrm>
                  <a:off x="428596" y="1285860"/>
                  <a:ext cx="1857388"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a:t>
                  </a: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4</a:t>
                  </a: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）受电设备</a:t>
                  </a:r>
                </a:p>
              </p:txBody>
            </p:sp>
          </p:grpSp>
        </p:grpSp>
        <p:sp>
          <p:nvSpPr>
            <p:cNvPr id="7" name="Rectangle 1"/>
            <p:cNvSpPr>
              <a:spLocks noChangeArrowheads="1"/>
            </p:cNvSpPr>
            <p:nvPr/>
          </p:nvSpPr>
          <p:spPr bwMode="auto">
            <a:xfrm>
              <a:off x="334128" y="2829271"/>
              <a:ext cx="10978422" cy="830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defRPr/>
              </a:pPr>
              <a:r>
                <a:rPr lang="zh-CN" altLang="en-US" sz="2400" b="1" kern="0" dirty="0" smtClean="0">
                  <a:latin typeface="Times New Roman" pitchFamily="18" charset="0"/>
                  <a:ea typeface="宋体" pitchFamily="2" charset="-122"/>
                  <a:cs typeface="fangsong_gb2312"/>
                </a:rPr>
                <a:t>        轨道电路的受电设备可以是</a:t>
              </a:r>
              <a:r>
                <a:rPr lang="zh-CN" altLang="en-US" sz="2400" b="1" kern="0" dirty="0" smtClean="0">
                  <a:solidFill>
                    <a:srgbClr val="0303EB"/>
                  </a:solidFill>
                  <a:latin typeface="Times New Roman" pitchFamily="18" charset="0"/>
                  <a:ea typeface="宋体" pitchFamily="2" charset="-122"/>
                  <a:cs typeface="fangsong_gb2312"/>
                </a:rPr>
                <a:t>轨道继电器</a:t>
              </a:r>
              <a:r>
                <a:rPr lang="zh-CN" altLang="en-US" sz="2400" b="1" kern="0" dirty="0" smtClean="0">
                  <a:latin typeface="Times New Roman" pitchFamily="18" charset="0"/>
                  <a:ea typeface="宋体" pitchFamily="2" charset="-122"/>
                  <a:cs typeface="fangsong_gb2312"/>
                </a:rPr>
                <a:t>，用于反映轨道电路范围内有无列车、车辆占用和钢轨是否完整，由它来接受轨道电路信号电流。</a:t>
              </a:r>
            </a:p>
          </p:txBody>
        </p:sp>
      </p:grpSp>
      <p:pic>
        <p:nvPicPr>
          <p:cNvPr id="12" name="Picture 165" descr="gao"/>
          <p:cNvPicPr>
            <a:picLocks noChangeAspect="1" noChangeArrowheads="1"/>
          </p:cNvPicPr>
          <p:nvPr/>
        </p:nvPicPr>
        <p:blipFill>
          <a:blip r:embed="rId2"/>
          <a:srcRect/>
          <a:stretch>
            <a:fillRect/>
          </a:stretch>
        </p:blipFill>
        <p:spPr bwMode="auto">
          <a:xfrm>
            <a:off x="2048640" y="3666524"/>
            <a:ext cx="2643206" cy="3226132"/>
          </a:xfrm>
          <a:prstGeom prst="rect">
            <a:avLst/>
          </a:prstGeom>
          <a:noFill/>
          <a:ln w="9525">
            <a:noFill/>
            <a:miter lim="800000"/>
            <a:headEnd/>
            <a:tailEnd/>
          </a:ln>
        </p:spPr>
      </p:pic>
      <p:grpSp>
        <p:nvGrpSpPr>
          <p:cNvPr id="15" name="组合 14"/>
          <p:cNvGrpSpPr/>
          <p:nvPr/>
        </p:nvGrpSpPr>
        <p:grpSpPr>
          <a:xfrm>
            <a:off x="5977730" y="4062115"/>
            <a:ext cx="1785950" cy="642942"/>
            <a:chOff x="4500562" y="3071810"/>
            <a:chExt cx="1785950" cy="642942"/>
          </a:xfrm>
        </p:grpSpPr>
        <p:sp>
          <p:nvSpPr>
            <p:cNvPr id="16" name="圆角矩形 15"/>
            <p:cNvSpPr/>
            <p:nvPr/>
          </p:nvSpPr>
          <p:spPr>
            <a:xfrm>
              <a:off x="4500562" y="3071810"/>
              <a:ext cx="1785950" cy="642942"/>
            </a:xfrm>
            <a:prstGeom prst="roundRect">
              <a:avLst/>
            </a:prstGeom>
            <a:solidFill>
              <a:srgbClr val="00B05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endParaRPr>
            </a:p>
          </p:txBody>
        </p:sp>
        <p:sp>
          <p:nvSpPr>
            <p:cNvPr id="17" name="TextBox 16"/>
            <p:cNvSpPr txBox="1"/>
            <p:nvPr/>
          </p:nvSpPr>
          <p:spPr>
            <a:xfrm>
              <a:off x="4714876" y="3181649"/>
              <a:ext cx="157163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Times New Roman" pitchFamily="18" charset="0"/>
                  <a:ea typeface="+mj-ea"/>
                  <a:cs typeface="Times New Roman" pitchFamily="18" charset="0"/>
                </a:rPr>
                <a:t>有电流时</a:t>
              </a:r>
              <a:endParaRPr kumimoji="0" lang="zh-CN" altLang="en-US" sz="2400" b="1"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endParaRPr>
            </a:p>
          </p:txBody>
        </p:sp>
      </p:grpSp>
      <p:sp>
        <p:nvSpPr>
          <p:cNvPr id="18" name="右箭头 17"/>
          <p:cNvSpPr/>
          <p:nvPr/>
        </p:nvSpPr>
        <p:spPr>
          <a:xfrm>
            <a:off x="7977994" y="4204991"/>
            <a:ext cx="571504" cy="357190"/>
          </a:xfrm>
          <a:prstGeom prst="rightArrow">
            <a:avLst/>
          </a:prstGeom>
          <a:solidFill>
            <a:srgbClr val="FFC000"/>
          </a:solidFill>
          <a:ln w="127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19" name="TextBox 18"/>
          <p:cNvSpPr txBox="1"/>
          <p:nvPr/>
        </p:nvSpPr>
        <p:spPr>
          <a:xfrm>
            <a:off x="5906292" y="4705057"/>
            <a:ext cx="435771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GJ</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吸起，前接点与中接点闭合；</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grpSp>
        <p:nvGrpSpPr>
          <p:cNvPr id="20" name="组合 19"/>
          <p:cNvGrpSpPr/>
          <p:nvPr/>
        </p:nvGrpSpPr>
        <p:grpSpPr>
          <a:xfrm>
            <a:off x="5977730" y="5381036"/>
            <a:ext cx="1785950" cy="609905"/>
            <a:chOff x="5857884" y="4845618"/>
            <a:chExt cx="1785950" cy="609905"/>
          </a:xfrm>
        </p:grpSpPr>
        <p:sp>
          <p:nvSpPr>
            <p:cNvPr id="21" name="圆角矩形 20"/>
            <p:cNvSpPr/>
            <p:nvPr/>
          </p:nvSpPr>
          <p:spPr>
            <a:xfrm>
              <a:off x="5857884" y="4845618"/>
              <a:ext cx="1785950" cy="609905"/>
            </a:xfrm>
            <a:prstGeom prst="roundRect">
              <a:avLst/>
            </a:prstGeom>
            <a:solidFill>
              <a:srgbClr val="00B05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endParaRPr>
            </a:p>
          </p:txBody>
        </p:sp>
        <p:sp>
          <p:nvSpPr>
            <p:cNvPr id="22" name="TextBox 21"/>
            <p:cNvSpPr txBox="1"/>
            <p:nvPr/>
          </p:nvSpPr>
          <p:spPr>
            <a:xfrm>
              <a:off x="6072198" y="4922420"/>
              <a:ext cx="157163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Times New Roman" pitchFamily="18" charset="0"/>
                  <a:ea typeface="+mj-ea"/>
                  <a:cs typeface="Times New Roman" pitchFamily="18" charset="0"/>
                </a:rPr>
                <a:t>无电流时</a:t>
              </a:r>
              <a:endParaRPr kumimoji="0" lang="zh-CN" altLang="en-US" sz="2400" b="1" i="0" u="none" strike="noStrike" kern="0" cap="none" spc="0" normalizeH="0" baseline="0" noProof="0" dirty="0">
                <a:ln>
                  <a:noFill/>
                </a:ln>
                <a:solidFill>
                  <a:sysClr val="window" lastClr="FFFFFF"/>
                </a:solidFill>
                <a:effectLst/>
                <a:uLnTx/>
                <a:uFillTx/>
                <a:latin typeface="Times New Roman" pitchFamily="18" charset="0"/>
                <a:ea typeface="+mj-ea"/>
                <a:cs typeface="Times New Roman" pitchFamily="18" charset="0"/>
              </a:endParaRPr>
            </a:p>
          </p:txBody>
        </p:sp>
      </p:grpSp>
      <p:sp>
        <p:nvSpPr>
          <p:cNvPr id="23" name="右箭头 22"/>
          <p:cNvSpPr/>
          <p:nvPr/>
        </p:nvSpPr>
        <p:spPr>
          <a:xfrm>
            <a:off x="7977994" y="5490875"/>
            <a:ext cx="571504" cy="357190"/>
          </a:xfrm>
          <a:prstGeom prst="rightArrow">
            <a:avLst/>
          </a:prstGeom>
          <a:solidFill>
            <a:srgbClr val="FFC000"/>
          </a:solidFill>
          <a:ln w="127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Times New Roman" pitchFamily="18" charset="0"/>
              <a:ea typeface="+mj-ea"/>
              <a:cs typeface="Times New Roman" pitchFamily="18" charset="0"/>
            </a:endParaRPr>
          </a:p>
        </p:txBody>
      </p:sp>
      <p:sp>
        <p:nvSpPr>
          <p:cNvPr id="24" name="TextBox 23"/>
          <p:cNvSpPr txBox="1"/>
          <p:nvPr/>
        </p:nvSpPr>
        <p:spPr>
          <a:xfrm>
            <a:off x="5906292" y="6029342"/>
            <a:ext cx="442915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GJ</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落下，后接点与中接点闭合</a:t>
            </a: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2</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a:t>
            </a:r>
            <a:endParaRPr kumimoji="0" lang="zh-CN" altLang="en-US" sz="2400" b="1" i="0" u="none" strike="noStrike" kern="0" cap="none" spc="0" normalizeH="0" baseline="0" noProof="0" dirty="0">
              <a:ln>
                <a:noFill/>
              </a:ln>
              <a:solidFill>
                <a:srgbClr val="333399"/>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par>
                          <p:cTn id="19" fill="hold">
                            <p:stCondLst>
                              <p:cond delay="0"/>
                            </p:stCondLst>
                            <p:childTnLst>
                              <p:par>
                                <p:cTn id="20" presetID="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0-#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1"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3" grpId="0" animBg="1"/>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
        <p:nvSpPr>
          <p:cNvPr id="4" name="Rectangle 1"/>
          <p:cNvSpPr>
            <a:spLocks noChangeArrowheads="1"/>
          </p:cNvSpPr>
          <p:nvPr/>
        </p:nvSpPr>
        <p:spPr bwMode="auto">
          <a:xfrm>
            <a:off x="619880" y="1743062"/>
            <a:ext cx="1093001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defRPr/>
            </a:pPr>
            <a:r>
              <a:rPr lang="zh-CN" altLang="en-US" sz="2400" b="1" kern="0" dirty="0" smtClean="0">
                <a:latin typeface="Times New Roman" pitchFamily="18" charset="0"/>
                <a:ea typeface="宋体" pitchFamily="2" charset="-122"/>
                <a:cs typeface="fangsong_gb2312"/>
              </a:rPr>
              <a:t>         当轨道电路中包含有控制信息时，轨道电路的受电设备也可以是能够接收并鉴别电流特性的电子设备，能够根据接收到的不同特性的电流，令有关继电器动作。</a:t>
            </a:r>
          </a:p>
        </p:txBody>
      </p:sp>
      <p:pic>
        <p:nvPicPr>
          <p:cNvPr id="5" name="Picture 2" descr="d:\360浏~1\360\360se\360se6\USERDA~1\Temp\F2DEB4~1.JPG"/>
          <p:cNvPicPr>
            <a:picLocks noChangeAspect="1" noChangeArrowheads="1"/>
          </p:cNvPicPr>
          <p:nvPr/>
        </p:nvPicPr>
        <p:blipFill>
          <a:blip r:embed="rId2"/>
          <a:srcRect/>
          <a:stretch>
            <a:fillRect/>
          </a:stretch>
        </p:blipFill>
        <p:spPr bwMode="auto">
          <a:xfrm>
            <a:off x="6406358" y="2886070"/>
            <a:ext cx="4245251" cy="3038476"/>
          </a:xfrm>
          <a:prstGeom prst="rect">
            <a:avLst/>
          </a:prstGeom>
          <a:noFill/>
        </p:spPr>
      </p:pic>
      <p:sp>
        <p:nvSpPr>
          <p:cNvPr id="7" name="矩形 6"/>
          <p:cNvSpPr/>
          <p:nvPr/>
        </p:nvSpPr>
        <p:spPr>
          <a:xfrm>
            <a:off x="5334788" y="5529276"/>
            <a:ext cx="6628161" cy="1477328"/>
          </a:xfrm>
          <a:prstGeom prst="rect">
            <a:avLst/>
          </a:prstGeom>
        </p:spPr>
        <p:txBody>
          <a:bodyPr wrap="square">
            <a:spAutoFit/>
          </a:bodyPr>
          <a:lstStyle/>
          <a:p>
            <a:pPr>
              <a:lnSpc>
                <a:spcPct val="150000"/>
              </a:lnSpc>
            </a:pPr>
            <a:r>
              <a:rPr lang="zh-CN" altLang="en-US" sz="2000" b="1" dirty="0" smtClean="0">
                <a:latin typeface="+mj-ea"/>
                <a:ea typeface="+mj-ea"/>
                <a:cs typeface="Times New Roman" pitchFamily="18" charset="0"/>
              </a:rPr>
              <a:t>    受电扼流变压器</a:t>
            </a:r>
            <a:r>
              <a:rPr lang="en-US" altLang="zh-CN" sz="2000" b="1" dirty="0" smtClean="0">
                <a:latin typeface="+mj-ea"/>
                <a:ea typeface="+mj-ea"/>
                <a:cs typeface="Times New Roman" pitchFamily="18" charset="0"/>
              </a:rPr>
              <a:t>BE25</a:t>
            </a:r>
            <a:r>
              <a:rPr lang="zh-CN" altLang="en-US" sz="2000" b="1" dirty="0" smtClean="0">
                <a:latin typeface="+mj-ea"/>
                <a:ea typeface="+mj-ea"/>
                <a:cs typeface="Times New Roman" pitchFamily="18" charset="0"/>
              </a:rPr>
              <a:t>、轨道变压器</a:t>
            </a:r>
            <a:r>
              <a:rPr lang="en-US" altLang="zh-CN" sz="2000" b="1" dirty="0" smtClean="0">
                <a:latin typeface="+mj-ea"/>
                <a:ea typeface="+mj-ea"/>
                <a:cs typeface="Times New Roman" pitchFamily="18" charset="0"/>
              </a:rPr>
              <a:t>BG25</a:t>
            </a:r>
            <a:r>
              <a:rPr lang="zh-CN" altLang="en-US" sz="2000" b="1" dirty="0" smtClean="0">
                <a:latin typeface="+mj-ea"/>
                <a:ea typeface="+mj-ea"/>
                <a:cs typeface="Times New Roman" pitchFamily="18" charset="0"/>
              </a:rPr>
              <a:t>、电阻</a:t>
            </a:r>
            <a:r>
              <a:rPr lang="en-US" altLang="zh-CN" sz="2000" b="1" dirty="0" smtClean="0">
                <a:latin typeface="+mj-ea"/>
                <a:ea typeface="+mj-ea"/>
                <a:cs typeface="Times New Roman" pitchFamily="18" charset="0"/>
              </a:rPr>
              <a:t>R0</a:t>
            </a:r>
            <a:r>
              <a:rPr lang="zh-CN" altLang="en-US" sz="2000" b="1" dirty="0" smtClean="0">
                <a:latin typeface="+mj-ea"/>
                <a:ea typeface="+mj-ea"/>
                <a:cs typeface="Times New Roman" pitchFamily="18" charset="0"/>
              </a:rPr>
              <a:t>、保险</a:t>
            </a:r>
            <a:r>
              <a:rPr lang="en-US" altLang="zh-CN" sz="2000" b="1" dirty="0" smtClean="0">
                <a:latin typeface="+mj-ea"/>
                <a:ea typeface="+mj-ea"/>
                <a:cs typeface="Times New Roman" pitchFamily="18" charset="0"/>
              </a:rPr>
              <a:t>RD1</a:t>
            </a:r>
            <a:r>
              <a:rPr lang="zh-CN" altLang="en-US" sz="2000" b="1" dirty="0" smtClean="0">
                <a:latin typeface="+mj-ea"/>
                <a:ea typeface="+mj-ea"/>
                <a:cs typeface="Times New Roman" pitchFamily="18" charset="0"/>
              </a:rPr>
              <a:t>、防雷补偿器</a:t>
            </a:r>
            <a:r>
              <a:rPr lang="en-US" altLang="zh-CN" sz="2000" b="1" dirty="0" smtClean="0">
                <a:latin typeface="+mj-ea"/>
                <a:ea typeface="+mj-ea"/>
                <a:cs typeface="Times New Roman" pitchFamily="18" charset="0"/>
              </a:rPr>
              <a:t>FB</a:t>
            </a:r>
            <a:r>
              <a:rPr lang="zh-CN" altLang="en-US" sz="2000" b="1" dirty="0" smtClean="0">
                <a:latin typeface="+mj-ea"/>
                <a:ea typeface="+mj-ea"/>
                <a:cs typeface="Times New Roman" pitchFamily="18" charset="0"/>
              </a:rPr>
              <a:t>、防护盒</a:t>
            </a:r>
            <a:r>
              <a:rPr lang="en-US" altLang="zh-CN" sz="2000" b="1" dirty="0" smtClean="0">
                <a:latin typeface="+mj-ea"/>
                <a:ea typeface="+mj-ea"/>
                <a:cs typeface="Times New Roman" pitchFamily="18" charset="0"/>
              </a:rPr>
              <a:t>HF</a:t>
            </a:r>
            <a:r>
              <a:rPr lang="zh-CN" altLang="en-US" sz="2000" b="1" dirty="0" smtClean="0">
                <a:latin typeface="+mj-ea"/>
                <a:ea typeface="+mj-ea"/>
                <a:cs typeface="Times New Roman" pitchFamily="18" charset="0"/>
              </a:rPr>
              <a:t>、</a:t>
            </a:r>
            <a:r>
              <a:rPr lang="en-US" altLang="zh-CN" sz="2000" b="1" dirty="0" smtClean="0">
                <a:latin typeface="+mj-ea"/>
                <a:ea typeface="+mj-ea"/>
                <a:cs typeface="Times New Roman" pitchFamily="18" charset="0"/>
              </a:rPr>
              <a:t>25HZ</a:t>
            </a:r>
            <a:r>
              <a:rPr lang="zh-CN" altLang="en-US" sz="2000" b="1" dirty="0" smtClean="0">
                <a:latin typeface="+mj-ea"/>
                <a:ea typeface="+mj-ea"/>
                <a:cs typeface="Times New Roman" pitchFamily="18" charset="0"/>
              </a:rPr>
              <a:t>轨道继电器</a:t>
            </a:r>
            <a:r>
              <a:rPr lang="en-US" altLang="zh-CN" sz="2000" b="1" dirty="0" smtClean="0">
                <a:latin typeface="+mj-ea"/>
                <a:ea typeface="+mj-ea"/>
                <a:cs typeface="Times New Roman" pitchFamily="18" charset="0"/>
              </a:rPr>
              <a:t>GJ</a:t>
            </a:r>
            <a:r>
              <a:rPr lang="zh-CN" altLang="en-US" sz="2000" b="1" dirty="0" smtClean="0">
                <a:latin typeface="+mj-ea"/>
                <a:ea typeface="+mj-ea"/>
                <a:cs typeface="Times New Roman" pitchFamily="18" charset="0"/>
              </a:rPr>
              <a:t>（</a:t>
            </a:r>
            <a:r>
              <a:rPr lang="en-US" altLang="zh-CN" sz="2000" b="1" dirty="0" smtClean="0">
                <a:latin typeface="+mj-ea"/>
                <a:ea typeface="+mj-ea"/>
                <a:cs typeface="Times New Roman" pitchFamily="18" charset="0"/>
              </a:rPr>
              <a:t>JRJC1-70/240</a:t>
            </a:r>
            <a:r>
              <a:rPr lang="zh-CN" altLang="en-US" sz="2000" b="1" dirty="0" smtClean="0">
                <a:latin typeface="+mj-ea"/>
                <a:ea typeface="+mj-ea"/>
                <a:cs typeface="Times New Roman" pitchFamily="18" charset="0"/>
              </a:rPr>
              <a:t>）。</a:t>
            </a:r>
            <a:endParaRPr lang="zh-CN" altLang="en-US" sz="2000" b="1" dirty="0">
              <a:latin typeface="+mj-ea"/>
              <a:ea typeface="+mj-ea"/>
              <a:cs typeface="Times New Roman" pitchFamily="18" charset="0"/>
            </a:endParaRPr>
          </a:p>
        </p:txBody>
      </p:sp>
      <p:pic>
        <p:nvPicPr>
          <p:cNvPr id="9" name="Picture 2" descr="d:\360浏~1\360\360se\360se6\USERDA~1\Temp\200912~1.JPG"/>
          <p:cNvPicPr>
            <a:picLocks noChangeAspect="1" noChangeArrowheads="1"/>
          </p:cNvPicPr>
          <p:nvPr/>
        </p:nvPicPr>
        <p:blipFill>
          <a:blip r:embed="rId3"/>
          <a:srcRect/>
          <a:stretch>
            <a:fillRect/>
          </a:stretch>
        </p:blipFill>
        <p:spPr bwMode="auto">
          <a:xfrm>
            <a:off x="334128" y="3100384"/>
            <a:ext cx="4926203" cy="3643338"/>
          </a:xfrm>
          <a:prstGeom prst="rect">
            <a:avLst/>
          </a:prstGeom>
          <a:noFill/>
        </p:spPr>
      </p:pic>
      <p:sp>
        <p:nvSpPr>
          <p:cNvPr id="10" name="矩形 9"/>
          <p:cNvSpPr/>
          <p:nvPr/>
        </p:nvSpPr>
        <p:spPr>
          <a:xfrm>
            <a:off x="2048640" y="6672284"/>
            <a:ext cx="1475084" cy="400110"/>
          </a:xfrm>
          <a:prstGeom prst="rect">
            <a:avLst/>
          </a:prstGeom>
        </p:spPr>
        <p:txBody>
          <a:bodyPr wrap="none">
            <a:spAutoFit/>
          </a:bodyPr>
          <a:lstStyle/>
          <a:p>
            <a:r>
              <a:rPr lang="zh-CN" altLang="en-US" sz="2000" b="1" dirty="0" smtClean="0">
                <a:latin typeface="+mj-ea"/>
                <a:cs typeface="Times New Roman" pitchFamily="18" charset="0"/>
              </a:rPr>
              <a:t>轨道继电器</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grpSp>
        <p:nvGrpSpPr>
          <p:cNvPr id="4" name="组合 3"/>
          <p:cNvGrpSpPr/>
          <p:nvPr/>
        </p:nvGrpSpPr>
        <p:grpSpPr>
          <a:xfrm>
            <a:off x="285720" y="1714488"/>
            <a:ext cx="11478488" cy="1600210"/>
            <a:chOff x="285720" y="1714488"/>
            <a:chExt cx="11478488" cy="1600210"/>
          </a:xfrm>
        </p:grpSpPr>
        <p:grpSp>
          <p:nvGrpSpPr>
            <p:cNvPr id="5" name="组合 9"/>
            <p:cNvGrpSpPr/>
            <p:nvPr/>
          </p:nvGrpSpPr>
          <p:grpSpPr>
            <a:xfrm>
              <a:off x="285720" y="1714488"/>
              <a:ext cx="11478488" cy="1600210"/>
              <a:chOff x="285720" y="1785926"/>
              <a:chExt cx="11478488" cy="1600210"/>
            </a:xfrm>
          </p:grpSpPr>
          <p:sp>
            <p:nvSpPr>
              <p:cNvPr id="7" name="圆角矩形 6"/>
              <p:cNvSpPr/>
              <p:nvPr/>
            </p:nvSpPr>
            <p:spPr>
              <a:xfrm>
                <a:off x="285720" y="2143116"/>
                <a:ext cx="11478488" cy="1243020"/>
              </a:xfrm>
              <a:prstGeom prst="roundRect">
                <a:avLst/>
              </a:prstGeom>
              <a:noFill/>
              <a:ln w="28575" cap="flat" cmpd="sng" algn="ctr">
                <a:solidFill>
                  <a:schemeClr val="accent2">
                    <a:lumMod val="60000"/>
                    <a:lumOff val="4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nvGrpSpPr>
              <p:cNvPr id="8" name="组合 4"/>
              <p:cNvGrpSpPr/>
              <p:nvPr/>
            </p:nvGrpSpPr>
            <p:grpSpPr>
              <a:xfrm>
                <a:off x="500034" y="1785926"/>
                <a:ext cx="2357454" cy="642942"/>
                <a:chOff x="428596" y="1214422"/>
                <a:chExt cx="1857388" cy="642942"/>
              </a:xfrm>
              <a:solidFill>
                <a:srgbClr val="0070C0"/>
              </a:solidFill>
              <a:scene3d>
                <a:camera prst="orthographicFront">
                  <a:rot lat="0" lon="0" rev="0"/>
                </a:camera>
                <a:lightRig rig="soft" dir="t">
                  <a:rot lat="0" lon="0" rev="0"/>
                </a:lightRig>
              </a:scene3d>
            </p:grpSpPr>
            <p:sp>
              <p:nvSpPr>
                <p:cNvPr id="9" name="圆角矩形 8"/>
                <p:cNvSpPr/>
                <p:nvPr/>
              </p:nvSpPr>
              <p:spPr>
                <a:xfrm>
                  <a:off x="428596" y="1214422"/>
                  <a:ext cx="1857388" cy="642942"/>
                </a:xfrm>
                <a:prstGeom prst="roundRect">
                  <a:avLst/>
                </a:prstGeom>
                <a:grp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sp>
              <p:nvSpPr>
                <p:cNvPr id="10" name="矩形 9"/>
                <p:cNvSpPr/>
                <p:nvPr/>
              </p:nvSpPr>
              <p:spPr>
                <a:xfrm>
                  <a:off x="428596" y="1285860"/>
                  <a:ext cx="1857388" cy="461665"/>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a:t>
                  </a: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5</a:t>
                  </a: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）限流电阻</a:t>
                  </a:r>
                </a:p>
              </p:txBody>
            </p:sp>
          </p:grpSp>
        </p:grpSp>
        <p:sp>
          <p:nvSpPr>
            <p:cNvPr id="6" name="Rectangle 1"/>
            <p:cNvSpPr>
              <a:spLocks noChangeArrowheads="1"/>
            </p:cNvSpPr>
            <p:nvPr/>
          </p:nvSpPr>
          <p:spPr bwMode="auto">
            <a:xfrm>
              <a:off x="334128" y="2457442"/>
              <a:ext cx="1126417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defRPr/>
              </a:pPr>
              <a:r>
                <a:rPr lang="zh-CN" altLang="en-US" sz="2400" b="1" kern="0" dirty="0" smtClean="0">
                  <a:solidFill>
                    <a:srgbClr val="333399"/>
                  </a:solidFill>
                  <a:latin typeface="Times New Roman" pitchFamily="18" charset="0"/>
                  <a:ea typeface="宋体" pitchFamily="2" charset="-122"/>
                  <a:cs typeface="fangsong_gb2312"/>
                </a:rPr>
                <a:t>        限流电阻是一个可调电阻器，连接在轨道电路电源端，用来调整轨道电路的电压。当轨道电路被列车、车辆的轮对分路时，能够防止输出电流过大而损坏电源。</a:t>
              </a:r>
            </a:p>
          </p:txBody>
        </p:sp>
      </p:grpSp>
      <p:grpSp>
        <p:nvGrpSpPr>
          <p:cNvPr id="11" name="组合 10"/>
          <p:cNvGrpSpPr/>
          <p:nvPr/>
        </p:nvGrpSpPr>
        <p:grpSpPr>
          <a:xfrm>
            <a:off x="548442" y="4529144"/>
            <a:ext cx="3414130" cy="1577739"/>
            <a:chOff x="928662" y="2597376"/>
            <a:chExt cx="3414130" cy="1577739"/>
          </a:xfrm>
        </p:grpSpPr>
        <p:sp>
          <p:nvSpPr>
            <p:cNvPr id="12" name="直接连接符 5"/>
            <p:cNvSpPr/>
            <p:nvPr/>
          </p:nvSpPr>
          <p:spPr>
            <a:xfrm>
              <a:off x="1919861" y="2597376"/>
              <a:ext cx="2422931" cy="576547"/>
            </a:xfrm>
            <a:custGeom>
              <a:avLst/>
              <a:gdLst/>
              <a:ahLst/>
              <a:cxnLst/>
              <a:rect l="0" t="0" r="0" b="0"/>
              <a:pathLst>
                <a:path>
                  <a:moveTo>
                    <a:pt x="2422931" y="0"/>
                  </a:moveTo>
                  <a:lnTo>
                    <a:pt x="2422931" y="392900"/>
                  </a:lnTo>
                  <a:lnTo>
                    <a:pt x="0" y="392900"/>
                  </a:lnTo>
                  <a:lnTo>
                    <a:pt x="0" y="576547"/>
                  </a:lnTo>
                </a:path>
              </a:pathLst>
            </a:custGeom>
            <a:noFill/>
            <a:ln w="28575"/>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13" name="组合 24"/>
            <p:cNvGrpSpPr/>
            <p:nvPr/>
          </p:nvGrpSpPr>
          <p:grpSpPr>
            <a:xfrm>
              <a:off x="928662" y="3173924"/>
              <a:ext cx="2202664" cy="1001191"/>
              <a:chOff x="928662" y="3173924"/>
              <a:chExt cx="2202664" cy="1001191"/>
            </a:xfrm>
          </p:grpSpPr>
          <p:sp>
            <p:nvSpPr>
              <p:cNvPr id="14" name="圆角矩形 13"/>
              <p:cNvSpPr/>
              <p:nvPr/>
            </p:nvSpPr>
            <p:spPr>
              <a:xfrm>
                <a:off x="928662" y="3173924"/>
                <a:ext cx="1982398" cy="791938"/>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grpSp>
            <p:nvGrpSpPr>
              <p:cNvPr id="15" name="组合 10"/>
              <p:cNvGrpSpPr/>
              <p:nvPr/>
            </p:nvGrpSpPr>
            <p:grpSpPr>
              <a:xfrm>
                <a:off x="1148928" y="3383177"/>
                <a:ext cx="1982398" cy="791938"/>
                <a:chOff x="220266" y="2097317"/>
                <a:chExt cx="1982398" cy="791938"/>
              </a:xfrm>
            </p:grpSpPr>
            <p:sp>
              <p:nvSpPr>
                <p:cNvPr id="16" name="圆角矩形 15"/>
                <p:cNvSpPr/>
                <p:nvPr/>
              </p:nvSpPr>
              <p:spPr>
                <a:xfrm>
                  <a:off x="220266" y="2097317"/>
                  <a:ext cx="1982398" cy="79193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圆角矩形 11"/>
                <p:cNvSpPr/>
                <p:nvPr/>
              </p:nvSpPr>
              <p:spPr>
                <a:xfrm>
                  <a:off x="243461" y="2120512"/>
                  <a:ext cx="1936008" cy="7455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333399"/>
                      </a:solidFill>
                      <a:latin typeface="+mj-ea"/>
                      <a:ea typeface="+mj-ea"/>
                    </a:rPr>
                    <a:t>保护电源</a:t>
                  </a:r>
                  <a:endParaRPr lang="zh-CN" altLang="en-US" sz="2400" b="1" kern="1200" dirty="0">
                    <a:solidFill>
                      <a:srgbClr val="333399"/>
                    </a:solidFill>
                    <a:latin typeface="+mj-ea"/>
                    <a:ea typeface="+mj-ea"/>
                  </a:endParaRPr>
                </a:p>
              </p:txBody>
            </p:sp>
          </p:grpSp>
        </p:grpSp>
      </p:grpSp>
      <p:grpSp>
        <p:nvGrpSpPr>
          <p:cNvPr id="18" name="组合 17"/>
          <p:cNvGrpSpPr/>
          <p:nvPr/>
        </p:nvGrpSpPr>
        <p:grpSpPr>
          <a:xfrm>
            <a:off x="2971373" y="4529144"/>
            <a:ext cx="2202665" cy="1577739"/>
            <a:chOff x="3351593" y="2597376"/>
            <a:chExt cx="2202665" cy="1577739"/>
          </a:xfrm>
        </p:grpSpPr>
        <p:sp>
          <p:nvSpPr>
            <p:cNvPr id="19" name="直接连接符 4"/>
            <p:cNvSpPr/>
            <p:nvPr/>
          </p:nvSpPr>
          <p:spPr>
            <a:xfrm>
              <a:off x="4297072" y="2597376"/>
              <a:ext cx="91440" cy="576547"/>
            </a:xfrm>
            <a:custGeom>
              <a:avLst/>
              <a:gdLst/>
              <a:ahLst/>
              <a:cxnLst/>
              <a:rect l="0" t="0" r="0" b="0"/>
              <a:pathLst>
                <a:path>
                  <a:moveTo>
                    <a:pt x="45720" y="0"/>
                  </a:moveTo>
                  <a:lnTo>
                    <a:pt x="45720" y="576547"/>
                  </a:lnTo>
                </a:path>
              </a:pathLst>
            </a:custGeom>
            <a:noFill/>
            <a:ln w="28575"/>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20" name="组合 25"/>
            <p:cNvGrpSpPr/>
            <p:nvPr/>
          </p:nvGrpSpPr>
          <p:grpSpPr>
            <a:xfrm>
              <a:off x="3351593" y="3173924"/>
              <a:ext cx="2202665" cy="1001191"/>
              <a:chOff x="3351593" y="3173924"/>
              <a:chExt cx="2202665" cy="1001191"/>
            </a:xfrm>
          </p:grpSpPr>
          <p:sp>
            <p:nvSpPr>
              <p:cNvPr id="21" name="圆角矩形 20"/>
              <p:cNvSpPr/>
              <p:nvPr/>
            </p:nvSpPr>
            <p:spPr>
              <a:xfrm>
                <a:off x="3351593" y="3173924"/>
                <a:ext cx="1982398" cy="791938"/>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grpSp>
            <p:nvGrpSpPr>
              <p:cNvPr id="22" name="组合 21"/>
              <p:cNvGrpSpPr/>
              <p:nvPr/>
            </p:nvGrpSpPr>
            <p:grpSpPr>
              <a:xfrm>
                <a:off x="3571860" y="3383177"/>
                <a:ext cx="1982398" cy="791938"/>
                <a:chOff x="2643198" y="2097317"/>
                <a:chExt cx="1982398" cy="791938"/>
              </a:xfrm>
            </p:grpSpPr>
            <p:sp>
              <p:nvSpPr>
                <p:cNvPr id="23" name="圆角矩形 22"/>
                <p:cNvSpPr/>
                <p:nvPr/>
              </p:nvSpPr>
              <p:spPr>
                <a:xfrm>
                  <a:off x="2643198" y="2097317"/>
                  <a:ext cx="1982398" cy="79193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圆角矩形 14"/>
                <p:cNvSpPr/>
                <p:nvPr/>
              </p:nvSpPr>
              <p:spPr>
                <a:xfrm>
                  <a:off x="2666393" y="2120512"/>
                  <a:ext cx="1936008" cy="7455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b="1" dirty="0" smtClean="0">
                      <a:solidFill>
                        <a:srgbClr val="333399"/>
                      </a:solidFill>
                      <a:latin typeface="Times New Roman" pitchFamily="18" charset="0"/>
                      <a:ea typeface="+mj-ea"/>
                      <a:cs typeface="Times New Roman" pitchFamily="18" charset="0"/>
                    </a:rPr>
                    <a:t>GJ</a:t>
                  </a:r>
                  <a:r>
                    <a:rPr lang="zh-CN" altLang="en-US" sz="2400" b="1" kern="1200" dirty="0" smtClean="0">
                      <a:solidFill>
                        <a:srgbClr val="333399"/>
                      </a:solidFill>
                      <a:latin typeface="Times New Roman" pitchFamily="18" charset="0"/>
                      <a:ea typeface="+mj-ea"/>
                      <a:cs typeface="Times New Roman" pitchFamily="18" charset="0"/>
                    </a:rPr>
                    <a:t>可靠落下</a:t>
                  </a:r>
                  <a:endParaRPr lang="zh-CN" altLang="en-US" sz="2400" b="1" kern="1200" dirty="0">
                    <a:solidFill>
                      <a:srgbClr val="333399"/>
                    </a:solidFill>
                    <a:latin typeface="Times New Roman" pitchFamily="18" charset="0"/>
                    <a:ea typeface="+mj-ea"/>
                    <a:cs typeface="Times New Roman" pitchFamily="18" charset="0"/>
                  </a:endParaRPr>
                </a:p>
              </p:txBody>
            </p:sp>
          </p:grpSp>
        </p:grpSp>
      </p:grpSp>
      <p:grpSp>
        <p:nvGrpSpPr>
          <p:cNvPr id="25" name="组合 24"/>
          <p:cNvGrpSpPr/>
          <p:nvPr/>
        </p:nvGrpSpPr>
        <p:grpSpPr>
          <a:xfrm>
            <a:off x="3977466" y="4529144"/>
            <a:ext cx="3619503" cy="1577739"/>
            <a:chOff x="4357686" y="2597376"/>
            <a:chExt cx="3619503" cy="1577739"/>
          </a:xfrm>
        </p:grpSpPr>
        <p:sp>
          <p:nvSpPr>
            <p:cNvPr id="26" name="直接连接符 3"/>
            <p:cNvSpPr/>
            <p:nvPr/>
          </p:nvSpPr>
          <p:spPr>
            <a:xfrm>
              <a:off x="4357686" y="2597376"/>
              <a:ext cx="2422931" cy="576547"/>
            </a:xfrm>
            <a:custGeom>
              <a:avLst/>
              <a:gdLst/>
              <a:ahLst/>
              <a:cxnLst/>
              <a:rect l="0" t="0" r="0" b="0"/>
              <a:pathLst>
                <a:path>
                  <a:moveTo>
                    <a:pt x="0" y="0"/>
                  </a:moveTo>
                  <a:lnTo>
                    <a:pt x="0" y="392900"/>
                  </a:lnTo>
                  <a:lnTo>
                    <a:pt x="2422931" y="392900"/>
                  </a:lnTo>
                  <a:lnTo>
                    <a:pt x="2422931" y="576547"/>
                  </a:lnTo>
                </a:path>
              </a:pathLst>
            </a:custGeom>
            <a:noFill/>
            <a:ln w="28575"/>
          </p:spPr>
          <p:style>
            <a:lnRef idx="2">
              <a:schemeClr val="accent3">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27" name="组合 26"/>
            <p:cNvGrpSpPr/>
            <p:nvPr/>
          </p:nvGrpSpPr>
          <p:grpSpPr>
            <a:xfrm>
              <a:off x="5774524" y="3173924"/>
              <a:ext cx="2202665" cy="1001191"/>
              <a:chOff x="5774524" y="3173924"/>
              <a:chExt cx="2202665" cy="1001191"/>
            </a:xfrm>
          </p:grpSpPr>
          <p:sp>
            <p:nvSpPr>
              <p:cNvPr id="28" name="圆角矩形 27"/>
              <p:cNvSpPr/>
              <p:nvPr/>
            </p:nvSpPr>
            <p:spPr>
              <a:xfrm>
                <a:off x="5774524" y="3173924"/>
                <a:ext cx="1982398" cy="791938"/>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grpSp>
            <p:nvGrpSpPr>
              <p:cNvPr id="29" name="组合 14"/>
              <p:cNvGrpSpPr/>
              <p:nvPr/>
            </p:nvGrpSpPr>
            <p:grpSpPr>
              <a:xfrm>
                <a:off x="5994791" y="3383177"/>
                <a:ext cx="1982398" cy="791938"/>
                <a:chOff x="5066129" y="2097317"/>
                <a:chExt cx="1982398" cy="791938"/>
              </a:xfrm>
            </p:grpSpPr>
            <p:sp>
              <p:nvSpPr>
                <p:cNvPr id="30" name="圆角矩形 29"/>
                <p:cNvSpPr/>
                <p:nvPr/>
              </p:nvSpPr>
              <p:spPr>
                <a:xfrm>
                  <a:off x="5066129" y="2097317"/>
                  <a:ext cx="1982398" cy="79193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1" name="圆角矩形 17"/>
                <p:cNvSpPr/>
                <p:nvPr/>
              </p:nvSpPr>
              <p:spPr>
                <a:xfrm>
                  <a:off x="5089324" y="2120512"/>
                  <a:ext cx="1936008" cy="7455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dirty="0" smtClean="0">
                      <a:solidFill>
                        <a:srgbClr val="333399"/>
                      </a:solidFill>
                      <a:latin typeface="+mj-ea"/>
                      <a:ea typeface="+mj-ea"/>
                    </a:rPr>
                    <a:t>相位调整</a:t>
                  </a:r>
                  <a:endParaRPr lang="zh-CN" altLang="en-US" sz="2400" b="1" kern="1200" dirty="0">
                    <a:solidFill>
                      <a:srgbClr val="333399"/>
                    </a:solidFill>
                    <a:latin typeface="+mj-ea"/>
                    <a:ea typeface="+mj-ea"/>
                  </a:endParaRPr>
                </a:p>
              </p:txBody>
            </p:sp>
          </p:grpSp>
        </p:grpSp>
      </p:grpSp>
      <p:grpSp>
        <p:nvGrpSpPr>
          <p:cNvPr id="32" name="组合 31"/>
          <p:cNvGrpSpPr/>
          <p:nvPr/>
        </p:nvGrpSpPr>
        <p:grpSpPr>
          <a:xfrm>
            <a:off x="2971373" y="3717694"/>
            <a:ext cx="2202665" cy="1020703"/>
            <a:chOff x="3351593" y="1643050"/>
            <a:chExt cx="2202665" cy="1163579"/>
          </a:xfrm>
        </p:grpSpPr>
        <p:sp>
          <p:nvSpPr>
            <p:cNvPr id="33" name="圆角矩形 32"/>
            <p:cNvSpPr/>
            <p:nvPr/>
          </p:nvSpPr>
          <p:spPr>
            <a:xfrm>
              <a:off x="3351593" y="1643050"/>
              <a:ext cx="1982398" cy="95432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4" name="组合 8"/>
            <p:cNvGrpSpPr/>
            <p:nvPr/>
          </p:nvGrpSpPr>
          <p:grpSpPr>
            <a:xfrm>
              <a:off x="3571860" y="1852303"/>
              <a:ext cx="1982398" cy="954326"/>
              <a:chOff x="2643198" y="566443"/>
              <a:chExt cx="1982398" cy="954326"/>
            </a:xfrm>
          </p:grpSpPr>
          <p:sp>
            <p:nvSpPr>
              <p:cNvPr id="35" name="圆角矩形 21"/>
              <p:cNvSpPr/>
              <p:nvPr/>
            </p:nvSpPr>
            <p:spPr>
              <a:xfrm>
                <a:off x="2643198" y="566443"/>
                <a:ext cx="1982398" cy="954326"/>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6" name="圆角矩形 8"/>
              <p:cNvSpPr/>
              <p:nvPr/>
            </p:nvSpPr>
            <p:spPr>
              <a:xfrm>
                <a:off x="2671149" y="594394"/>
                <a:ext cx="1926496" cy="89842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333399"/>
                    </a:solidFill>
                    <a:latin typeface="+mj-ea"/>
                    <a:ea typeface="+mj-ea"/>
                  </a:rPr>
                  <a:t>作用</a:t>
                </a:r>
                <a:endParaRPr lang="zh-CN" altLang="en-US" sz="2400" b="1" kern="1200" dirty="0">
                  <a:solidFill>
                    <a:srgbClr val="333399"/>
                  </a:solidFill>
                  <a:latin typeface="+mj-ea"/>
                  <a:ea typeface="+mj-ea"/>
                </a:endParaRPr>
              </a:p>
            </p:txBody>
          </p:sp>
        </p:grpSp>
      </p:grpSp>
      <p:pic>
        <p:nvPicPr>
          <p:cNvPr id="37" name="Picture 5" descr="DSCN0718"/>
          <p:cNvPicPr>
            <a:picLocks noChangeAspect="1" noChangeArrowheads="1"/>
          </p:cNvPicPr>
          <p:nvPr/>
        </p:nvPicPr>
        <p:blipFill>
          <a:blip r:embed="rId2"/>
          <a:srcRect/>
          <a:stretch>
            <a:fillRect/>
          </a:stretch>
        </p:blipFill>
        <p:spPr bwMode="auto">
          <a:xfrm>
            <a:off x="7835118" y="3529012"/>
            <a:ext cx="3810027" cy="28575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par>
                          <p:cTn id="11" fill="hold">
                            <p:stCondLst>
                              <p:cond delay="0"/>
                            </p:stCondLst>
                            <p:childTnLst>
                              <p:par>
                                <p:cTn id="12" presetID="47"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7"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7"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pic>
        <p:nvPicPr>
          <p:cNvPr id="4" name="Picture 2" descr="d:\360浏~1\360\360se\360se6\USERDA~1\Temp\3_22_2~1.JPG"/>
          <p:cNvPicPr>
            <a:picLocks noChangeAspect="1" noChangeArrowheads="1"/>
          </p:cNvPicPr>
          <p:nvPr/>
        </p:nvPicPr>
        <p:blipFill>
          <a:blip r:embed="rId2"/>
          <a:srcRect t="31875"/>
          <a:stretch>
            <a:fillRect/>
          </a:stretch>
        </p:blipFill>
        <p:spPr bwMode="auto">
          <a:xfrm>
            <a:off x="477004" y="2028814"/>
            <a:ext cx="3810000" cy="2595554"/>
          </a:xfrm>
          <a:prstGeom prst="rect">
            <a:avLst/>
          </a:prstGeom>
          <a:noFill/>
        </p:spPr>
      </p:pic>
      <p:pic>
        <p:nvPicPr>
          <p:cNvPr id="6" name="Picture 9" descr="20091017104921269"/>
          <p:cNvPicPr>
            <a:picLocks noChangeAspect="1" noChangeArrowheads="1"/>
          </p:cNvPicPr>
          <p:nvPr/>
        </p:nvPicPr>
        <p:blipFill>
          <a:blip r:embed="rId3"/>
          <a:srcRect/>
          <a:stretch>
            <a:fillRect/>
          </a:stretch>
        </p:blipFill>
        <p:spPr bwMode="auto">
          <a:xfrm>
            <a:off x="619880" y="3743326"/>
            <a:ext cx="3286148" cy="2801514"/>
          </a:xfrm>
          <a:prstGeom prst="rect">
            <a:avLst/>
          </a:prstGeom>
          <a:noFill/>
          <a:ln w="9525">
            <a:noFill/>
            <a:miter lim="800000"/>
            <a:headEnd/>
            <a:tailEnd/>
          </a:ln>
        </p:spPr>
      </p:pic>
      <p:sp>
        <p:nvSpPr>
          <p:cNvPr id="7" name="Rectangle 1"/>
          <p:cNvSpPr>
            <a:spLocks noChangeArrowheads="1"/>
          </p:cNvSpPr>
          <p:nvPr/>
        </p:nvSpPr>
        <p:spPr bwMode="auto">
          <a:xfrm>
            <a:off x="6977862" y="5529276"/>
            <a:ext cx="5000660" cy="1200329"/>
          </a:xfrm>
          <a:prstGeom prst="rect">
            <a:avLst/>
          </a:prstGeom>
          <a:solidFill>
            <a:schemeClr val="accent1">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defRPr/>
            </a:pPr>
            <a:r>
              <a:rPr lang="zh-CN" altLang="en-US" sz="2400" b="1" kern="0" dirty="0" smtClean="0">
                <a:solidFill>
                  <a:srgbClr val="333399"/>
                </a:solidFill>
                <a:latin typeface="Times New Roman" pitchFamily="18" charset="0"/>
                <a:ea typeface="宋体" pitchFamily="2" charset="-122"/>
                <a:cs typeface="fangsong_gb2312"/>
              </a:rPr>
              <a:t>        轨道电源采用由电子器件组成的信号发生器时，一般都不设限流器。</a:t>
            </a:r>
          </a:p>
        </p:txBody>
      </p:sp>
      <p:pic>
        <p:nvPicPr>
          <p:cNvPr id="8" name="Picture 5" descr="DSCN0718"/>
          <p:cNvPicPr>
            <a:picLocks noChangeAspect="1" noChangeArrowheads="1"/>
          </p:cNvPicPr>
          <p:nvPr/>
        </p:nvPicPr>
        <p:blipFill>
          <a:blip r:embed="rId4"/>
          <a:srcRect/>
          <a:stretch>
            <a:fillRect/>
          </a:stretch>
        </p:blipFill>
        <p:spPr bwMode="auto">
          <a:xfrm>
            <a:off x="4191780" y="2243128"/>
            <a:ext cx="3810027" cy="2857520"/>
          </a:xfrm>
          <a:prstGeom prst="rect">
            <a:avLst/>
          </a:prstGeom>
          <a:noFill/>
          <a:ln w="9525">
            <a:noFill/>
            <a:miter lim="800000"/>
            <a:headEnd/>
            <a:tailEnd/>
          </a:ln>
        </p:spPr>
      </p:pic>
      <p:sp>
        <p:nvSpPr>
          <p:cNvPr id="9" name="AutoShape 10"/>
          <p:cNvSpPr>
            <a:spLocks noChangeArrowheads="1"/>
          </p:cNvSpPr>
          <p:nvPr/>
        </p:nvSpPr>
        <p:spPr bwMode="auto">
          <a:xfrm>
            <a:off x="4191780" y="5457838"/>
            <a:ext cx="2071702" cy="642942"/>
          </a:xfrm>
          <a:prstGeom prst="wedgeEllipseCallout">
            <a:avLst>
              <a:gd name="adj1" fmla="val 105494"/>
              <a:gd name="adj2" fmla="val -223508"/>
            </a:avLst>
          </a:prstGeom>
          <a:solidFill>
            <a:schemeClr val="bg2">
              <a:lumMod val="5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effectLst/>
                <a:uLnTx/>
                <a:uFillTx/>
                <a:latin typeface="+mj-ea"/>
                <a:ea typeface="+mj-ea"/>
              </a:rPr>
              <a:t>可调电阻器</a:t>
            </a:r>
          </a:p>
        </p:txBody>
      </p:sp>
      <p:sp>
        <p:nvSpPr>
          <p:cNvPr id="10" name="Rectangle 7"/>
          <p:cNvSpPr>
            <a:spLocks noChangeArrowheads="1"/>
          </p:cNvSpPr>
          <p:nvPr/>
        </p:nvSpPr>
        <p:spPr bwMode="auto">
          <a:xfrm>
            <a:off x="8192308" y="2243128"/>
            <a:ext cx="3714775" cy="2857520"/>
          </a:xfrm>
          <a:prstGeom prst="rect">
            <a:avLst/>
          </a:prstGeom>
          <a:noFill/>
          <a:ln w="9525">
            <a:solidFill>
              <a:srgbClr val="00AEEE"/>
            </a:solidFill>
            <a:miter lim="800000"/>
            <a:headEnd/>
            <a:tailEnd/>
          </a:ln>
        </p:spPr>
        <p:txBody>
          <a:bodyPr wrap="square">
            <a:spAutoFit/>
          </a:bodyPr>
          <a:lstStyle/>
          <a:p>
            <a:pPr>
              <a:lnSpc>
                <a:spcPct val="120000"/>
              </a:lnSpc>
            </a:pPr>
            <a:r>
              <a:rPr kumimoji="1" lang="zh-CN" altLang="en-US" sz="2400" b="1" dirty="0">
                <a:solidFill>
                  <a:srgbClr val="333399"/>
                </a:solidFill>
                <a:latin typeface="+mj-ea"/>
                <a:ea typeface="+mj-ea"/>
              </a:rPr>
              <a:t>变阻器</a:t>
            </a:r>
          </a:p>
          <a:p>
            <a:pPr>
              <a:lnSpc>
                <a:spcPct val="120000"/>
              </a:lnSpc>
            </a:pPr>
            <a:r>
              <a:rPr kumimoji="1" lang="zh-CN" altLang="en-US" sz="2400" b="1" dirty="0">
                <a:solidFill>
                  <a:srgbClr val="333399"/>
                </a:solidFill>
                <a:latin typeface="+mj-ea"/>
                <a:ea typeface="+mj-ea"/>
              </a:rPr>
              <a:t>    </a:t>
            </a:r>
            <a:r>
              <a:rPr kumimoji="1" lang="zh-CN" altLang="en-US" sz="2400" b="1" dirty="0">
                <a:latin typeface="+mj-ea"/>
                <a:ea typeface="+mj-ea"/>
              </a:rPr>
              <a:t>轨道电路用变阻器为</a:t>
            </a:r>
            <a:r>
              <a:rPr kumimoji="1" lang="en-US" altLang="zh-CN" sz="2400" b="1" dirty="0">
                <a:latin typeface="+mj-ea"/>
                <a:ea typeface="+mj-ea"/>
              </a:rPr>
              <a:t>R—2.2/220</a:t>
            </a:r>
            <a:r>
              <a:rPr kumimoji="1" lang="zh-CN" altLang="en-US" sz="2400" b="1" dirty="0">
                <a:latin typeface="+mj-ea"/>
                <a:ea typeface="+mj-ea"/>
              </a:rPr>
              <a:t>型。阻值为</a:t>
            </a:r>
            <a:r>
              <a:rPr kumimoji="1" lang="en-US" altLang="zh-CN" sz="2400" b="1" dirty="0">
                <a:latin typeface="+mj-ea"/>
                <a:ea typeface="+mj-ea"/>
              </a:rPr>
              <a:t>2.2Ω</a:t>
            </a:r>
            <a:r>
              <a:rPr kumimoji="1" lang="zh-CN" altLang="en-US" sz="2400" b="1" dirty="0">
                <a:latin typeface="+mj-ea"/>
                <a:ea typeface="+mj-ea"/>
              </a:rPr>
              <a:t>，功率为</a:t>
            </a:r>
            <a:r>
              <a:rPr kumimoji="1" lang="en-US" altLang="zh-CN" sz="2400" b="1" dirty="0">
                <a:latin typeface="+mj-ea"/>
                <a:ea typeface="+mj-ea"/>
              </a:rPr>
              <a:t>220W</a:t>
            </a:r>
            <a:r>
              <a:rPr kumimoji="1" lang="zh-CN" altLang="en-US" sz="2400" b="1" dirty="0">
                <a:latin typeface="+mj-ea"/>
                <a:ea typeface="+mj-ea"/>
              </a:rPr>
              <a:t>、容许电流为</a:t>
            </a:r>
            <a:r>
              <a:rPr kumimoji="1" lang="en-US" altLang="zh-CN" sz="2400" b="1" dirty="0">
                <a:latin typeface="+mj-ea"/>
                <a:ea typeface="+mj-ea"/>
              </a:rPr>
              <a:t>10 A</a:t>
            </a:r>
            <a:r>
              <a:rPr kumimoji="1" lang="zh-CN" altLang="en-US" sz="2400" b="1" dirty="0">
                <a:latin typeface="+mj-ea"/>
                <a:ea typeface="+mj-ea"/>
              </a:rPr>
              <a:t>、容许温度为</a:t>
            </a:r>
            <a:r>
              <a:rPr kumimoji="1" lang="en-US" altLang="zh-CN" sz="2400" b="1" dirty="0">
                <a:latin typeface="+mj-ea"/>
                <a:ea typeface="+mj-ea"/>
              </a:rPr>
              <a:t>105℃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34326" y="1242996"/>
            <a:ext cx="8286808" cy="4071966"/>
            <a:chOff x="142844" y="1285860"/>
            <a:chExt cx="8786842" cy="4500594"/>
          </a:xfrm>
        </p:grpSpPr>
        <p:pic>
          <p:nvPicPr>
            <p:cNvPr id="3" name="Picture 10" descr="d:\360浏~1\360\360se\360se6\USERDA~1\Temp\cp28.jpg"/>
            <p:cNvPicPr>
              <a:picLocks noChangeAspect="1" noChangeArrowheads="1"/>
            </p:cNvPicPr>
            <p:nvPr/>
          </p:nvPicPr>
          <p:blipFill>
            <a:blip r:embed="rId3" cstate="print"/>
            <a:srcRect/>
            <a:stretch>
              <a:fillRect/>
            </a:stretch>
          </p:blipFill>
          <p:spPr bwMode="auto">
            <a:xfrm>
              <a:off x="7643834" y="2928934"/>
              <a:ext cx="1285852" cy="952483"/>
            </a:xfrm>
            <a:prstGeom prst="rect">
              <a:avLst/>
            </a:prstGeom>
            <a:noFill/>
          </p:spPr>
        </p:pic>
        <p:graphicFrame>
          <p:nvGraphicFramePr>
            <p:cNvPr id="4" name="Object 8"/>
            <p:cNvGraphicFramePr>
              <a:graphicFrameLocks noChangeAspect="1"/>
            </p:cNvGraphicFramePr>
            <p:nvPr/>
          </p:nvGraphicFramePr>
          <p:xfrm>
            <a:off x="838200" y="4591066"/>
            <a:ext cx="1676400" cy="1195388"/>
          </p:xfrm>
          <a:graphic>
            <a:graphicData uri="http://schemas.openxmlformats.org/presentationml/2006/ole">
              <p:oleObj spid="_x0000_s13314" name="文档" r:id="rId4" imgW="4800600" imgH="3419856" progId="">
                <p:embed/>
              </p:oleObj>
            </a:graphicData>
          </a:graphic>
        </p:graphicFrame>
        <p:graphicFrame>
          <p:nvGraphicFramePr>
            <p:cNvPr id="5" name="Object 1"/>
            <p:cNvGraphicFramePr>
              <a:graphicFrameLocks noChangeAspect="1"/>
            </p:cNvGraphicFramePr>
            <p:nvPr/>
          </p:nvGraphicFramePr>
          <p:xfrm>
            <a:off x="1214414" y="2143116"/>
            <a:ext cx="6929438" cy="3590925"/>
          </p:xfrm>
          <a:graphic>
            <a:graphicData uri="http://schemas.openxmlformats.org/presentationml/2006/ole">
              <p:oleObj spid="_x0000_s13315" name="Visio" r:id="rId5" imgW="4919091" imgH="2541270" progId="">
                <p:embed/>
              </p:oleObj>
            </a:graphicData>
          </a:graphic>
        </p:graphicFrame>
        <p:pic>
          <p:nvPicPr>
            <p:cNvPr id="6" name="Picture 17" descr="DSCN0717"/>
            <p:cNvPicPr>
              <a:picLocks noChangeAspect="1" noChangeArrowheads="1"/>
            </p:cNvPicPr>
            <p:nvPr/>
          </p:nvPicPr>
          <p:blipFill>
            <a:blip r:embed="rId6"/>
            <a:srcRect/>
            <a:stretch>
              <a:fillRect/>
            </a:stretch>
          </p:blipFill>
          <p:spPr bwMode="auto">
            <a:xfrm>
              <a:off x="428596" y="1500174"/>
              <a:ext cx="1377948" cy="1033776"/>
            </a:xfrm>
            <a:prstGeom prst="rect">
              <a:avLst/>
            </a:prstGeom>
            <a:noFill/>
            <a:ln w="9525">
              <a:noFill/>
              <a:miter lim="800000"/>
              <a:headEnd/>
              <a:tailEnd/>
            </a:ln>
          </p:spPr>
        </p:pic>
        <p:pic>
          <p:nvPicPr>
            <p:cNvPr id="7" name="Picture 20" descr="2007616145110295"/>
            <p:cNvPicPr>
              <a:picLocks noChangeAspect="1" noChangeArrowheads="1"/>
            </p:cNvPicPr>
            <p:nvPr/>
          </p:nvPicPr>
          <p:blipFill>
            <a:blip r:embed="rId7" cstate="print"/>
            <a:srcRect/>
            <a:stretch>
              <a:fillRect/>
            </a:stretch>
          </p:blipFill>
          <p:spPr bwMode="auto">
            <a:xfrm>
              <a:off x="142844" y="3357562"/>
              <a:ext cx="1332968" cy="996949"/>
            </a:xfrm>
            <a:prstGeom prst="rect">
              <a:avLst/>
            </a:prstGeom>
            <a:noFill/>
            <a:ln w="9525">
              <a:noFill/>
              <a:miter lim="800000"/>
              <a:headEnd/>
              <a:tailEnd/>
            </a:ln>
          </p:spPr>
        </p:pic>
        <p:pic>
          <p:nvPicPr>
            <p:cNvPr id="8" name="Picture 19" descr="x_005"/>
            <p:cNvPicPr>
              <a:picLocks noChangeAspect="1" noChangeArrowheads="1"/>
            </p:cNvPicPr>
            <p:nvPr/>
          </p:nvPicPr>
          <p:blipFill>
            <a:blip r:embed="rId8" cstate="print"/>
            <a:srcRect/>
            <a:stretch>
              <a:fillRect/>
            </a:stretch>
          </p:blipFill>
          <p:spPr bwMode="auto">
            <a:xfrm>
              <a:off x="2928926" y="1285860"/>
              <a:ext cx="1328742" cy="883311"/>
            </a:xfrm>
            <a:prstGeom prst="rect">
              <a:avLst/>
            </a:prstGeom>
            <a:noFill/>
            <a:ln w="9525">
              <a:noFill/>
              <a:miter lim="800000"/>
              <a:headEnd/>
              <a:tailEnd/>
            </a:ln>
          </p:spPr>
        </p:pic>
        <p:pic>
          <p:nvPicPr>
            <p:cNvPr id="9" name="Picture 7" descr="无极落下"/>
            <p:cNvPicPr>
              <a:picLocks noChangeAspect="1" noChangeArrowheads="1"/>
            </p:cNvPicPr>
            <p:nvPr/>
          </p:nvPicPr>
          <p:blipFill>
            <a:blip r:embed="rId9" cstate="print"/>
            <a:srcRect/>
            <a:stretch>
              <a:fillRect/>
            </a:stretch>
          </p:blipFill>
          <p:spPr bwMode="auto">
            <a:xfrm>
              <a:off x="7215206" y="4357694"/>
              <a:ext cx="1226028" cy="1203324"/>
            </a:xfrm>
            <a:prstGeom prst="rect">
              <a:avLst/>
            </a:prstGeom>
            <a:noFill/>
            <a:ln w="9525">
              <a:noFill/>
              <a:miter lim="800000"/>
              <a:headEnd/>
              <a:tailEnd/>
            </a:ln>
          </p:spPr>
        </p:pic>
      </p:grpSp>
      <p:sp>
        <p:nvSpPr>
          <p:cNvPr id="10" name="矩形 9"/>
          <p:cNvSpPr/>
          <p:nvPr/>
        </p:nvSpPr>
        <p:spPr>
          <a:xfrm>
            <a:off x="1548574" y="5600714"/>
            <a:ext cx="9286940" cy="1200329"/>
          </a:xfrm>
          <a:prstGeom prst="rect">
            <a:avLst/>
          </a:prstGeom>
        </p:spPr>
        <p:txBody>
          <a:bodyPr wrap="square">
            <a:spAutoFit/>
          </a:bodyPr>
          <a:lstStyle/>
          <a:p>
            <a:pPr>
              <a:lnSpc>
                <a:spcPct val="120000"/>
              </a:lnSpc>
            </a:pPr>
            <a:r>
              <a:rPr lang="zh-CN" altLang="en-US" sz="2000" b="1" dirty="0" smtClean="0">
                <a:solidFill>
                  <a:srgbClr val="333399"/>
                </a:solidFill>
                <a:latin typeface="+mj-ea"/>
                <a:ea typeface="+mj-ea"/>
              </a:rPr>
              <a:t>轨道电路各组成部分的</a:t>
            </a:r>
            <a:r>
              <a:rPr kumimoji="1" lang="zh-CN" altLang="en-US" sz="2000" b="1" dirty="0" smtClean="0">
                <a:solidFill>
                  <a:srgbClr val="333399"/>
                </a:solidFill>
                <a:latin typeface="+mj-ea"/>
                <a:ea typeface="+mj-ea"/>
              </a:rPr>
              <a:t>作用：</a:t>
            </a:r>
          </a:p>
          <a:p>
            <a:pPr>
              <a:lnSpc>
                <a:spcPct val="120000"/>
              </a:lnSpc>
            </a:pPr>
            <a:r>
              <a:rPr kumimoji="1" lang="zh-CN" altLang="en-US" sz="2000" b="1" dirty="0" smtClean="0">
                <a:latin typeface="+mj-ea"/>
                <a:ea typeface="+mj-ea"/>
              </a:rPr>
              <a:t>钢轨</a:t>
            </a:r>
            <a:r>
              <a:rPr kumimoji="1" lang="en-US" altLang="zh-CN" sz="2000" b="1" dirty="0" smtClean="0">
                <a:latin typeface="+mj-ea"/>
                <a:ea typeface="+mj-ea"/>
              </a:rPr>
              <a:t>——</a:t>
            </a:r>
            <a:r>
              <a:rPr kumimoji="1" lang="zh-CN" altLang="en-US" sz="2000" b="1" dirty="0" smtClean="0">
                <a:latin typeface="+mj-ea"/>
                <a:ea typeface="+mj-ea"/>
              </a:rPr>
              <a:t>传送电信息  ；绝缘节</a:t>
            </a:r>
            <a:r>
              <a:rPr kumimoji="1" lang="en-US" altLang="zh-CN" sz="2000" b="1" dirty="0" smtClean="0">
                <a:latin typeface="+mj-ea"/>
                <a:ea typeface="+mj-ea"/>
              </a:rPr>
              <a:t>——</a:t>
            </a:r>
            <a:r>
              <a:rPr kumimoji="1" lang="zh-CN" altLang="en-US" sz="2000" b="1" dirty="0" smtClean="0">
                <a:latin typeface="+mj-ea"/>
                <a:ea typeface="+mj-ea"/>
              </a:rPr>
              <a:t>划分各轨道区段</a:t>
            </a:r>
          </a:p>
          <a:p>
            <a:pPr>
              <a:lnSpc>
                <a:spcPct val="120000"/>
              </a:lnSpc>
            </a:pPr>
            <a:r>
              <a:rPr kumimoji="1" lang="zh-CN" altLang="en-US" sz="2000" b="1" dirty="0" smtClean="0">
                <a:latin typeface="+mj-ea"/>
                <a:ea typeface="+mj-ea"/>
              </a:rPr>
              <a:t>轨端接续线</a:t>
            </a:r>
            <a:r>
              <a:rPr kumimoji="1" lang="en-US" altLang="zh-CN" sz="2000" b="1" dirty="0" smtClean="0">
                <a:latin typeface="+mj-ea"/>
                <a:ea typeface="+mj-ea"/>
              </a:rPr>
              <a:t>——</a:t>
            </a:r>
            <a:r>
              <a:rPr kumimoji="1" lang="zh-CN" altLang="en-US" sz="2000" b="1" dirty="0" smtClean="0">
                <a:latin typeface="+mj-ea"/>
                <a:ea typeface="+mj-ea"/>
              </a:rPr>
              <a:t>保持电信息延续   ；轨道继电器</a:t>
            </a:r>
            <a:r>
              <a:rPr kumimoji="1" lang="en-US" altLang="zh-CN" sz="2000" b="1" dirty="0" smtClean="0">
                <a:latin typeface="+mj-ea"/>
                <a:ea typeface="+mj-ea"/>
              </a:rPr>
              <a:t>——</a:t>
            </a:r>
            <a:r>
              <a:rPr kumimoji="1" lang="zh-CN" altLang="en-US" sz="2000" b="1" dirty="0" smtClean="0">
                <a:latin typeface="+mj-ea"/>
                <a:ea typeface="+mj-ea"/>
              </a:rPr>
              <a:t>反映轨道的状况</a:t>
            </a:r>
            <a:endParaRPr kumimoji="1" lang="zh-CN" altLang="en-US" sz="2000" b="1" dirty="0">
              <a:latin typeface="+mj-ea"/>
              <a:ea typeface="+mj-ea"/>
            </a:endParaRPr>
          </a:p>
        </p:txBody>
      </p:sp>
      <p:sp>
        <p:nvSpPr>
          <p:cNvPr id="11" name="矩形 10"/>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886334"/>
            <a:ext cx="12241213" cy="2314566"/>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6" name="TextBox 7"/>
          <p:cNvSpPr txBox="1">
            <a:spLocks noChangeArrowheads="1"/>
          </p:cNvSpPr>
          <p:nvPr/>
        </p:nvSpPr>
        <p:spPr bwMode="auto">
          <a:xfrm>
            <a:off x="1119946" y="2100252"/>
            <a:ext cx="9826974" cy="939041"/>
          </a:xfrm>
          <a:prstGeom prst="rect">
            <a:avLst/>
          </a:prstGeom>
          <a:noFill/>
          <a:ln w="9525">
            <a:noFill/>
            <a:miter lim="800000"/>
            <a:headEnd/>
            <a:tailEnd/>
          </a:ln>
        </p:spPr>
        <p:txBody>
          <a:bodyPr lIns="124398" tIns="62199" rIns="124398" bIns="62199">
            <a:spAutoFit/>
          </a:bodyPr>
          <a:lstStyle/>
          <a:p>
            <a:pPr marL="466493" indent="-466493" algn="ctr">
              <a:lnSpc>
                <a:spcPts val="7346"/>
              </a:lnSpc>
              <a:spcBef>
                <a:spcPct val="0"/>
              </a:spcBef>
              <a:defRPr/>
            </a:pPr>
            <a:r>
              <a:rPr lang="zh-CN" altLang="en-US" sz="4000" b="1" dirty="0" smtClean="0">
                <a:solidFill>
                  <a:schemeClr val="accent1">
                    <a:lumMod val="75000"/>
                  </a:schemeClr>
                </a:solidFill>
                <a:effectLst>
                  <a:outerShdw blurRad="38100" dist="38100" dir="2700000" algn="tl">
                    <a:srgbClr val="C0C0C0"/>
                  </a:outerShdw>
                </a:effectLst>
                <a:latin typeface="Arial" pitchFamily="34" charset="0"/>
                <a:ea typeface="黑体" pitchFamily="49" charset="-122"/>
              </a:rPr>
              <a:t>第二章  信号基础设备</a:t>
            </a:r>
            <a:endParaRPr lang="zh-CN" altLang="en-US" sz="4000" b="1" dirty="0">
              <a:solidFill>
                <a:schemeClr val="accent1">
                  <a:lumMod val="75000"/>
                </a:schemeClr>
              </a:solidFill>
              <a:effectLst>
                <a:outerShdw blurRad="38100" dist="38100" dir="2700000" algn="tl">
                  <a:srgbClr val="C0C0C0"/>
                </a:outerShdw>
              </a:effectLst>
              <a:latin typeface="Arial" pitchFamily="34" charset="0"/>
              <a:ea typeface="黑体" pitchFamily="49" charset="-122"/>
            </a:endParaRPr>
          </a:p>
        </p:txBody>
      </p:sp>
      <p:sp>
        <p:nvSpPr>
          <p:cNvPr id="8" name="Rectangle 9"/>
          <p:cNvSpPr>
            <a:spLocks noChangeArrowheads="1"/>
          </p:cNvSpPr>
          <p:nvPr/>
        </p:nvSpPr>
        <p:spPr bwMode="auto">
          <a:xfrm>
            <a:off x="2048640" y="3171822"/>
            <a:ext cx="7786742" cy="1313498"/>
          </a:xfrm>
          <a:prstGeom prst="rect">
            <a:avLst/>
          </a:prstGeom>
          <a:noFill/>
          <a:ln w="9525">
            <a:noFill/>
            <a:miter lim="800000"/>
            <a:headEnd/>
            <a:tailEnd/>
          </a:ln>
        </p:spPr>
        <p:txBody>
          <a:bodyPr wrap="none" lIns="124398" tIns="62199" rIns="124398" bIns="62199" anchor="ctr"/>
          <a:lstStyle/>
          <a:p>
            <a:pPr algn="ctr">
              <a:lnSpc>
                <a:spcPct val="100000"/>
              </a:lnSpc>
              <a:spcBef>
                <a:spcPct val="0"/>
              </a:spcBef>
              <a:buClrTx/>
              <a:buFontTx/>
              <a:buNone/>
            </a:pPr>
            <a:r>
              <a:rPr lang="en-US" altLang="zh-CN" sz="3800" b="1" dirty="0" smtClean="0">
                <a:solidFill>
                  <a:srgbClr val="000000"/>
                </a:solidFill>
                <a:latin typeface="华文新魏" pitchFamily="2" charset="-122"/>
                <a:ea typeface="华文新魏" pitchFamily="2" charset="-122"/>
              </a:rPr>
              <a:t>2.3  </a:t>
            </a:r>
            <a:r>
              <a:rPr lang="zh-CN" altLang="en-US" sz="3800" b="1" dirty="0" smtClean="0">
                <a:solidFill>
                  <a:srgbClr val="000000"/>
                </a:solidFill>
                <a:latin typeface="华文新魏" pitchFamily="2" charset="-122"/>
                <a:ea typeface="华文新魏" pitchFamily="2" charset="-122"/>
              </a:rPr>
              <a:t>轨道电路</a:t>
            </a:r>
            <a:endParaRPr lang="zh-CN" altLang="en-US" sz="3800" dirty="0">
              <a:solidFill>
                <a:srgbClr val="000000"/>
              </a:solidFill>
              <a:latin typeface="华文新魏" pitchFamily="2" charset="-122"/>
              <a:ea typeface="华文新魏" pitchFamily="2" charset="-122"/>
            </a:endParaRPr>
          </a:p>
        </p:txBody>
      </p:sp>
      <p:pic>
        <p:nvPicPr>
          <p:cNvPr id="46081" name="Picture 1" descr="C:\Users\Administrator\Desktop\地铁1号线照片\640584187408679230.jpg"/>
          <p:cNvPicPr>
            <a:picLocks noChangeAspect="1" noChangeArrowheads="1"/>
          </p:cNvPicPr>
          <p:nvPr/>
        </p:nvPicPr>
        <p:blipFill>
          <a:blip r:embed="rId3" cstate="print"/>
          <a:srcRect/>
          <a:stretch>
            <a:fillRect/>
          </a:stretch>
        </p:blipFill>
        <p:spPr bwMode="auto">
          <a:xfrm>
            <a:off x="262690" y="5100648"/>
            <a:ext cx="3714776" cy="1797704"/>
          </a:xfrm>
          <a:prstGeom prst="rect">
            <a:avLst/>
          </a:prstGeom>
          <a:ln>
            <a:noFill/>
          </a:ln>
          <a:effectLst>
            <a:outerShdw blurRad="292100" dist="139700" dir="2700000" algn="tl" rotWithShape="0">
              <a:srgbClr val="333333">
                <a:alpha val="65000"/>
              </a:srgbClr>
            </a:outerShdw>
          </a:effectLst>
        </p:spPr>
      </p:pic>
      <p:pic>
        <p:nvPicPr>
          <p:cNvPr id="46082" name="Picture 2" descr="C:\Users\Administrator\Desktop\地铁1号线照片\728606857355816833.jpg"/>
          <p:cNvPicPr>
            <a:picLocks noChangeAspect="1" noChangeArrowheads="1"/>
          </p:cNvPicPr>
          <p:nvPr/>
        </p:nvPicPr>
        <p:blipFill>
          <a:blip r:embed="rId4"/>
          <a:srcRect/>
          <a:stretch>
            <a:fillRect/>
          </a:stretch>
        </p:blipFill>
        <p:spPr bwMode="auto">
          <a:xfrm>
            <a:off x="4191780" y="5100648"/>
            <a:ext cx="3857652" cy="1814500"/>
          </a:xfrm>
          <a:prstGeom prst="rect">
            <a:avLst/>
          </a:prstGeom>
          <a:ln>
            <a:noFill/>
          </a:ln>
          <a:effectLst>
            <a:outerShdw blurRad="292100" dist="139700" dir="2700000" algn="tl" rotWithShape="0">
              <a:srgbClr val="333333">
                <a:alpha val="65000"/>
              </a:srgbClr>
            </a:outerShdw>
          </a:effectLst>
        </p:spPr>
      </p:pic>
      <p:pic>
        <p:nvPicPr>
          <p:cNvPr id="46083" name="Picture 3" descr="C:\Users\Administrator\AppData\Roaming\Tencent\Users\603359521\QQ\WinTemp\RichOle\N7~6Z6}]4[LR(G]`L{7EQPA.png"/>
          <p:cNvPicPr>
            <a:picLocks noChangeAspect="1" noChangeArrowheads="1"/>
          </p:cNvPicPr>
          <p:nvPr/>
        </p:nvPicPr>
        <p:blipFill>
          <a:blip r:embed="rId5"/>
          <a:srcRect/>
          <a:stretch>
            <a:fillRect/>
          </a:stretch>
        </p:blipFill>
        <p:spPr bwMode="auto">
          <a:xfrm>
            <a:off x="8263746" y="5100648"/>
            <a:ext cx="3714776" cy="1822376"/>
          </a:xfrm>
          <a:prstGeom prst="rect">
            <a:avLst/>
          </a:prstGeom>
          <a:ln>
            <a:noFill/>
          </a:ln>
          <a:effectLst>
            <a:outerShdw blurRad="292100" dist="139700" dir="2700000" algn="tl" rotWithShape="0">
              <a:srgbClr val="333333">
                <a:alpha val="65000"/>
              </a:srgbClr>
            </a:outerShdw>
          </a:effectLst>
        </p:spPr>
      </p:pic>
      <p:pic>
        <p:nvPicPr>
          <p:cNvPr id="60418" name="Picture 2" descr="C:\Users\Administrator\Desktop\信号基础课程材料\微信图片_20181220141801.png"/>
          <p:cNvPicPr>
            <a:picLocks noChangeAspect="1" noChangeArrowheads="1"/>
          </p:cNvPicPr>
          <p:nvPr/>
        </p:nvPicPr>
        <p:blipFill>
          <a:blip r:embed="rId6" cstate="print"/>
          <a:srcRect/>
          <a:stretch>
            <a:fillRect/>
          </a:stretch>
        </p:blipFill>
        <p:spPr bwMode="auto">
          <a:xfrm>
            <a:off x="119814" y="314302"/>
            <a:ext cx="4643470" cy="1032797"/>
          </a:xfrm>
          <a:prstGeom prst="rect">
            <a:avLst/>
          </a:prstGeom>
          <a:noFill/>
        </p:spPr>
      </p:pic>
    </p:spTree>
    <p:extLst>
      <p:ext uri="{BB962C8B-B14F-4D97-AF65-F5344CB8AC3E}">
        <p14:creationId xmlns:p14="http://schemas.microsoft.com/office/powerpoint/2010/main" xmlns="" val="3900865189"/>
      </p:ext>
    </p:extLst>
  </p:cSld>
  <p:clrMapOvr>
    <a:masterClrMapping/>
  </p:clrMapOvr>
  <mc:AlternateContent xmlns:mc="http://schemas.openxmlformats.org/markup-compatibility/2006">
    <mc:Choice xmlns:p14="http://schemas.microsoft.com/office/powerpoint/2010/main" xmlns="" Requires="p14">
      <p:transition p14:dur="250" advClick="0">
        <p:fade/>
      </p:transition>
    </mc:Choice>
    <mc:Fallback>
      <p:transition advClick="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257237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、基本工作原理</a:t>
            </a:r>
            <a:endParaRPr lang="zh-CN" altLang="en-US" sz="2400" dirty="0">
              <a:latin typeface="+mn-ea"/>
            </a:endParaRPr>
          </a:p>
        </p:txBody>
      </p:sp>
      <p:grpSp>
        <p:nvGrpSpPr>
          <p:cNvPr id="4" name="组合 20"/>
          <p:cNvGrpSpPr/>
          <p:nvPr/>
        </p:nvGrpSpPr>
        <p:grpSpPr>
          <a:xfrm>
            <a:off x="691318" y="2171690"/>
            <a:ext cx="2313670" cy="678661"/>
            <a:chOff x="125391" y="0"/>
            <a:chExt cx="2416191" cy="928694"/>
          </a:xfrm>
          <a:scene3d>
            <a:camera prst="orthographicFront">
              <a:rot lat="0" lon="0" rev="0"/>
            </a:camera>
            <a:lightRig rig="contrasting" dir="t">
              <a:rot lat="0" lon="0" rev="7800000"/>
            </a:lightRig>
          </a:scene3d>
        </p:grpSpPr>
        <p:sp>
          <p:nvSpPr>
            <p:cNvPr id="5" name="圆角矩形 4"/>
            <p:cNvSpPr/>
            <p:nvPr/>
          </p:nvSpPr>
          <p:spPr>
            <a:xfrm>
              <a:off x="303478" y="0"/>
              <a:ext cx="2238104" cy="928694"/>
            </a:xfrm>
            <a:prstGeom prst="roundRect">
              <a:avLst>
                <a:gd name="adj" fmla="val 10000"/>
              </a:avLst>
            </a:prstGeom>
            <a:solidFill>
              <a:srgbClr val="4BACC6">
                <a:hueOff val="0"/>
                <a:satOff val="0"/>
                <a:lumOff val="0"/>
                <a:alphaOff val="0"/>
              </a:srgbClr>
            </a:solidFill>
            <a:ln w="12700" cap="flat" cmpd="sng" algn="ctr">
              <a:noFill/>
              <a:prstDash val="solid"/>
            </a:ln>
            <a:effectLst/>
            <a:sp3d>
              <a:bevelT w="139700" h="139700"/>
            </a:sp3d>
          </p:spPr>
        </p:sp>
        <p:sp>
          <p:nvSpPr>
            <p:cNvPr id="6" name="圆角矩形 4"/>
            <p:cNvSpPr/>
            <p:nvPr/>
          </p:nvSpPr>
          <p:spPr>
            <a:xfrm>
              <a:off x="125391" y="27201"/>
              <a:ext cx="2391996" cy="87429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solidFill>
                    <a:sysClr val="window" lastClr="FFFFFF"/>
                  </a:solidFill>
                  <a:effectLst/>
                  <a:uLnTx/>
                  <a:uFillTx/>
                  <a:latin typeface="Perpetua"/>
                  <a:ea typeface="宋体"/>
                  <a:cs typeface="+mn-cs"/>
                </a:rPr>
                <a:t>（</a:t>
              </a:r>
              <a:r>
                <a:rPr kumimoji="0" lang="en-US" altLang="zh-CN" sz="2400" b="1" i="0" u="none" strike="noStrike" kern="1200" cap="none" spc="0" normalizeH="0" baseline="0" noProof="0" dirty="0" smtClean="0">
                  <a:ln>
                    <a:noFill/>
                  </a:ln>
                  <a:solidFill>
                    <a:sysClr val="window" lastClr="FFFFFF"/>
                  </a:solidFill>
                  <a:effectLst/>
                  <a:uLnTx/>
                  <a:uFillTx/>
                  <a:latin typeface="Perpetua"/>
                  <a:ea typeface="宋体"/>
                  <a:cs typeface="+mn-cs"/>
                </a:rPr>
                <a:t>1</a:t>
              </a:r>
              <a:r>
                <a:rPr kumimoji="0" lang="zh-CN" altLang="en-US" sz="2400" b="1" i="0" u="none" strike="noStrike" kern="1200" cap="none" spc="0" normalizeH="0" baseline="0" noProof="0" dirty="0" smtClean="0">
                  <a:ln>
                    <a:noFill/>
                  </a:ln>
                  <a:solidFill>
                    <a:sysClr val="window" lastClr="FFFFFF"/>
                  </a:solidFill>
                  <a:effectLst/>
                  <a:uLnTx/>
                  <a:uFillTx/>
                  <a:latin typeface="Perpetua"/>
                  <a:ea typeface="宋体"/>
                  <a:cs typeface="+mn-cs"/>
                </a:rPr>
                <a:t>）调整状态</a:t>
              </a:r>
              <a:endParaRPr kumimoji="0" lang="zh-CN" altLang="en-US" sz="2400" b="1" i="0" u="none" strike="noStrike" kern="1200" cap="none" spc="0" normalizeH="0" baseline="0" noProof="0" dirty="0">
                <a:ln>
                  <a:noFill/>
                </a:ln>
                <a:solidFill>
                  <a:sysClr val="window" lastClr="FFFFFF"/>
                </a:solidFill>
                <a:effectLst/>
                <a:uLnTx/>
                <a:uFillTx/>
                <a:latin typeface="Perpetua"/>
                <a:ea typeface="宋体"/>
                <a:cs typeface="+mn-cs"/>
              </a:endParaRPr>
            </a:p>
          </p:txBody>
        </p:sp>
      </p:grpSp>
      <p:grpSp>
        <p:nvGrpSpPr>
          <p:cNvPr id="7" name="组合 6"/>
          <p:cNvGrpSpPr/>
          <p:nvPr/>
        </p:nvGrpSpPr>
        <p:grpSpPr>
          <a:xfrm>
            <a:off x="1119946" y="5172086"/>
            <a:ext cx="10144196" cy="1428760"/>
            <a:chOff x="285720" y="4643446"/>
            <a:chExt cx="9358378" cy="1428760"/>
          </a:xfrm>
        </p:grpSpPr>
        <p:sp>
          <p:nvSpPr>
            <p:cNvPr id="8" name="矩形 7"/>
            <p:cNvSpPr/>
            <p:nvPr/>
          </p:nvSpPr>
          <p:spPr>
            <a:xfrm>
              <a:off x="571472" y="4786322"/>
              <a:ext cx="8929750" cy="120032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当轨道电路设备完好，又没有列车、车辆占用时，轨道电流从电源正极经钢轨、轨道继电器线圈回到负极而构成回路，继电器处于吸起状态，</a:t>
              </a:r>
              <a:r>
                <a:rPr kumimoji="0" lang="en-US" altLang="zh-CN"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GJ</a:t>
              </a:r>
              <a:r>
                <a:rPr kumimoji="0" lang="zh-CN" altLang="en-US" sz="2400" b="1" i="0" u="none" strike="noStrike" kern="0" cap="none" spc="0" normalizeH="0" baseline="0" noProof="0" dirty="0" smtClean="0">
                  <a:ln>
                    <a:noFill/>
                  </a:ln>
                  <a:solidFill>
                    <a:srgbClr val="0303EB"/>
                  </a:solidFill>
                  <a:effectLst/>
                  <a:uLnTx/>
                  <a:uFillTx/>
                  <a:latin typeface="Times New Roman" pitchFamily="18" charset="0"/>
                  <a:ea typeface="+mj-ea"/>
                  <a:cs typeface="Times New Roman" pitchFamily="18" charset="0"/>
                </a:rPr>
                <a:t>↑</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，表示轨道区段内无车占用。</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9" name="圆角矩形 8"/>
            <p:cNvSpPr/>
            <p:nvPr/>
          </p:nvSpPr>
          <p:spPr>
            <a:xfrm>
              <a:off x="285720" y="4643446"/>
              <a:ext cx="9358378" cy="1428760"/>
            </a:xfrm>
            <a:prstGeom prst="roundRect">
              <a:avLst/>
            </a:prstGeom>
            <a:noFill/>
            <a:ln w="28575" cap="flat" cmpd="sng" algn="ctr">
              <a:solidFill>
                <a:srgbClr val="1F497D">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graphicFrame>
        <p:nvGraphicFramePr>
          <p:cNvPr id="10" name="Object 8"/>
          <p:cNvGraphicFramePr>
            <a:graphicFrameLocks noChangeAspect="1"/>
          </p:cNvGraphicFramePr>
          <p:nvPr/>
        </p:nvGraphicFramePr>
        <p:xfrm>
          <a:off x="4334656" y="1171558"/>
          <a:ext cx="7429552" cy="3714776"/>
        </p:xfrm>
        <a:graphic>
          <a:graphicData uri="http://schemas.openxmlformats.org/presentationml/2006/ole">
            <p:oleObj spid="_x0000_s14338" name="Visio" r:id="rId3" imgW="4643247" imgH="2323338"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257237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、基本工作原理</a:t>
            </a:r>
            <a:endParaRPr lang="zh-CN" altLang="en-US" sz="2400" dirty="0">
              <a:latin typeface="+mn-ea"/>
            </a:endParaRPr>
          </a:p>
        </p:txBody>
      </p:sp>
      <p:grpSp>
        <p:nvGrpSpPr>
          <p:cNvPr id="4" name="组合 20"/>
          <p:cNvGrpSpPr/>
          <p:nvPr/>
        </p:nvGrpSpPr>
        <p:grpSpPr>
          <a:xfrm>
            <a:off x="548442" y="1957376"/>
            <a:ext cx="2313670" cy="678661"/>
            <a:chOff x="125391" y="0"/>
            <a:chExt cx="2416191" cy="928694"/>
          </a:xfrm>
          <a:scene3d>
            <a:camera prst="orthographicFront">
              <a:rot lat="0" lon="0" rev="0"/>
            </a:camera>
            <a:lightRig rig="contrasting" dir="t">
              <a:rot lat="0" lon="0" rev="7800000"/>
            </a:lightRig>
          </a:scene3d>
        </p:grpSpPr>
        <p:sp>
          <p:nvSpPr>
            <p:cNvPr id="5" name="圆角矩形 4"/>
            <p:cNvSpPr/>
            <p:nvPr/>
          </p:nvSpPr>
          <p:spPr>
            <a:xfrm>
              <a:off x="303478" y="0"/>
              <a:ext cx="2238104" cy="928694"/>
            </a:xfrm>
            <a:prstGeom prst="roundRect">
              <a:avLst>
                <a:gd name="adj" fmla="val 10000"/>
              </a:avLst>
            </a:prstGeom>
            <a:solidFill>
              <a:srgbClr val="7030A0"/>
            </a:solidFill>
            <a:ln w="12700" cap="flat" cmpd="sng" algn="ctr">
              <a:noFill/>
              <a:prstDash val="solid"/>
            </a:ln>
            <a:effectLst/>
            <a:sp3d>
              <a:bevelT w="139700" h="139700"/>
            </a:sp3d>
          </p:spPr>
        </p:sp>
        <p:sp>
          <p:nvSpPr>
            <p:cNvPr id="6" name="圆角矩形 4"/>
            <p:cNvSpPr/>
            <p:nvPr/>
          </p:nvSpPr>
          <p:spPr>
            <a:xfrm>
              <a:off x="125391" y="27201"/>
              <a:ext cx="2391996" cy="87429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solidFill>
                    <a:sysClr val="window" lastClr="FFFFFF"/>
                  </a:solidFill>
                  <a:effectLst/>
                  <a:uLnTx/>
                  <a:uFillTx/>
                  <a:latin typeface="Perpetua"/>
                  <a:ea typeface="宋体"/>
                  <a:cs typeface="+mn-cs"/>
                </a:rPr>
                <a:t>（</a:t>
              </a:r>
              <a:r>
                <a:rPr kumimoji="0" lang="en-US" altLang="zh-CN" sz="2400" b="1" i="0" u="none" strike="noStrike" kern="1200" cap="none" spc="0" normalizeH="0" baseline="0" noProof="0" dirty="0" smtClean="0">
                  <a:ln>
                    <a:noFill/>
                  </a:ln>
                  <a:solidFill>
                    <a:sysClr val="window" lastClr="FFFFFF"/>
                  </a:solidFill>
                  <a:effectLst/>
                  <a:uLnTx/>
                  <a:uFillTx/>
                  <a:latin typeface="Perpetua"/>
                  <a:ea typeface="宋体"/>
                  <a:cs typeface="+mn-cs"/>
                </a:rPr>
                <a:t>2</a:t>
              </a:r>
              <a:r>
                <a:rPr kumimoji="0" lang="zh-CN" altLang="en-US" sz="2400" b="1" i="0" u="none" strike="noStrike" kern="1200" cap="none" spc="0" normalizeH="0" baseline="0" noProof="0" dirty="0" smtClean="0">
                  <a:ln>
                    <a:noFill/>
                  </a:ln>
                  <a:solidFill>
                    <a:sysClr val="window" lastClr="FFFFFF"/>
                  </a:solidFill>
                  <a:effectLst/>
                  <a:uLnTx/>
                  <a:uFillTx/>
                  <a:latin typeface="Perpetua"/>
                  <a:ea typeface="宋体"/>
                  <a:cs typeface="+mn-cs"/>
                </a:rPr>
                <a:t>）分路状态</a:t>
              </a:r>
              <a:endParaRPr kumimoji="0" lang="zh-CN" altLang="en-US" sz="2400" b="1" i="0" u="none" strike="noStrike" kern="1200" cap="none" spc="0" normalizeH="0" baseline="0" noProof="0" dirty="0">
                <a:ln>
                  <a:noFill/>
                </a:ln>
                <a:solidFill>
                  <a:sysClr val="window" lastClr="FFFFFF"/>
                </a:solidFill>
                <a:effectLst/>
                <a:uLnTx/>
                <a:uFillTx/>
                <a:latin typeface="Perpetua"/>
                <a:ea typeface="宋体"/>
                <a:cs typeface="+mn-cs"/>
              </a:endParaRPr>
            </a:p>
          </p:txBody>
        </p:sp>
      </p:grpSp>
      <p:graphicFrame>
        <p:nvGraphicFramePr>
          <p:cNvPr id="7" name="Object 1"/>
          <p:cNvGraphicFramePr>
            <a:graphicFrameLocks noChangeAspect="1"/>
          </p:cNvGraphicFramePr>
          <p:nvPr/>
        </p:nvGraphicFramePr>
        <p:xfrm>
          <a:off x="4120342" y="1028682"/>
          <a:ext cx="8286808" cy="4143404"/>
        </p:xfrm>
        <a:graphic>
          <a:graphicData uri="http://schemas.openxmlformats.org/presentationml/2006/ole">
            <p:oleObj spid="_x0000_s15362" name="Visio" r:id="rId3" imgW="4643247" imgH="2326005" progId="">
              <p:embed/>
            </p:oleObj>
          </a:graphicData>
        </a:graphic>
      </p:graphicFrame>
      <p:grpSp>
        <p:nvGrpSpPr>
          <p:cNvPr id="8" name="组合 7"/>
          <p:cNvGrpSpPr/>
          <p:nvPr/>
        </p:nvGrpSpPr>
        <p:grpSpPr>
          <a:xfrm>
            <a:off x="405566" y="5243524"/>
            <a:ext cx="11072890" cy="1357322"/>
            <a:chOff x="357158" y="4714884"/>
            <a:chExt cx="11072890" cy="1357322"/>
          </a:xfrm>
        </p:grpSpPr>
        <p:sp>
          <p:nvSpPr>
            <p:cNvPr id="9" name="矩形 8"/>
            <p:cNvSpPr/>
            <p:nvPr/>
          </p:nvSpPr>
          <p:spPr>
            <a:xfrm>
              <a:off x="428596" y="4786322"/>
              <a:ext cx="10787138" cy="120032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当轨道区段内有列车、车辆占用时，轨道电路被轮对分路，这时流经继电器线圈的电流很小，不足以使衔铁保持吸起，继电器失磁落下，</a:t>
              </a:r>
              <a:r>
                <a:rPr kumimoji="0" lang="en-US" altLang="zh-CN" sz="2400" b="1" i="0" u="none" strike="noStrike" kern="0" cap="none" spc="0" normalizeH="0" baseline="0" noProof="0" dirty="0" smtClean="0">
                  <a:ln>
                    <a:noFill/>
                  </a:ln>
                  <a:effectLst/>
                  <a:uLnTx/>
                  <a:uFillTx/>
                  <a:latin typeface="Times New Roman" pitchFamily="18" charset="0"/>
                  <a:ea typeface="+mj-ea"/>
                  <a:cs typeface="Times New Roman" pitchFamily="18" charset="0"/>
                </a:rPr>
                <a:t>GJ</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↓，表示该区段有车占用。</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10" name="圆角矩形 9"/>
            <p:cNvSpPr/>
            <p:nvPr/>
          </p:nvSpPr>
          <p:spPr>
            <a:xfrm>
              <a:off x="357158" y="4714884"/>
              <a:ext cx="11072890" cy="1357322"/>
            </a:xfrm>
            <a:prstGeom prst="roundRect">
              <a:avLst/>
            </a:prstGeom>
            <a:noFill/>
            <a:ln w="28575" cap="flat" cmpd="sng" algn="ctr">
              <a:solidFill>
                <a:srgbClr val="8064A2">
                  <a:lumMod val="60000"/>
                  <a:lumOff val="4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257237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、基本工作原理</a:t>
            </a:r>
            <a:endParaRPr lang="zh-CN" altLang="en-US" sz="2400" dirty="0">
              <a:latin typeface="+mn-ea"/>
            </a:endParaRPr>
          </a:p>
        </p:txBody>
      </p:sp>
      <p:grpSp>
        <p:nvGrpSpPr>
          <p:cNvPr id="4" name="组合 20"/>
          <p:cNvGrpSpPr/>
          <p:nvPr/>
        </p:nvGrpSpPr>
        <p:grpSpPr>
          <a:xfrm>
            <a:off x="214282" y="1964521"/>
            <a:ext cx="2313670" cy="678661"/>
            <a:chOff x="125391" y="0"/>
            <a:chExt cx="2416191" cy="928694"/>
          </a:xfrm>
          <a:scene3d>
            <a:camera prst="orthographicFront">
              <a:rot lat="0" lon="0" rev="0"/>
            </a:camera>
            <a:lightRig rig="contrasting" dir="t">
              <a:rot lat="0" lon="0" rev="7800000"/>
            </a:lightRig>
          </a:scene3d>
        </p:grpSpPr>
        <p:sp>
          <p:nvSpPr>
            <p:cNvPr id="5" name="圆角矩形 4"/>
            <p:cNvSpPr/>
            <p:nvPr/>
          </p:nvSpPr>
          <p:spPr>
            <a:xfrm>
              <a:off x="303478" y="0"/>
              <a:ext cx="2238104" cy="928694"/>
            </a:xfrm>
            <a:prstGeom prst="roundRect">
              <a:avLst>
                <a:gd name="adj" fmla="val 10000"/>
              </a:avLst>
            </a:prstGeom>
            <a:solidFill>
              <a:srgbClr val="009900"/>
            </a:solidFill>
            <a:ln w="12700" cap="flat" cmpd="sng" algn="ctr">
              <a:noFill/>
              <a:prstDash val="solid"/>
            </a:ln>
            <a:effectLst/>
            <a:sp3d>
              <a:bevelT w="139700" h="139700"/>
            </a:sp3d>
          </p:spPr>
        </p:sp>
        <p:sp>
          <p:nvSpPr>
            <p:cNvPr id="6" name="圆角矩形 4"/>
            <p:cNvSpPr/>
            <p:nvPr/>
          </p:nvSpPr>
          <p:spPr>
            <a:xfrm>
              <a:off x="125391" y="27201"/>
              <a:ext cx="2391996" cy="87429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solidFill>
                    <a:sysClr val="window" lastClr="FFFFFF"/>
                  </a:solidFill>
                  <a:effectLst/>
                  <a:uLnTx/>
                  <a:uFillTx/>
                  <a:latin typeface="Perpetua"/>
                  <a:ea typeface="宋体"/>
                  <a:cs typeface="+mn-cs"/>
                </a:rPr>
                <a:t>（</a:t>
              </a:r>
              <a:r>
                <a:rPr kumimoji="0" lang="en-US" altLang="zh-CN" sz="2400" b="1" i="0" u="none" strike="noStrike" kern="1200" cap="none" spc="0" normalizeH="0" baseline="0" noProof="0" dirty="0" smtClean="0">
                  <a:ln>
                    <a:noFill/>
                  </a:ln>
                  <a:solidFill>
                    <a:sysClr val="window" lastClr="FFFFFF"/>
                  </a:solidFill>
                  <a:effectLst/>
                  <a:uLnTx/>
                  <a:uFillTx/>
                  <a:latin typeface="Perpetua"/>
                  <a:ea typeface="宋体"/>
                  <a:cs typeface="+mn-cs"/>
                </a:rPr>
                <a:t>3</a:t>
              </a:r>
              <a:r>
                <a:rPr kumimoji="0" lang="zh-CN" altLang="en-US" sz="2400" b="1" i="0" u="none" strike="noStrike" kern="1200" cap="none" spc="0" normalizeH="0" baseline="0" noProof="0" dirty="0" smtClean="0">
                  <a:ln>
                    <a:noFill/>
                  </a:ln>
                  <a:solidFill>
                    <a:sysClr val="window" lastClr="FFFFFF"/>
                  </a:solidFill>
                  <a:effectLst/>
                  <a:uLnTx/>
                  <a:uFillTx/>
                  <a:latin typeface="Perpetua"/>
                  <a:ea typeface="宋体"/>
                  <a:cs typeface="+mn-cs"/>
                </a:rPr>
                <a:t>）断轨状态</a:t>
              </a:r>
              <a:endParaRPr kumimoji="0" lang="zh-CN" altLang="en-US" sz="2400" b="1" i="0" u="none" strike="noStrike" kern="1200" cap="none" spc="0" normalizeH="0" baseline="0" noProof="0" dirty="0">
                <a:ln>
                  <a:noFill/>
                </a:ln>
                <a:solidFill>
                  <a:sysClr val="window" lastClr="FFFFFF"/>
                </a:solidFill>
                <a:effectLst/>
                <a:uLnTx/>
                <a:uFillTx/>
                <a:latin typeface="Perpetua"/>
                <a:ea typeface="宋体"/>
                <a:cs typeface="+mn-cs"/>
              </a:endParaRPr>
            </a:p>
          </p:txBody>
        </p:sp>
      </p:grpSp>
      <p:graphicFrame>
        <p:nvGraphicFramePr>
          <p:cNvPr id="7" name="Object 3"/>
          <p:cNvGraphicFramePr>
            <a:graphicFrameLocks noChangeAspect="1"/>
          </p:cNvGraphicFramePr>
          <p:nvPr/>
        </p:nvGraphicFramePr>
        <p:xfrm>
          <a:off x="3477399" y="1028682"/>
          <a:ext cx="8449017" cy="4214842"/>
        </p:xfrm>
        <a:graphic>
          <a:graphicData uri="http://schemas.openxmlformats.org/presentationml/2006/ole">
            <p:oleObj spid="_x0000_s16386" name="Visio" r:id="rId3" imgW="4643247" imgH="2323338" progId="">
              <p:embed/>
            </p:oleObj>
          </a:graphicData>
        </a:graphic>
      </p:graphicFrame>
      <p:grpSp>
        <p:nvGrpSpPr>
          <p:cNvPr id="8" name="组合 7"/>
          <p:cNvGrpSpPr/>
          <p:nvPr/>
        </p:nvGrpSpPr>
        <p:grpSpPr>
          <a:xfrm>
            <a:off x="262690" y="5243524"/>
            <a:ext cx="11215766" cy="1357322"/>
            <a:chOff x="357158" y="4429132"/>
            <a:chExt cx="8429684" cy="1357322"/>
          </a:xfrm>
        </p:grpSpPr>
        <p:sp>
          <p:nvSpPr>
            <p:cNvPr id="9" name="矩形 8"/>
            <p:cNvSpPr/>
            <p:nvPr/>
          </p:nvSpPr>
          <p:spPr>
            <a:xfrm>
              <a:off x="428596" y="4500570"/>
              <a:ext cx="8286808" cy="1200329"/>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        当轨道区段内发生断轨或断线等故障时，流经继电器线圈的电流中断，使继电器失磁落下，</a:t>
              </a:r>
              <a:r>
                <a:rPr kumimoji="0" lang="en-US" altLang="zh-CN" sz="24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GJ</a:t>
              </a:r>
              <a:r>
                <a:rPr kumimoji="0" lang="zh-CN" altLang="en-US" sz="24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a:t>
              </a:r>
              <a:r>
                <a:rPr kumimoji="0" lang="zh-CN" altLang="en-US" sz="2400" b="1" i="0" u="none" strike="noStrike" kern="0" cap="none" spc="0" normalizeH="0" baseline="0" noProof="0" dirty="0" smtClean="0">
                  <a:ln>
                    <a:noFill/>
                  </a:ln>
                  <a:effectLst/>
                  <a:uLnTx/>
                  <a:uFillTx/>
                  <a:latin typeface="Times New Roman" pitchFamily="18" charset="0"/>
                  <a:ea typeface="+mj-ea"/>
                  <a:cs typeface="Times New Roman" pitchFamily="18" charset="0"/>
                </a:rPr>
                <a:t>。此状态称为轨道电路的断轨状态。</a:t>
              </a:r>
              <a:endParaRPr kumimoji="0" lang="zh-CN" altLang="en-US" sz="2400" b="1" i="0" u="none" strike="noStrike" kern="0" cap="none" spc="0" normalizeH="0" baseline="0" noProof="0" dirty="0">
                <a:ln>
                  <a:noFill/>
                </a:ln>
                <a:effectLst/>
                <a:uLnTx/>
                <a:uFillTx/>
                <a:latin typeface="Times New Roman" pitchFamily="18" charset="0"/>
                <a:ea typeface="+mj-ea"/>
                <a:cs typeface="Times New Roman" pitchFamily="18" charset="0"/>
              </a:endParaRPr>
            </a:p>
          </p:txBody>
        </p:sp>
        <p:sp>
          <p:nvSpPr>
            <p:cNvPr id="10" name="圆角矩形 9"/>
            <p:cNvSpPr/>
            <p:nvPr/>
          </p:nvSpPr>
          <p:spPr>
            <a:xfrm>
              <a:off x="357158" y="4429132"/>
              <a:ext cx="8429684" cy="1357322"/>
            </a:xfrm>
            <a:prstGeom prst="roundRect">
              <a:avLst/>
            </a:prstGeom>
            <a:noFill/>
            <a:ln w="28575"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7334" y="2028814"/>
            <a:ext cx="6012072" cy="2786082"/>
            <a:chOff x="1357290" y="1785926"/>
            <a:chExt cx="6012072" cy="2786082"/>
          </a:xfrm>
        </p:grpSpPr>
        <p:pic>
          <p:nvPicPr>
            <p:cNvPr id="3" name="Picture 2" descr="d:\360浏览器\360\360se\360se6\User Data\temp\image002.jpg"/>
            <p:cNvPicPr>
              <a:picLocks noChangeAspect="1" noChangeArrowheads="1"/>
            </p:cNvPicPr>
            <p:nvPr/>
          </p:nvPicPr>
          <p:blipFill>
            <a:blip r:embed="rId2"/>
            <a:srcRect r="44394" b="15178"/>
            <a:stretch>
              <a:fillRect/>
            </a:stretch>
          </p:blipFill>
          <p:spPr bwMode="auto">
            <a:xfrm>
              <a:off x="1357290" y="1785926"/>
              <a:ext cx="6012072" cy="2786082"/>
            </a:xfrm>
            <a:prstGeom prst="rect">
              <a:avLst/>
            </a:prstGeom>
            <a:noFill/>
          </p:spPr>
        </p:pic>
        <p:grpSp>
          <p:nvGrpSpPr>
            <p:cNvPr id="4" name="组合 36"/>
            <p:cNvGrpSpPr/>
            <p:nvPr/>
          </p:nvGrpSpPr>
          <p:grpSpPr>
            <a:xfrm>
              <a:off x="2213752" y="2071678"/>
              <a:ext cx="4072760" cy="1215240"/>
              <a:chOff x="2213752" y="2071678"/>
              <a:chExt cx="4072760" cy="1215240"/>
            </a:xfrm>
          </p:grpSpPr>
          <p:cxnSp>
            <p:nvCxnSpPr>
              <p:cNvPr id="6" name="直接连接符 5"/>
              <p:cNvCxnSpPr/>
              <p:nvPr/>
            </p:nvCxnSpPr>
            <p:spPr>
              <a:xfrm>
                <a:off x="2571736" y="3284536"/>
                <a:ext cx="214314"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flipH="1" flipV="1">
                <a:off x="2178033" y="2678901"/>
                <a:ext cx="1215240" cy="794"/>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786050" y="2071678"/>
                <a:ext cx="3429024" cy="7143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5857884" y="2428868"/>
                <a:ext cx="714380"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10800000">
                <a:off x="5857884" y="2786058"/>
                <a:ext cx="357190"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5929322" y="2786058"/>
                <a:ext cx="357190" cy="7143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929322" y="2857496"/>
                <a:ext cx="285752" cy="7143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flipH="1" flipV="1">
                <a:off x="5786446" y="2571744"/>
                <a:ext cx="142876"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857488" y="2428868"/>
                <a:ext cx="3000396" cy="7143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a:off x="2214546" y="2428868"/>
                <a:ext cx="642942"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1857356" y="2786058"/>
                <a:ext cx="714380"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214546" y="3214686"/>
                <a:ext cx="214314"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5" name="椭圆 4"/>
            <p:cNvSpPr/>
            <p:nvPr/>
          </p:nvSpPr>
          <p:spPr>
            <a:xfrm>
              <a:off x="5715008" y="3643314"/>
              <a:ext cx="285752" cy="285752"/>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Rectangle 7"/>
          <p:cNvSpPr>
            <a:spLocks noChangeArrowheads="1"/>
          </p:cNvSpPr>
          <p:nvPr/>
        </p:nvSpPr>
        <p:spPr bwMode="auto">
          <a:xfrm>
            <a:off x="1988482" y="5126907"/>
            <a:ext cx="1428760" cy="461665"/>
          </a:xfrm>
          <a:prstGeom prst="rect">
            <a:avLst/>
          </a:prstGeom>
          <a:noFill/>
          <a:ln w="9525">
            <a:noFill/>
            <a:miter lim="800000"/>
            <a:headEnd/>
            <a:tailEnd/>
          </a:ln>
        </p:spPr>
        <p:txBody>
          <a:bodyPr wrap="square">
            <a:spAutoFit/>
          </a:bodyPr>
          <a:lstStyle/>
          <a:p>
            <a:r>
              <a:rPr kumimoji="1" lang="zh-CN" altLang="en-US" sz="2400" b="1" dirty="0" smtClean="0">
                <a:solidFill>
                  <a:srgbClr val="333399"/>
                </a:solidFill>
                <a:latin typeface="宋体"/>
                <a:ea typeface="宋体"/>
              </a:rPr>
              <a:t>无车占用</a:t>
            </a:r>
            <a:endParaRPr kumimoji="1" lang="en-US" altLang="zh-CN" sz="2400" b="1" dirty="0">
              <a:solidFill>
                <a:srgbClr val="333399"/>
              </a:solidFill>
              <a:latin typeface="+mj-ea"/>
              <a:ea typeface="+mj-ea"/>
            </a:endParaRPr>
          </a:p>
        </p:txBody>
      </p:sp>
      <p:sp>
        <p:nvSpPr>
          <p:cNvPr id="19" name="右箭头 18"/>
          <p:cNvSpPr/>
          <p:nvPr/>
        </p:nvSpPr>
        <p:spPr>
          <a:xfrm>
            <a:off x="3631556" y="5100648"/>
            <a:ext cx="357190" cy="571504"/>
          </a:xfrm>
          <a:prstGeom prst="rightArrow">
            <a:avLst/>
          </a:prstGeom>
          <a:solidFill>
            <a:srgbClr val="00B05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7"/>
          <p:cNvSpPr>
            <a:spLocks noChangeArrowheads="1"/>
          </p:cNvSpPr>
          <p:nvPr/>
        </p:nvSpPr>
        <p:spPr bwMode="auto">
          <a:xfrm>
            <a:off x="4131622" y="5126907"/>
            <a:ext cx="1428760" cy="461665"/>
          </a:xfrm>
          <a:prstGeom prst="rect">
            <a:avLst/>
          </a:prstGeom>
          <a:noFill/>
          <a:ln w="9525">
            <a:noFill/>
            <a:miter lim="800000"/>
            <a:headEnd/>
            <a:tailEnd/>
          </a:ln>
        </p:spPr>
        <p:txBody>
          <a:bodyPr wrap="square">
            <a:spAutoFit/>
          </a:bodyPr>
          <a:lstStyle/>
          <a:p>
            <a:r>
              <a:rPr kumimoji="1" lang="en-US" altLang="zh-CN" sz="2400" b="1" dirty="0" smtClean="0">
                <a:solidFill>
                  <a:srgbClr val="333399"/>
                </a:solidFill>
                <a:latin typeface="Times New Roman" pitchFamily="18" charset="0"/>
                <a:ea typeface="+mj-ea"/>
                <a:cs typeface="Times New Roman" pitchFamily="18" charset="0"/>
              </a:rPr>
              <a:t>GJ</a:t>
            </a:r>
            <a:r>
              <a:rPr kumimoji="1" lang="zh-CN" altLang="en-US" sz="2400" b="1" dirty="0" smtClean="0">
                <a:solidFill>
                  <a:srgbClr val="333399"/>
                </a:solidFill>
                <a:latin typeface="Times New Roman" pitchFamily="18" charset="0"/>
                <a:ea typeface="+mj-ea"/>
                <a:cs typeface="Times New Roman" pitchFamily="18" charset="0"/>
              </a:rPr>
              <a:t>吸起</a:t>
            </a:r>
            <a:endParaRPr kumimoji="1" lang="en-US" altLang="zh-CN" sz="2400" b="1" dirty="0">
              <a:solidFill>
                <a:srgbClr val="333399"/>
              </a:solidFill>
              <a:latin typeface="Times New Roman" pitchFamily="18" charset="0"/>
              <a:ea typeface="+mj-ea"/>
              <a:cs typeface="Times New Roman" pitchFamily="18" charset="0"/>
            </a:endParaRPr>
          </a:p>
        </p:txBody>
      </p:sp>
      <p:sp>
        <p:nvSpPr>
          <p:cNvPr id="21" name="右箭头 20"/>
          <p:cNvSpPr/>
          <p:nvPr/>
        </p:nvSpPr>
        <p:spPr>
          <a:xfrm>
            <a:off x="5488944" y="5100648"/>
            <a:ext cx="357190" cy="571504"/>
          </a:xfrm>
          <a:prstGeom prst="rightArrow">
            <a:avLst/>
          </a:prstGeom>
          <a:solidFill>
            <a:srgbClr val="00B05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7"/>
          <p:cNvSpPr>
            <a:spLocks noChangeArrowheads="1"/>
          </p:cNvSpPr>
          <p:nvPr/>
        </p:nvSpPr>
        <p:spPr bwMode="auto">
          <a:xfrm>
            <a:off x="5989010" y="5139049"/>
            <a:ext cx="1428760" cy="461665"/>
          </a:xfrm>
          <a:prstGeom prst="rect">
            <a:avLst/>
          </a:prstGeom>
          <a:noFill/>
          <a:ln w="9525">
            <a:noFill/>
            <a:miter lim="800000"/>
            <a:headEnd/>
            <a:tailEnd/>
          </a:ln>
        </p:spPr>
        <p:txBody>
          <a:bodyPr wrap="square">
            <a:spAutoFit/>
          </a:bodyPr>
          <a:lstStyle/>
          <a:p>
            <a:r>
              <a:rPr kumimoji="1" lang="zh-CN" altLang="en-US" sz="2400" b="1" dirty="0" smtClean="0">
                <a:solidFill>
                  <a:srgbClr val="333399"/>
                </a:solidFill>
                <a:latin typeface="Times New Roman" pitchFamily="18" charset="0"/>
                <a:ea typeface="+mj-ea"/>
                <a:cs typeface="Times New Roman" pitchFamily="18" charset="0"/>
              </a:rPr>
              <a:t>区段空闲</a:t>
            </a:r>
            <a:endParaRPr kumimoji="1" lang="en-US" altLang="zh-CN" sz="2400" b="1" dirty="0">
              <a:solidFill>
                <a:srgbClr val="333399"/>
              </a:solidFill>
              <a:latin typeface="Times New Roman" pitchFamily="18" charset="0"/>
              <a:ea typeface="+mj-ea"/>
              <a:cs typeface="Times New Roman" pitchFamily="18" charset="0"/>
            </a:endParaRPr>
          </a:p>
        </p:txBody>
      </p:sp>
      <p:sp>
        <p:nvSpPr>
          <p:cNvPr id="23" name="右箭头 22"/>
          <p:cNvSpPr/>
          <p:nvPr/>
        </p:nvSpPr>
        <p:spPr>
          <a:xfrm>
            <a:off x="7632084" y="5100648"/>
            <a:ext cx="357190" cy="571504"/>
          </a:xfrm>
          <a:prstGeom prst="rightArrow">
            <a:avLst/>
          </a:prstGeom>
          <a:solidFill>
            <a:srgbClr val="00B05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7"/>
          <p:cNvSpPr>
            <a:spLocks noChangeArrowheads="1"/>
          </p:cNvSpPr>
          <p:nvPr/>
        </p:nvSpPr>
        <p:spPr bwMode="auto">
          <a:xfrm>
            <a:off x="8132150" y="5139049"/>
            <a:ext cx="2500330" cy="461665"/>
          </a:xfrm>
          <a:prstGeom prst="rect">
            <a:avLst/>
          </a:prstGeom>
          <a:noFill/>
          <a:ln w="9525">
            <a:noFill/>
            <a:miter lim="800000"/>
            <a:headEnd/>
            <a:tailEnd/>
          </a:ln>
        </p:spPr>
        <p:txBody>
          <a:bodyPr wrap="square">
            <a:spAutoFit/>
          </a:bodyPr>
          <a:lstStyle/>
          <a:p>
            <a:r>
              <a:rPr kumimoji="1" lang="zh-CN" altLang="en-US" sz="2400" b="1" dirty="0" smtClean="0">
                <a:solidFill>
                  <a:srgbClr val="333399"/>
                </a:solidFill>
                <a:latin typeface="Times New Roman" pitchFamily="18" charset="0"/>
                <a:ea typeface="+mj-ea"/>
                <a:cs typeface="Times New Roman" pitchFamily="18" charset="0"/>
              </a:rPr>
              <a:t>信号机绿灯点亮</a:t>
            </a:r>
            <a:endParaRPr kumimoji="1" lang="en-US" altLang="zh-CN" sz="2400" b="1" dirty="0">
              <a:solidFill>
                <a:srgbClr val="333399"/>
              </a:solidFill>
              <a:latin typeface="Times New Roman" pitchFamily="18" charset="0"/>
              <a:ea typeface="+mj-ea"/>
              <a:cs typeface="Times New Roman" pitchFamily="18" charset="0"/>
            </a:endParaRPr>
          </a:p>
        </p:txBody>
      </p:sp>
      <p:sp>
        <p:nvSpPr>
          <p:cNvPr id="25" name="矩形 24"/>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26" name="矩形 25"/>
          <p:cNvSpPr/>
          <p:nvPr/>
        </p:nvSpPr>
        <p:spPr>
          <a:xfrm>
            <a:off x="477004" y="1100120"/>
            <a:ext cx="257237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、基本工作原理</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1" grpId="0" animBg="1"/>
      <p:bldP spid="22" grpId="0"/>
      <p:bldP spid="23" grpId="0" animBg="1"/>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1548574" y="5445696"/>
            <a:ext cx="1428760" cy="461665"/>
          </a:xfrm>
          <a:prstGeom prst="rect">
            <a:avLst/>
          </a:prstGeom>
          <a:noFill/>
          <a:ln w="9525">
            <a:noFill/>
            <a:miter lim="800000"/>
            <a:headEnd/>
            <a:tailEnd/>
          </a:ln>
        </p:spPr>
        <p:txBody>
          <a:bodyPr wrap="square">
            <a:spAutoFit/>
          </a:bodyPr>
          <a:lstStyle/>
          <a:p>
            <a:r>
              <a:rPr kumimoji="1" lang="zh-CN" altLang="en-US" sz="2400" b="1" dirty="0" smtClean="0">
                <a:solidFill>
                  <a:srgbClr val="333399"/>
                </a:solidFill>
                <a:latin typeface="宋体"/>
                <a:ea typeface="宋体"/>
              </a:rPr>
              <a:t>有车占用</a:t>
            </a:r>
            <a:endParaRPr kumimoji="1" lang="en-US" altLang="zh-CN" sz="2400" b="1" dirty="0">
              <a:solidFill>
                <a:srgbClr val="333399"/>
              </a:solidFill>
              <a:latin typeface="+mj-ea"/>
              <a:ea typeface="+mj-ea"/>
            </a:endParaRPr>
          </a:p>
        </p:txBody>
      </p:sp>
      <p:sp>
        <p:nvSpPr>
          <p:cNvPr id="3" name="右箭头 2"/>
          <p:cNvSpPr/>
          <p:nvPr/>
        </p:nvSpPr>
        <p:spPr>
          <a:xfrm>
            <a:off x="3191648" y="5419437"/>
            <a:ext cx="357190" cy="571504"/>
          </a:xfrm>
          <a:prstGeom prst="rightArrow">
            <a:avLst/>
          </a:prstGeom>
          <a:solidFill>
            <a:srgbClr val="FF000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7"/>
          <p:cNvSpPr>
            <a:spLocks noChangeArrowheads="1"/>
          </p:cNvSpPr>
          <p:nvPr/>
        </p:nvSpPr>
        <p:spPr bwMode="auto">
          <a:xfrm>
            <a:off x="3691714" y="5445696"/>
            <a:ext cx="1428760" cy="461665"/>
          </a:xfrm>
          <a:prstGeom prst="rect">
            <a:avLst/>
          </a:prstGeom>
          <a:noFill/>
          <a:ln w="9525">
            <a:noFill/>
            <a:miter lim="800000"/>
            <a:headEnd/>
            <a:tailEnd/>
          </a:ln>
        </p:spPr>
        <p:txBody>
          <a:bodyPr wrap="square">
            <a:spAutoFit/>
          </a:bodyPr>
          <a:lstStyle/>
          <a:p>
            <a:r>
              <a:rPr kumimoji="1" lang="en-US" altLang="zh-CN" sz="2400" b="1" dirty="0" smtClean="0">
                <a:solidFill>
                  <a:srgbClr val="333399"/>
                </a:solidFill>
                <a:latin typeface="Times New Roman" pitchFamily="18" charset="0"/>
                <a:ea typeface="+mj-ea"/>
                <a:cs typeface="Times New Roman" pitchFamily="18" charset="0"/>
              </a:rPr>
              <a:t>GJ</a:t>
            </a:r>
            <a:r>
              <a:rPr kumimoji="1" lang="zh-CN" altLang="en-US" sz="2400" b="1" dirty="0" smtClean="0">
                <a:solidFill>
                  <a:srgbClr val="333399"/>
                </a:solidFill>
                <a:latin typeface="Times New Roman" pitchFamily="18" charset="0"/>
                <a:ea typeface="+mj-ea"/>
                <a:cs typeface="Times New Roman" pitchFamily="18" charset="0"/>
              </a:rPr>
              <a:t>落下</a:t>
            </a:r>
            <a:endParaRPr kumimoji="1" lang="en-US" altLang="zh-CN" sz="2400" b="1" dirty="0">
              <a:solidFill>
                <a:srgbClr val="333399"/>
              </a:solidFill>
              <a:latin typeface="Times New Roman" pitchFamily="18" charset="0"/>
              <a:ea typeface="+mj-ea"/>
              <a:cs typeface="Times New Roman" pitchFamily="18" charset="0"/>
            </a:endParaRPr>
          </a:p>
        </p:txBody>
      </p:sp>
      <p:sp>
        <p:nvSpPr>
          <p:cNvPr id="5" name="右箭头 4"/>
          <p:cNvSpPr/>
          <p:nvPr/>
        </p:nvSpPr>
        <p:spPr>
          <a:xfrm>
            <a:off x="5049036" y="5419437"/>
            <a:ext cx="357190" cy="571504"/>
          </a:xfrm>
          <a:prstGeom prst="rightArrow">
            <a:avLst/>
          </a:prstGeom>
          <a:solidFill>
            <a:srgbClr val="FF000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7"/>
          <p:cNvSpPr>
            <a:spLocks noChangeArrowheads="1"/>
          </p:cNvSpPr>
          <p:nvPr/>
        </p:nvSpPr>
        <p:spPr bwMode="auto">
          <a:xfrm>
            <a:off x="5549102" y="5457838"/>
            <a:ext cx="1428760" cy="461665"/>
          </a:xfrm>
          <a:prstGeom prst="rect">
            <a:avLst/>
          </a:prstGeom>
          <a:noFill/>
          <a:ln w="9525">
            <a:noFill/>
            <a:miter lim="800000"/>
            <a:headEnd/>
            <a:tailEnd/>
          </a:ln>
        </p:spPr>
        <p:txBody>
          <a:bodyPr wrap="square">
            <a:spAutoFit/>
          </a:bodyPr>
          <a:lstStyle/>
          <a:p>
            <a:r>
              <a:rPr kumimoji="1" lang="zh-CN" altLang="en-US" sz="2400" b="1" dirty="0" smtClean="0">
                <a:solidFill>
                  <a:srgbClr val="333399"/>
                </a:solidFill>
                <a:latin typeface="Times New Roman" pitchFamily="18" charset="0"/>
                <a:ea typeface="+mj-ea"/>
                <a:cs typeface="Times New Roman" pitchFamily="18" charset="0"/>
              </a:rPr>
              <a:t>区段占用</a:t>
            </a:r>
            <a:endParaRPr kumimoji="1" lang="en-US" altLang="zh-CN" sz="2400" b="1" dirty="0">
              <a:solidFill>
                <a:srgbClr val="333399"/>
              </a:solidFill>
              <a:latin typeface="Times New Roman" pitchFamily="18" charset="0"/>
              <a:ea typeface="+mj-ea"/>
              <a:cs typeface="Times New Roman" pitchFamily="18" charset="0"/>
            </a:endParaRPr>
          </a:p>
        </p:txBody>
      </p:sp>
      <p:sp>
        <p:nvSpPr>
          <p:cNvPr id="7" name="右箭头 6"/>
          <p:cNvSpPr/>
          <p:nvPr/>
        </p:nvSpPr>
        <p:spPr>
          <a:xfrm>
            <a:off x="7192176" y="5419437"/>
            <a:ext cx="357190" cy="571504"/>
          </a:xfrm>
          <a:prstGeom prst="rightArrow">
            <a:avLst/>
          </a:prstGeom>
          <a:solidFill>
            <a:srgbClr val="FF0000"/>
          </a:solidFill>
          <a:ln>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7"/>
          <p:cNvSpPr>
            <a:spLocks noChangeArrowheads="1"/>
          </p:cNvSpPr>
          <p:nvPr/>
        </p:nvSpPr>
        <p:spPr bwMode="auto">
          <a:xfrm>
            <a:off x="7692242" y="5457838"/>
            <a:ext cx="2500330" cy="461665"/>
          </a:xfrm>
          <a:prstGeom prst="rect">
            <a:avLst/>
          </a:prstGeom>
          <a:noFill/>
          <a:ln w="9525">
            <a:noFill/>
            <a:miter lim="800000"/>
            <a:headEnd/>
            <a:tailEnd/>
          </a:ln>
        </p:spPr>
        <p:txBody>
          <a:bodyPr wrap="square">
            <a:spAutoFit/>
          </a:bodyPr>
          <a:lstStyle/>
          <a:p>
            <a:r>
              <a:rPr kumimoji="1" lang="zh-CN" altLang="en-US" sz="2400" b="1" dirty="0" smtClean="0">
                <a:solidFill>
                  <a:srgbClr val="333399"/>
                </a:solidFill>
                <a:latin typeface="Times New Roman" pitchFamily="18" charset="0"/>
                <a:ea typeface="+mj-ea"/>
                <a:cs typeface="Times New Roman" pitchFamily="18" charset="0"/>
              </a:rPr>
              <a:t>信号机红灯点亮</a:t>
            </a:r>
            <a:endParaRPr kumimoji="1" lang="en-US" altLang="zh-CN" sz="2400" b="1" dirty="0">
              <a:solidFill>
                <a:srgbClr val="333399"/>
              </a:solidFill>
              <a:latin typeface="Times New Roman" pitchFamily="18" charset="0"/>
              <a:ea typeface="+mj-ea"/>
              <a:cs typeface="Times New Roman" pitchFamily="18" charset="0"/>
            </a:endParaRPr>
          </a:p>
        </p:txBody>
      </p:sp>
      <p:grpSp>
        <p:nvGrpSpPr>
          <p:cNvPr id="9" name="组合 8"/>
          <p:cNvGrpSpPr/>
          <p:nvPr/>
        </p:nvGrpSpPr>
        <p:grpSpPr>
          <a:xfrm>
            <a:off x="2548706" y="2457442"/>
            <a:ext cx="6012072" cy="2786082"/>
            <a:chOff x="1346010" y="1785926"/>
            <a:chExt cx="6012072" cy="2786082"/>
          </a:xfrm>
        </p:grpSpPr>
        <p:pic>
          <p:nvPicPr>
            <p:cNvPr id="10" name="Picture 2" descr="d:\360浏览器\360\360se\360se6\User Data\temp\image002.jpg"/>
            <p:cNvPicPr>
              <a:picLocks noChangeAspect="1" noChangeArrowheads="1"/>
            </p:cNvPicPr>
            <p:nvPr/>
          </p:nvPicPr>
          <p:blipFill>
            <a:blip r:embed="rId2"/>
            <a:srcRect r="44394" b="15178"/>
            <a:stretch>
              <a:fillRect/>
            </a:stretch>
          </p:blipFill>
          <p:spPr bwMode="auto">
            <a:xfrm>
              <a:off x="1346010" y="1785926"/>
              <a:ext cx="6012072" cy="2786082"/>
            </a:xfrm>
            <a:prstGeom prst="rect">
              <a:avLst/>
            </a:prstGeom>
            <a:noFill/>
          </p:spPr>
        </p:pic>
        <p:sp>
          <p:nvSpPr>
            <p:cNvPr id="11" name="椭圆 10"/>
            <p:cNvSpPr/>
            <p:nvPr/>
          </p:nvSpPr>
          <p:spPr>
            <a:xfrm>
              <a:off x="5703728" y="3643314"/>
              <a:ext cx="285752" cy="285752"/>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descr="d:\360浏览器\360\360se\360se6\User Data\temp\image002.jpg"/>
            <p:cNvPicPr>
              <a:picLocks noChangeAspect="1" noChangeArrowheads="1"/>
            </p:cNvPicPr>
            <p:nvPr/>
          </p:nvPicPr>
          <p:blipFill>
            <a:blip r:embed="rId2"/>
            <a:srcRect l="78355" t="46428" r="4008" b="13393"/>
            <a:stretch>
              <a:fillRect/>
            </a:stretch>
          </p:blipFill>
          <p:spPr bwMode="auto">
            <a:xfrm>
              <a:off x="4857752" y="3071810"/>
              <a:ext cx="2063764" cy="1357322"/>
            </a:xfrm>
            <a:prstGeom prst="rect">
              <a:avLst/>
            </a:prstGeom>
            <a:noFill/>
          </p:spPr>
        </p:pic>
        <p:sp>
          <p:nvSpPr>
            <p:cNvPr id="13" name="椭圆 12"/>
            <p:cNvSpPr/>
            <p:nvPr/>
          </p:nvSpPr>
          <p:spPr>
            <a:xfrm>
              <a:off x="5143504" y="3643314"/>
              <a:ext cx="285752" cy="285752"/>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2" descr="d:\360浏览器\360\360se\360se6\User Data\temp\image002.jpg"/>
            <p:cNvPicPr>
              <a:picLocks noChangeAspect="1" noChangeArrowheads="1"/>
            </p:cNvPicPr>
            <p:nvPr/>
          </p:nvPicPr>
          <p:blipFill>
            <a:blip r:embed="rId2"/>
            <a:srcRect l="62387" r="24050" b="68750"/>
            <a:stretch>
              <a:fillRect/>
            </a:stretch>
          </p:blipFill>
          <p:spPr bwMode="auto">
            <a:xfrm>
              <a:off x="3428992" y="1857364"/>
              <a:ext cx="714380" cy="928694"/>
            </a:xfrm>
            <a:prstGeom prst="rect">
              <a:avLst/>
            </a:prstGeom>
            <a:noFill/>
          </p:spPr>
        </p:pic>
        <p:grpSp>
          <p:nvGrpSpPr>
            <p:cNvPr id="15" name="组合 52"/>
            <p:cNvGrpSpPr/>
            <p:nvPr/>
          </p:nvGrpSpPr>
          <p:grpSpPr>
            <a:xfrm>
              <a:off x="2143108" y="2070090"/>
              <a:ext cx="1643868" cy="1217622"/>
              <a:chOff x="2143108" y="2070090"/>
              <a:chExt cx="1643868" cy="1217622"/>
            </a:xfrm>
          </p:grpSpPr>
          <p:grpSp>
            <p:nvGrpSpPr>
              <p:cNvPr id="16" name="组合 48"/>
              <p:cNvGrpSpPr/>
              <p:nvPr/>
            </p:nvGrpSpPr>
            <p:grpSpPr>
              <a:xfrm>
                <a:off x="2213752" y="2070090"/>
                <a:ext cx="1573224" cy="1217622"/>
                <a:chOff x="2213752" y="2070090"/>
                <a:chExt cx="1573224" cy="1217622"/>
              </a:xfrm>
            </p:grpSpPr>
            <p:cxnSp>
              <p:nvCxnSpPr>
                <p:cNvPr id="18" name="直接连接符 17"/>
                <p:cNvCxnSpPr/>
                <p:nvPr/>
              </p:nvCxnSpPr>
              <p:spPr>
                <a:xfrm rot="5400000" flipH="1" flipV="1">
                  <a:off x="2213752" y="2643182"/>
                  <a:ext cx="1000132"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714612" y="2070090"/>
                  <a:ext cx="107157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3643306" y="2357430"/>
                  <a:ext cx="285752"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10800000">
                  <a:off x="2714612" y="2500306"/>
                  <a:ext cx="1071570" cy="7143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1857356" y="2857496"/>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85984" y="3286124"/>
                  <a:ext cx="428628"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flipH="1" flipV="1">
                  <a:off x="2321703" y="2893215"/>
                  <a:ext cx="785818"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2143108" y="2500306"/>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25" name="矩形 24"/>
          <p:cNvSpPr/>
          <p:nvPr/>
        </p:nvSpPr>
        <p:spPr>
          <a:xfrm>
            <a:off x="477004" y="1100120"/>
            <a:ext cx="257237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、基本工作原理</a:t>
            </a:r>
            <a:endParaRPr lang="zh-CN" altLang="en-US" sz="2400" dirty="0">
              <a:latin typeface="+mn-ea"/>
            </a:endParaRPr>
          </a:p>
        </p:txBody>
      </p:sp>
      <p:sp>
        <p:nvSpPr>
          <p:cNvPr id="26" name="矩形 25"/>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257237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、基本工作原理</a:t>
            </a:r>
            <a:endParaRPr lang="zh-CN" altLang="en-US" sz="2400" dirty="0">
              <a:latin typeface="+mn-ea"/>
            </a:endParaRPr>
          </a:p>
        </p:txBody>
      </p:sp>
      <p:sp>
        <p:nvSpPr>
          <p:cNvPr id="4" name="Rectangle 1"/>
          <p:cNvSpPr>
            <a:spLocks noChangeArrowheads="1"/>
          </p:cNvSpPr>
          <p:nvPr/>
        </p:nvSpPr>
        <p:spPr bwMode="auto">
          <a:xfrm>
            <a:off x="0" y="4529144"/>
            <a:ext cx="12241213"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lnSpc>
                <a:spcPct val="150000"/>
              </a:lnSpc>
              <a:spcBef>
                <a:spcPct val="0"/>
              </a:spcBef>
              <a:spcAft>
                <a:spcPct val="0"/>
              </a:spcAft>
              <a:defRPr/>
            </a:pPr>
            <a:r>
              <a:rPr lang="zh-CN" altLang="en-US" sz="2400" b="1" kern="0" dirty="0" smtClean="0">
                <a:solidFill>
                  <a:srgbClr val="333399"/>
                </a:solidFill>
                <a:latin typeface="Times New Roman" pitchFamily="18" charset="0"/>
                <a:ea typeface="宋体" pitchFamily="2" charset="-122"/>
                <a:cs typeface="fangsong_gb2312"/>
              </a:rPr>
              <a:t>        </a:t>
            </a:r>
            <a:r>
              <a:rPr lang="zh-CN" altLang="en-US" sz="2400" b="1" kern="0" dirty="0" smtClean="0">
                <a:latin typeface="Times New Roman" pitchFamily="18" charset="0"/>
                <a:ea typeface="宋体" pitchFamily="2" charset="-122"/>
                <a:cs typeface="fangsong_gb2312"/>
              </a:rPr>
              <a:t>轨道电路的工作状态由接收器即轨道继电器反映出来，轨道继电器的接点又控制着信号机的显示，信号机的显示指示着列车的运行，列车的运行又改变了轨道电路的工作状态，这样就构成了自动控制系统。</a:t>
            </a:r>
          </a:p>
        </p:txBody>
      </p:sp>
      <p:grpSp>
        <p:nvGrpSpPr>
          <p:cNvPr id="5" name="组合 4"/>
          <p:cNvGrpSpPr/>
          <p:nvPr/>
        </p:nvGrpSpPr>
        <p:grpSpPr>
          <a:xfrm>
            <a:off x="1405698" y="2100252"/>
            <a:ext cx="3643338" cy="2286016"/>
            <a:chOff x="1357290" y="1785926"/>
            <a:chExt cx="6012072" cy="2786082"/>
          </a:xfrm>
        </p:grpSpPr>
        <p:pic>
          <p:nvPicPr>
            <p:cNvPr id="6" name="Picture 2" descr="d:\360浏览器\360\360se\360se6\User Data\temp\image002.jpg"/>
            <p:cNvPicPr>
              <a:picLocks noChangeAspect="1" noChangeArrowheads="1"/>
            </p:cNvPicPr>
            <p:nvPr/>
          </p:nvPicPr>
          <p:blipFill>
            <a:blip r:embed="rId2"/>
            <a:srcRect r="44394" b="15178"/>
            <a:stretch>
              <a:fillRect/>
            </a:stretch>
          </p:blipFill>
          <p:spPr bwMode="auto">
            <a:xfrm>
              <a:off x="1357290" y="1785926"/>
              <a:ext cx="6012072" cy="2786082"/>
            </a:xfrm>
            <a:prstGeom prst="rect">
              <a:avLst/>
            </a:prstGeom>
            <a:noFill/>
          </p:spPr>
        </p:pic>
        <p:grpSp>
          <p:nvGrpSpPr>
            <p:cNvPr id="7" name="组合 36"/>
            <p:cNvGrpSpPr/>
            <p:nvPr/>
          </p:nvGrpSpPr>
          <p:grpSpPr>
            <a:xfrm>
              <a:off x="2213752" y="2071678"/>
              <a:ext cx="4072760" cy="1215240"/>
              <a:chOff x="2213752" y="2071678"/>
              <a:chExt cx="4072760" cy="1215240"/>
            </a:xfrm>
          </p:grpSpPr>
          <p:cxnSp>
            <p:nvCxnSpPr>
              <p:cNvPr id="9" name="直接连接符 8"/>
              <p:cNvCxnSpPr/>
              <p:nvPr/>
            </p:nvCxnSpPr>
            <p:spPr>
              <a:xfrm>
                <a:off x="2571736" y="3284536"/>
                <a:ext cx="214314"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flipH="1" flipV="1">
                <a:off x="2178033" y="2678901"/>
                <a:ext cx="1215240" cy="794"/>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786050" y="2071678"/>
                <a:ext cx="3429024" cy="7143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5857884" y="2428868"/>
                <a:ext cx="714380"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0800000">
                <a:off x="5857884" y="2786058"/>
                <a:ext cx="357190"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929322" y="2786058"/>
                <a:ext cx="357190" cy="7143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929322" y="2857496"/>
                <a:ext cx="285752" cy="7143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flipH="1" flipV="1">
                <a:off x="5786446" y="2571744"/>
                <a:ext cx="142876"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857488" y="2428868"/>
                <a:ext cx="3000396" cy="7143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0800000">
                <a:off x="2214546" y="2428868"/>
                <a:ext cx="642942"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1857356" y="2786058"/>
                <a:ext cx="714380"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214546" y="3214686"/>
                <a:ext cx="214314" cy="158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8" name="椭圆 7"/>
            <p:cNvSpPr/>
            <p:nvPr/>
          </p:nvSpPr>
          <p:spPr>
            <a:xfrm>
              <a:off x="5715008" y="3643314"/>
              <a:ext cx="285752" cy="285752"/>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6334920" y="2100252"/>
            <a:ext cx="3500462" cy="2214578"/>
            <a:chOff x="1346010" y="1785926"/>
            <a:chExt cx="6012072" cy="2786082"/>
          </a:xfrm>
        </p:grpSpPr>
        <p:pic>
          <p:nvPicPr>
            <p:cNvPr id="22" name="Picture 2" descr="d:\360浏览器\360\360se\360se6\User Data\temp\image002.jpg"/>
            <p:cNvPicPr>
              <a:picLocks noChangeAspect="1" noChangeArrowheads="1"/>
            </p:cNvPicPr>
            <p:nvPr/>
          </p:nvPicPr>
          <p:blipFill>
            <a:blip r:embed="rId2"/>
            <a:srcRect r="44394" b="15178"/>
            <a:stretch>
              <a:fillRect/>
            </a:stretch>
          </p:blipFill>
          <p:spPr bwMode="auto">
            <a:xfrm>
              <a:off x="1346010" y="1785926"/>
              <a:ext cx="6012072" cy="2786082"/>
            </a:xfrm>
            <a:prstGeom prst="rect">
              <a:avLst/>
            </a:prstGeom>
            <a:noFill/>
          </p:spPr>
        </p:pic>
        <p:sp>
          <p:nvSpPr>
            <p:cNvPr id="23" name="椭圆 22"/>
            <p:cNvSpPr/>
            <p:nvPr/>
          </p:nvSpPr>
          <p:spPr>
            <a:xfrm>
              <a:off x="5703728" y="3643314"/>
              <a:ext cx="285752" cy="285752"/>
            </a:xfrm>
            <a:prstGeom prst="ellips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icture 2" descr="d:\360浏览器\360\360se\360se6\User Data\temp\image002.jpg"/>
            <p:cNvPicPr>
              <a:picLocks noChangeAspect="1" noChangeArrowheads="1"/>
            </p:cNvPicPr>
            <p:nvPr/>
          </p:nvPicPr>
          <p:blipFill>
            <a:blip r:embed="rId2"/>
            <a:srcRect l="78355" t="46428" r="4008" b="13393"/>
            <a:stretch>
              <a:fillRect/>
            </a:stretch>
          </p:blipFill>
          <p:spPr bwMode="auto">
            <a:xfrm>
              <a:off x="4857752" y="3071810"/>
              <a:ext cx="2063764" cy="1357322"/>
            </a:xfrm>
            <a:prstGeom prst="rect">
              <a:avLst/>
            </a:prstGeom>
            <a:noFill/>
          </p:spPr>
        </p:pic>
        <p:sp>
          <p:nvSpPr>
            <p:cNvPr id="25" name="椭圆 24"/>
            <p:cNvSpPr/>
            <p:nvPr/>
          </p:nvSpPr>
          <p:spPr>
            <a:xfrm>
              <a:off x="5143504" y="3643314"/>
              <a:ext cx="285752" cy="285752"/>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Picture 2" descr="d:\360浏览器\360\360se\360se6\User Data\temp\image002.jpg"/>
            <p:cNvPicPr>
              <a:picLocks noChangeAspect="1" noChangeArrowheads="1"/>
            </p:cNvPicPr>
            <p:nvPr/>
          </p:nvPicPr>
          <p:blipFill>
            <a:blip r:embed="rId2"/>
            <a:srcRect l="62387" r="24050" b="68750"/>
            <a:stretch>
              <a:fillRect/>
            </a:stretch>
          </p:blipFill>
          <p:spPr bwMode="auto">
            <a:xfrm>
              <a:off x="3428992" y="1857364"/>
              <a:ext cx="714380" cy="928694"/>
            </a:xfrm>
            <a:prstGeom prst="rect">
              <a:avLst/>
            </a:prstGeom>
            <a:noFill/>
          </p:spPr>
        </p:pic>
        <p:grpSp>
          <p:nvGrpSpPr>
            <p:cNvPr id="27" name="组合 52"/>
            <p:cNvGrpSpPr/>
            <p:nvPr/>
          </p:nvGrpSpPr>
          <p:grpSpPr>
            <a:xfrm>
              <a:off x="2143108" y="2070090"/>
              <a:ext cx="1643868" cy="1217622"/>
              <a:chOff x="2143108" y="2070090"/>
              <a:chExt cx="1643868" cy="1217622"/>
            </a:xfrm>
          </p:grpSpPr>
          <p:grpSp>
            <p:nvGrpSpPr>
              <p:cNvPr id="28" name="组合 48"/>
              <p:cNvGrpSpPr/>
              <p:nvPr/>
            </p:nvGrpSpPr>
            <p:grpSpPr>
              <a:xfrm>
                <a:off x="2213752" y="2070090"/>
                <a:ext cx="1573224" cy="1217622"/>
                <a:chOff x="2213752" y="2070090"/>
                <a:chExt cx="1573224" cy="1217622"/>
              </a:xfrm>
            </p:grpSpPr>
            <p:cxnSp>
              <p:nvCxnSpPr>
                <p:cNvPr id="30" name="直接连接符 29"/>
                <p:cNvCxnSpPr/>
                <p:nvPr/>
              </p:nvCxnSpPr>
              <p:spPr>
                <a:xfrm rot="5400000" flipH="1" flipV="1">
                  <a:off x="2213752" y="2643182"/>
                  <a:ext cx="1000132"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714612" y="2070090"/>
                  <a:ext cx="107157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3643306" y="2357430"/>
                  <a:ext cx="285752"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0800000">
                  <a:off x="2714612" y="2500306"/>
                  <a:ext cx="1071570" cy="7143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1857356" y="2857496"/>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285984" y="3286124"/>
                  <a:ext cx="428628"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flipH="1" flipV="1">
                  <a:off x="2321703" y="2893215"/>
                  <a:ext cx="785818"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a:off x="2143108" y="2500306"/>
                <a:ext cx="71438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34128" y="2457442"/>
            <a:ext cx="3048803" cy="4200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lnSpc>
                <a:spcPct val="125000"/>
              </a:lnSpc>
              <a:spcBef>
                <a:spcPct val="0"/>
              </a:spcBef>
              <a:spcAft>
                <a:spcPct val="0"/>
              </a:spcAft>
              <a:defRPr/>
            </a:pPr>
            <a:r>
              <a:rPr lang="zh-CN" altLang="en-US" sz="2400" b="1" kern="0" dirty="0" smtClean="0">
                <a:latin typeface="Times New Roman" pitchFamily="18" charset="0"/>
                <a:ea typeface="宋体" pitchFamily="2" charset="-122"/>
                <a:cs typeface="fangsong_gb2312"/>
              </a:rPr>
              <a:t>        轨道电路定位的工作原理较为简单，符合信号故障</a:t>
            </a:r>
            <a:r>
              <a:rPr lang="en-US" altLang="zh-CN" sz="2400" b="1" kern="0" dirty="0" smtClean="0">
                <a:latin typeface="Times New Roman" pitchFamily="18" charset="0"/>
                <a:ea typeface="宋体" pitchFamily="2" charset="-122"/>
                <a:cs typeface="fangsong_gb2312"/>
              </a:rPr>
              <a:t>—</a:t>
            </a:r>
            <a:r>
              <a:rPr lang="zh-CN" altLang="en-US" sz="2400" b="1" kern="0" dirty="0" smtClean="0">
                <a:latin typeface="Times New Roman" pitchFamily="18" charset="0"/>
                <a:ea typeface="宋体" pitchFamily="2" charset="-122"/>
                <a:cs typeface="fangsong_gb2312"/>
              </a:rPr>
              <a:t>安全原则，而且对断轨故障进行检测，所以运用比较广泛，一直到现在还是一种主要的</a:t>
            </a:r>
            <a:r>
              <a:rPr lang="zh-CN" altLang="en-US" sz="2400" b="1" kern="0" dirty="0" smtClean="0">
                <a:solidFill>
                  <a:srgbClr val="0303EB"/>
                </a:solidFill>
                <a:latin typeface="Times New Roman" pitchFamily="18" charset="0"/>
                <a:ea typeface="宋体" pitchFamily="2" charset="-122"/>
                <a:cs typeface="fangsong_gb2312"/>
              </a:rPr>
              <a:t>列车检测（定位）技术</a:t>
            </a:r>
            <a:r>
              <a:rPr lang="zh-CN" altLang="en-US" sz="2400" b="1" kern="0" dirty="0" smtClean="0">
                <a:latin typeface="Times New Roman" pitchFamily="18" charset="0"/>
                <a:ea typeface="宋体" pitchFamily="2" charset="-122"/>
                <a:cs typeface="fangsong_gb2312"/>
              </a:rPr>
              <a:t>。</a:t>
            </a:r>
          </a:p>
        </p:txBody>
      </p:sp>
      <p:pic>
        <p:nvPicPr>
          <p:cNvPr id="3" name="Picture 2" descr="d:\360浏览器\360\360se\360se6\User Data\temp\114221539_91n.JPG"/>
          <p:cNvPicPr>
            <a:picLocks noChangeAspect="1" noChangeArrowheads="1"/>
          </p:cNvPicPr>
          <p:nvPr/>
        </p:nvPicPr>
        <p:blipFill>
          <a:blip r:embed="rId2"/>
          <a:srcRect/>
          <a:stretch>
            <a:fillRect/>
          </a:stretch>
        </p:blipFill>
        <p:spPr bwMode="auto">
          <a:xfrm>
            <a:off x="3620276" y="1314434"/>
            <a:ext cx="8143932" cy="5357850"/>
          </a:xfrm>
          <a:prstGeom prst="rect">
            <a:avLst/>
          </a:prstGeom>
          <a:noFill/>
        </p:spPr>
      </p:pic>
      <p:sp>
        <p:nvSpPr>
          <p:cNvPr id="4" name="矩形 3"/>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5" name="矩形 4"/>
          <p:cNvSpPr/>
          <p:nvPr/>
        </p:nvSpPr>
        <p:spPr>
          <a:xfrm>
            <a:off x="477004" y="1100120"/>
            <a:ext cx="257237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、基本工作原理</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288175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、轨道电路的作用</a:t>
            </a:r>
            <a:endParaRPr lang="zh-CN" altLang="en-US" sz="2400" dirty="0">
              <a:latin typeface="+mn-ea"/>
            </a:endParaRPr>
          </a:p>
        </p:txBody>
      </p:sp>
      <p:grpSp>
        <p:nvGrpSpPr>
          <p:cNvPr id="4" name="组合 3"/>
          <p:cNvGrpSpPr/>
          <p:nvPr/>
        </p:nvGrpSpPr>
        <p:grpSpPr>
          <a:xfrm>
            <a:off x="619880" y="1885938"/>
            <a:ext cx="11144328" cy="973873"/>
            <a:chOff x="357158" y="1812185"/>
            <a:chExt cx="8429684" cy="973873"/>
          </a:xfrm>
        </p:grpSpPr>
        <p:sp>
          <p:nvSpPr>
            <p:cNvPr id="5" name="Rectangle 6"/>
            <p:cNvSpPr>
              <a:spLocks noChangeArrowheads="1"/>
            </p:cNvSpPr>
            <p:nvPr/>
          </p:nvSpPr>
          <p:spPr bwMode="auto">
            <a:xfrm>
              <a:off x="357158" y="1812185"/>
              <a:ext cx="8382000" cy="830997"/>
            </a:xfrm>
            <a:prstGeom prst="rect">
              <a:avLst/>
            </a:prstGeom>
            <a:noFill/>
            <a:ln w="9525">
              <a:noFill/>
              <a:miter lim="800000"/>
              <a:headEnd/>
              <a:tailEnd/>
            </a:ln>
            <a:effectLst/>
          </p:spPr>
          <p:txBody>
            <a:bodyPr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宋体" pitchFamily="2" charset="-122"/>
                  <a:ea typeface="宋体" pitchFamily="2" charset="-122"/>
                </a:rPr>
                <a:t>    对于城市轨道交通，轨道电路是信号系统的重要基础设备，直接影响行车安全和运输效率。</a:t>
              </a:r>
            </a:p>
          </p:txBody>
        </p:sp>
        <p:sp>
          <p:nvSpPr>
            <p:cNvPr id="6" name="半闭框 5"/>
            <p:cNvSpPr/>
            <p:nvPr/>
          </p:nvSpPr>
          <p:spPr>
            <a:xfrm rot="10800000">
              <a:off x="3643306" y="1928802"/>
              <a:ext cx="5143536" cy="857256"/>
            </a:xfrm>
            <a:prstGeom prst="halfFrame">
              <a:avLst>
                <a:gd name="adj1" fmla="val 8600"/>
                <a:gd name="adj2" fmla="val 7054"/>
              </a:avLst>
            </a:prstGeom>
            <a:solidFill>
              <a:srgbClr val="1F497D">
                <a:lumMod val="40000"/>
                <a:lumOff val="60000"/>
              </a:srgbClr>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Perpetua"/>
                <a:ea typeface="宋体"/>
                <a:cs typeface="+mn-cs"/>
              </a:endParaRPr>
            </a:p>
          </p:txBody>
        </p:sp>
      </p:grpSp>
      <p:grpSp>
        <p:nvGrpSpPr>
          <p:cNvPr id="7" name="组合 7"/>
          <p:cNvGrpSpPr/>
          <p:nvPr/>
        </p:nvGrpSpPr>
        <p:grpSpPr>
          <a:xfrm>
            <a:off x="334128" y="3171822"/>
            <a:ext cx="3900514" cy="1122323"/>
            <a:chOff x="2428860" y="3715327"/>
            <a:chExt cx="3900514" cy="1122323"/>
          </a:xfrm>
        </p:grpSpPr>
        <p:sp>
          <p:nvSpPr>
            <p:cNvPr id="9" name="右箭头 8"/>
            <p:cNvSpPr/>
            <p:nvPr/>
          </p:nvSpPr>
          <p:spPr>
            <a:xfrm>
              <a:off x="3500430" y="3715327"/>
              <a:ext cx="2828944" cy="1122323"/>
            </a:xfrm>
            <a:prstGeom prst="rightArrow">
              <a:avLst>
                <a:gd name="adj1" fmla="val 75000"/>
                <a:gd name="adj2" fmla="val 50000"/>
              </a:avLst>
            </a:prstGeom>
            <a:solidFill>
              <a:srgbClr val="4BACC6">
                <a:tint val="40000"/>
                <a:alpha val="90000"/>
                <a:hueOff val="0"/>
                <a:satOff val="0"/>
                <a:lumOff val="0"/>
                <a:alphaOff val="0"/>
              </a:srgbClr>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p>
        <p:sp>
          <p:nvSpPr>
            <p:cNvPr id="10" name="右箭头 4"/>
            <p:cNvSpPr/>
            <p:nvPr/>
          </p:nvSpPr>
          <p:spPr>
            <a:xfrm>
              <a:off x="3476626" y="4071942"/>
              <a:ext cx="2408073" cy="625418"/>
            </a:xfrm>
            <a:prstGeom prst="rect">
              <a:avLst/>
            </a:prstGeom>
            <a:noFill/>
            <a:ln>
              <a:noFill/>
            </a:ln>
            <a:effectLst/>
          </p:spPr>
          <p:txBody>
            <a:bodyPr spcFirstLastPara="0" vert="horz" wrap="square" lIns="15240" tIns="15240" rIns="15240" bIns="15240" numCol="1" spcCol="1270" anchor="t" anchorCtr="0">
              <a:noAutofit/>
            </a:bodyPr>
            <a:lstStyle/>
            <a:p>
              <a:pPr marL="228600" marR="0" lvl="1" indent="-228600" algn="l" defTabSz="1066800" eaLnBrk="1" fontAlgn="auto" latinLnBrk="0" hangingPunct="1">
                <a:lnSpc>
                  <a:spcPct val="90000"/>
                </a:lnSpc>
                <a:spcBef>
                  <a:spcPct val="0"/>
                </a:spcBef>
                <a:spcAft>
                  <a:spcPct val="15000"/>
                </a:spcAft>
                <a:buClrTx/>
                <a:buSzTx/>
                <a:buFontTx/>
                <a:buChar char="••"/>
                <a:tabLst/>
                <a:defRPr/>
              </a:pPr>
              <a:r>
                <a:rPr kumimoji="0" lang="zh-CN" altLang="en-US" sz="2400" b="1" i="0" u="none" strike="noStrike" kern="1200" cap="none" spc="0" normalizeH="0" baseline="0" noProof="0" dirty="0" smtClean="0">
                  <a:ln>
                    <a:noFill/>
                  </a:ln>
                  <a:effectLst/>
                  <a:uLnTx/>
                  <a:uFillTx/>
                  <a:latin typeface="宋体"/>
                  <a:ea typeface="宋体"/>
                  <a:cs typeface="+mn-cs"/>
                </a:rPr>
                <a:t>监督列车占用</a:t>
              </a:r>
              <a:endParaRPr kumimoji="0" lang="zh-CN" altLang="en-US" sz="2400" b="1" i="0" u="none" strike="noStrike" kern="1200" cap="none" spc="0" normalizeH="0" baseline="0" noProof="0" dirty="0">
                <a:ln>
                  <a:noFill/>
                </a:ln>
                <a:effectLst/>
                <a:uLnTx/>
                <a:uFillTx/>
                <a:latin typeface="宋体"/>
                <a:ea typeface="宋体"/>
                <a:cs typeface="+mn-cs"/>
              </a:endParaRPr>
            </a:p>
          </p:txBody>
        </p:sp>
        <p:grpSp>
          <p:nvGrpSpPr>
            <p:cNvPr id="8" name="组合 26"/>
            <p:cNvGrpSpPr/>
            <p:nvPr/>
          </p:nvGrpSpPr>
          <p:grpSpPr>
            <a:xfrm>
              <a:off x="2428860" y="3837806"/>
              <a:ext cx="1047765" cy="877364"/>
              <a:chOff x="419098" y="122766"/>
              <a:chExt cx="1047765" cy="877364"/>
            </a:xfrm>
          </p:grpSpPr>
          <p:sp>
            <p:nvSpPr>
              <p:cNvPr id="12" name="圆角矩形 11"/>
              <p:cNvSpPr/>
              <p:nvPr/>
            </p:nvSpPr>
            <p:spPr>
              <a:xfrm>
                <a:off x="419098" y="122766"/>
                <a:ext cx="1047765" cy="877364"/>
              </a:xfrm>
              <a:prstGeom prst="roundRect">
                <a:avLst/>
              </a:prstGeom>
              <a:solidFill>
                <a:srgbClr val="4BACC6">
                  <a:hueOff val="0"/>
                  <a:satOff val="0"/>
                  <a:lumOff val="0"/>
                  <a:alphaOff val="0"/>
                </a:srgbClr>
              </a:solidFill>
              <a:ln w="38100" cap="flat" cmpd="sng" algn="ctr">
                <a:solidFill>
                  <a:sysClr val="window" lastClr="FFFFFF">
                    <a:hueOff val="0"/>
                    <a:satOff val="0"/>
                    <a:lumOff val="0"/>
                    <a:alphaOff val="0"/>
                  </a:sysClr>
                </a:solidFill>
                <a:prstDash val="solid"/>
              </a:ln>
              <a:effectLst>
                <a:outerShdw blurRad="38100" dist="25400" dir="5400000" algn="t" rotWithShape="0">
                  <a:srgbClr val="000000">
                    <a:alpha val="50000"/>
                  </a:srgbClr>
                </a:outerShdw>
              </a:effectLst>
            </p:spPr>
          </p:sp>
          <p:sp>
            <p:nvSpPr>
              <p:cNvPr id="13" name="圆角矩形 6"/>
              <p:cNvSpPr/>
              <p:nvPr/>
            </p:nvSpPr>
            <p:spPr>
              <a:xfrm>
                <a:off x="461927" y="165595"/>
                <a:ext cx="962107" cy="791706"/>
              </a:xfrm>
              <a:prstGeom prst="rect">
                <a:avLst/>
              </a:prstGeom>
              <a:noFill/>
              <a:ln>
                <a:noFill/>
              </a:ln>
              <a:effectLst/>
            </p:spPr>
            <p:txBody>
              <a:bodyPr spcFirstLastPara="0" vert="horz" wrap="square" lIns="91440" tIns="45720" rIns="91440" bIns="4572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1" i="0" u="none" strike="noStrike" kern="1200" cap="none" spc="0" normalizeH="0" baseline="0" noProof="0" dirty="0">
                  <a:ln>
                    <a:noFill/>
                  </a:ln>
                  <a:solidFill>
                    <a:sysClr val="window" lastClr="FFFFFF"/>
                  </a:solidFill>
                  <a:effectLst/>
                  <a:uLnTx/>
                  <a:uFillTx/>
                  <a:latin typeface="宋体"/>
                  <a:ea typeface="宋体"/>
                  <a:cs typeface="+mn-cs"/>
                </a:endParaRPr>
              </a:p>
            </p:txBody>
          </p:sp>
        </p:grpSp>
      </p:grpSp>
      <p:grpSp>
        <p:nvGrpSpPr>
          <p:cNvPr id="11" name="组合 13"/>
          <p:cNvGrpSpPr/>
          <p:nvPr/>
        </p:nvGrpSpPr>
        <p:grpSpPr>
          <a:xfrm>
            <a:off x="334128" y="5100648"/>
            <a:ext cx="3876710" cy="1122323"/>
            <a:chOff x="2428860" y="4949883"/>
            <a:chExt cx="3876710" cy="1122323"/>
          </a:xfrm>
        </p:grpSpPr>
        <p:sp>
          <p:nvSpPr>
            <p:cNvPr id="15" name="右箭头 14"/>
            <p:cNvSpPr/>
            <p:nvPr/>
          </p:nvSpPr>
          <p:spPr>
            <a:xfrm>
              <a:off x="3476626" y="4949883"/>
              <a:ext cx="2828944" cy="1122323"/>
            </a:xfrm>
            <a:prstGeom prst="rightArrow">
              <a:avLst>
                <a:gd name="adj1" fmla="val 75000"/>
                <a:gd name="adj2" fmla="val 50000"/>
              </a:avLst>
            </a:prstGeom>
            <a:solidFill>
              <a:srgbClr val="4BACC6">
                <a:tint val="40000"/>
                <a:alpha val="90000"/>
                <a:hueOff val="-10740482"/>
                <a:satOff val="48253"/>
                <a:lumOff val="3317"/>
                <a:alphaOff val="0"/>
              </a:srgbClr>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p>
        <p:sp>
          <p:nvSpPr>
            <p:cNvPr id="16" name="右箭头 8"/>
            <p:cNvSpPr/>
            <p:nvPr/>
          </p:nvSpPr>
          <p:spPr>
            <a:xfrm>
              <a:off x="3476626" y="5286388"/>
              <a:ext cx="2408073" cy="645528"/>
            </a:xfrm>
            <a:prstGeom prst="rect">
              <a:avLst/>
            </a:prstGeom>
            <a:noFill/>
            <a:ln>
              <a:noFill/>
            </a:ln>
            <a:effectLst/>
          </p:spPr>
          <p:txBody>
            <a:bodyPr spcFirstLastPara="0" vert="horz" wrap="square" lIns="15240" tIns="15240" rIns="15240" bIns="15240" numCol="1" spcCol="1270" anchor="t" anchorCtr="0">
              <a:noAutofit/>
            </a:bodyPr>
            <a:lstStyle/>
            <a:p>
              <a:pPr marL="228600" marR="0" lvl="1" indent="-228600" algn="l" defTabSz="1066800" eaLnBrk="1" fontAlgn="auto" latinLnBrk="0" hangingPunct="1">
                <a:lnSpc>
                  <a:spcPct val="90000"/>
                </a:lnSpc>
                <a:spcBef>
                  <a:spcPct val="0"/>
                </a:spcBef>
                <a:spcAft>
                  <a:spcPct val="15000"/>
                </a:spcAft>
                <a:buClrTx/>
                <a:buSzTx/>
                <a:buFontTx/>
                <a:buChar char="••"/>
                <a:tabLst/>
                <a:defRPr/>
              </a:pPr>
              <a:r>
                <a:rPr kumimoji="0" lang="zh-CN" altLang="en-US" sz="2400" b="1" i="0" u="none" strike="noStrike" kern="1200" cap="none" spc="0" normalizeH="0" baseline="0" noProof="0" dirty="0" smtClean="0">
                  <a:ln>
                    <a:noFill/>
                  </a:ln>
                  <a:solidFill>
                    <a:srgbClr val="333399"/>
                  </a:solidFill>
                  <a:effectLst/>
                  <a:uLnTx/>
                  <a:uFillTx/>
                  <a:latin typeface="宋体"/>
                  <a:ea typeface="宋体"/>
                  <a:cs typeface="+mn-cs"/>
                </a:rPr>
                <a:t>传输行车信息</a:t>
              </a:r>
              <a:endParaRPr kumimoji="0" lang="zh-CN" altLang="en-US" sz="2400" b="1" i="0" u="none" strike="noStrike" kern="1200" cap="none" spc="0" normalizeH="0" baseline="0" noProof="0" dirty="0">
                <a:ln>
                  <a:noFill/>
                </a:ln>
                <a:solidFill>
                  <a:srgbClr val="333399"/>
                </a:solidFill>
                <a:effectLst/>
                <a:uLnTx/>
                <a:uFillTx/>
                <a:latin typeface="宋体"/>
                <a:ea typeface="宋体"/>
                <a:cs typeface="+mn-cs"/>
              </a:endParaRPr>
            </a:p>
          </p:txBody>
        </p:sp>
        <p:grpSp>
          <p:nvGrpSpPr>
            <p:cNvPr id="14" name="组合 28"/>
            <p:cNvGrpSpPr/>
            <p:nvPr/>
          </p:nvGrpSpPr>
          <p:grpSpPr>
            <a:xfrm>
              <a:off x="2428860" y="5072362"/>
              <a:ext cx="1047765" cy="877364"/>
              <a:chOff x="419098" y="1357322"/>
              <a:chExt cx="1047765" cy="877364"/>
            </a:xfrm>
          </p:grpSpPr>
          <p:sp>
            <p:nvSpPr>
              <p:cNvPr id="18" name="圆角矩形 17"/>
              <p:cNvSpPr/>
              <p:nvPr/>
            </p:nvSpPr>
            <p:spPr>
              <a:xfrm>
                <a:off x="419098" y="1357322"/>
                <a:ext cx="1047765" cy="877364"/>
              </a:xfrm>
              <a:prstGeom prst="roundRect">
                <a:avLst/>
              </a:prstGeom>
              <a:solidFill>
                <a:srgbClr val="4BACC6">
                  <a:hueOff val="-9933876"/>
                  <a:satOff val="39811"/>
                  <a:lumOff val="8628"/>
                  <a:alphaOff val="0"/>
                </a:srgbClr>
              </a:solidFill>
              <a:ln w="38100" cap="flat" cmpd="sng" algn="ctr">
                <a:solidFill>
                  <a:sysClr val="window" lastClr="FFFFFF">
                    <a:hueOff val="0"/>
                    <a:satOff val="0"/>
                    <a:lumOff val="0"/>
                    <a:alphaOff val="0"/>
                  </a:sysClr>
                </a:solidFill>
                <a:prstDash val="solid"/>
              </a:ln>
              <a:effectLst>
                <a:outerShdw blurRad="38100" dist="25400" dir="5400000" algn="t" rotWithShape="0">
                  <a:srgbClr val="000000">
                    <a:alpha val="50000"/>
                  </a:srgbClr>
                </a:outerShdw>
              </a:effectLst>
            </p:spPr>
          </p:sp>
          <p:sp>
            <p:nvSpPr>
              <p:cNvPr id="19" name="圆角矩形 10"/>
              <p:cNvSpPr/>
              <p:nvPr/>
            </p:nvSpPr>
            <p:spPr>
              <a:xfrm>
                <a:off x="461927" y="1400151"/>
                <a:ext cx="962107" cy="791706"/>
              </a:xfrm>
              <a:prstGeom prst="rect">
                <a:avLst/>
              </a:prstGeom>
              <a:noFill/>
              <a:ln>
                <a:noFill/>
              </a:ln>
              <a:effectLst/>
            </p:spPr>
            <p:txBody>
              <a:bodyPr spcFirstLastPara="0" vert="horz" wrap="square" lIns="91440" tIns="45720" rIns="91440" bIns="4572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1" i="0" u="none" strike="noStrike" kern="1200" cap="none" spc="0" normalizeH="0" baseline="0" noProof="0" dirty="0">
                  <a:ln>
                    <a:noFill/>
                  </a:ln>
                  <a:solidFill>
                    <a:sysClr val="window" lastClr="FFFFFF"/>
                  </a:solidFill>
                  <a:effectLst/>
                  <a:uLnTx/>
                  <a:uFillTx/>
                  <a:latin typeface="宋体"/>
                  <a:ea typeface="宋体"/>
                  <a:cs typeface="+mn-cs"/>
                </a:endParaRPr>
              </a:p>
            </p:txBody>
          </p:sp>
        </p:grpSp>
      </p:grpSp>
      <p:sp>
        <p:nvSpPr>
          <p:cNvPr id="20" name="矩形 19"/>
          <p:cNvSpPr/>
          <p:nvPr/>
        </p:nvSpPr>
        <p:spPr>
          <a:xfrm>
            <a:off x="4477532" y="2957508"/>
            <a:ext cx="7143800" cy="1285884"/>
          </a:xfrm>
          <a:prstGeom prst="rect">
            <a:avLst/>
          </a:prstGeom>
          <a:noFill/>
          <a:ln>
            <a:noFill/>
          </a:ln>
          <a:effectLst/>
        </p:spPr>
        <p:txBody>
          <a:bodyPr spcFirstLastPara="0" vert="horz" wrap="square" lIns="128016" tIns="128016" rIns="170688" bIns="192024" numCol="1" spcCol="1270" anchor="t" anchorCtr="0">
            <a:noAutofit/>
          </a:bodyPr>
          <a:lstStyle/>
          <a:p>
            <a:pPr marL="228600" marR="0" lvl="1" indent="-228600" algn="l" defTabSz="1066800" eaLnBrk="1" fontAlgn="auto" latinLnBrk="0" hangingPunct="1">
              <a:lnSpc>
                <a:spcPct val="150000"/>
              </a:lnSpc>
              <a:spcBef>
                <a:spcPct val="0"/>
              </a:spcBef>
              <a:spcAft>
                <a:spcPct val="15000"/>
              </a:spcAft>
              <a:buClrTx/>
              <a:buSzTx/>
              <a:buFontTx/>
              <a:buChar char="••"/>
              <a:tabLst/>
              <a:defRPr/>
            </a:pPr>
            <a:r>
              <a:rPr kumimoji="0" lang="zh-CN" altLang="en-US" sz="2400" b="1" i="0" u="none" strike="noStrike" kern="1200" cap="none" spc="0" normalizeH="0" baseline="0" noProof="0" dirty="0" smtClean="0">
                <a:ln>
                  <a:noFill/>
                </a:ln>
                <a:solidFill>
                  <a:sysClr val="windowText" lastClr="000000"/>
                </a:solidFill>
                <a:effectLst/>
                <a:uLnTx/>
                <a:uFillTx/>
                <a:latin typeface="Perpetua"/>
                <a:ea typeface="宋体"/>
                <a:cs typeface="+mn-cs"/>
              </a:rPr>
              <a:t>利用轨道电路监督列车在正线或列车和车辆在车辆段等线路的占用状态。</a:t>
            </a:r>
            <a:endParaRPr kumimoji="0" lang="en-US" altLang="zh-CN" sz="2400" b="1" i="0" u="none" strike="noStrike" kern="1200" cap="none" spc="0" normalizeH="0" baseline="0" noProof="0" dirty="0" smtClean="0">
              <a:ln>
                <a:noFill/>
              </a:ln>
              <a:solidFill>
                <a:sysClr val="windowText" lastClr="000000"/>
              </a:solidFill>
              <a:effectLst/>
              <a:uLnTx/>
              <a:uFillTx/>
              <a:latin typeface="Perpetua"/>
              <a:ea typeface="宋体"/>
              <a:cs typeface="+mn-cs"/>
            </a:endParaRPr>
          </a:p>
        </p:txBody>
      </p:sp>
      <p:graphicFrame>
        <p:nvGraphicFramePr>
          <p:cNvPr id="21" name="图示 20"/>
          <p:cNvGraphicFramePr/>
          <p:nvPr/>
        </p:nvGraphicFramePr>
        <p:xfrm>
          <a:off x="4668785" y="4629132"/>
          <a:ext cx="7572428" cy="2571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7" name="组合 24"/>
          <p:cNvGrpSpPr/>
          <p:nvPr/>
        </p:nvGrpSpPr>
        <p:grpSpPr>
          <a:xfrm>
            <a:off x="6120606" y="4243392"/>
            <a:ext cx="3714776" cy="285752"/>
            <a:chOff x="6120606" y="4243392"/>
            <a:chExt cx="3714776" cy="285752"/>
          </a:xfrm>
        </p:grpSpPr>
        <p:sp>
          <p:nvSpPr>
            <p:cNvPr id="22" name="燕尾形 21"/>
            <p:cNvSpPr/>
            <p:nvPr/>
          </p:nvSpPr>
          <p:spPr>
            <a:xfrm rot="5400000">
              <a:off x="6120606" y="4243392"/>
              <a:ext cx="285752" cy="28575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rot="5400000">
              <a:off x="7763680" y="4243392"/>
              <a:ext cx="285752" cy="28575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rot="5400000">
              <a:off x="9549630" y="4243392"/>
              <a:ext cx="285752" cy="28575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Graphic spid="21"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100120"/>
            <a:ext cx="288175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、轨道电路的作用</a:t>
            </a:r>
            <a:endParaRPr lang="zh-CN" altLang="en-US" sz="2400" dirty="0">
              <a:latin typeface="+mn-ea"/>
            </a:endParaRPr>
          </a:p>
        </p:txBody>
      </p:sp>
      <p:grpSp>
        <p:nvGrpSpPr>
          <p:cNvPr id="8" name="组合 7"/>
          <p:cNvGrpSpPr/>
          <p:nvPr/>
        </p:nvGrpSpPr>
        <p:grpSpPr>
          <a:xfrm>
            <a:off x="334128" y="2886070"/>
            <a:ext cx="3900514" cy="1122323"/>
            <a:chOff x="2428860" y="3715327"/>
            <a:chExt cx="3900514" cy="1122323"/>
          </a:xfrm>
        </p:grpSpPr>
        <p:sp>
          <p:nvSpPr>
            <p:cNvPr id="9" name="右箭头 8"/>
            <p:cNvSpPr/>
            <p:nvPr/>
          </p:nvSpPr>
          <p:spPr>
            <a:xfrm>
              <a:off x="3500430" y="3715327"/>
              <a:ext cx="2828944" cy="1122323"/>
            </a:xfrm>
            <a:prstGeom prst="rightArrow">
              <a:avLst>
                <a:gd name="adj1" fmla="val 75000"/>
                <a:gd name="adj2" fmla="val 50000"/>
              </a:avLst>
            </a:prstGeom>
            <a:solidFill>
              <a:srgbClr val="4BACC6">
                <a:tint val="40000"/>
                <a:alpha val="90000"/>
                <a:hueOff val="0"/>
                <a:satOff val="0"/>
                <a:lumOff val="0"/>
                <a:alphaOff val="0"/>
              </a:srgbClr>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p>
        <p:sp>
          <p:nvSpPr>
            <p:cNvPr id="10" name="右箭头 4"/>
            <p:cNvSpPr/>
            <p:nvPr/>
          </p:nvSpPr>
          <p:spPr>
            <a:xfrm>
              <a:off x="3476626" y="4071942"/>
              <a:ext cx="2408073" cy="625418"/>
            </a:xfrm>
            <a:prstGeom prst="rect">
              <a:avLst/>
            </a:prstGeom>
            <a:noFill/>
            <a:ln>
              <a:noFill/>
            </a:ln>
            <a:effectLst/>
          </p:spPr>
          <p:txBody>
            <a:bodyPr spcFirstLastPara="0" vert="horz" wrap="square" lIns="15240" tIns="15240" rIns="15240" bIns="15240" numCol="1" spcCol="1270" anchor="t" anchorCtr="0">
              <a:noAutofit/>
            </a:bodyPr>
            <a:lstStyle/>
            <a:p>
              <a:pPr marL="228600" marR="0" lvl="1" indent="-228600" algn="l" defTabSz="1066800" eaLnBrk="1" fontAlgn="auto" latinLnBrk="0" hangingPunct="1">
                <a:lnSpc>
                  <a:spcPct val="90000"/>
                </a:lnSpc>
                <a:spcBef>
                  <a:spcPct val="0"/>
                </a:spcBef>
                <a:spcAft>
                  <a:spcPct val="15000"/>
                </a:spcAft>
                <a:buClrTx/>
                <a:buSzTx/>
                <a:buFontTx/>
                <a:buChar char="••"/>
                <a:tabLst/>
                <a:defRPr/>
              </a:pPr>
              <a:r>
                <a:rPr kumimoji="0" lang="zh-CN" altLang="en-US" sz="2400" b="1" i="0" u="none" strike="noStrike" kern="1200" cap="none" spc="0" normalizeH="0" baseline="0" noProof="0" dirty="0" smtClean="0">
                  <a:ln>
                    <a:noFill/>
                  </a:ln>
                  <a:effectLst/>
                  <a:uLnTx/>
                  <a:uFillTx/>
                  <a:latin typeface="宋体"/>
                  <a:ea typeface="宋体"/>
                  <a:cs typeface="+mn-cs"/>
                </a:rPr>
                <a:t>监督列车占用</a:t>
              </a:r>
              <a:endParaRPr kumimoji="0" lang="zh-CN" altLang="en-US" sz="2400" b="1" i="0" u="none" strike="noStrike" kern="1200" cap="none" spc="0" normalizeH="0" baseline="0" noProof="0" dirty="0">
                <a:ln>
                  <a:noFill/>
                </a:ln>
                <a:effectLst/>
                <a:uLnTx/>
                <a:uFillTx/>
                <a:latin typeface="宋体"/>
                <a:ea typeface="宋体"/>
                <a:cs typeface="+mn-cs"/>
              </a:endParaRPr>
            </a:p>
          </p:txBody>
        </p:sp>
        <p:grpSp>
          <p:nvGrpSpPr>
            <p:cNvPr id="11" name="组合 26"/>
            <p:cNvGrpSpPr/>
            <p:nvPr/>
          </p:nvGrpSpPr>
          <p:grpSpPr>
            <a:xfrm>
              <a:off x="2428860" y="3837806"/>
              <a:ext cx="1047765" cy="877364"/>
              <a:chOff x="419098" y="122766"/>
              <a:chExt cx="1047765" cy="877364"/>
            </a:xfrm>
          </p:grpSpPr>
          <p:sp>
            <p:nvSpPr>
              <p:cNvPr id="12" name="圆角矩形 11"/>
              <p:cNvSpPr/>
              <p:nvPr/>
            </p:nvSpPr>
            <p:spPr>
              <a:xfrm>
                <a:off x="419098" y="122766"/>
                <a:ext cx="1047765" cy="877364"/>
              </a:xfrm>
              <a:prstGeom prst="roundRect">
                <a:avLst/>
              </a:prstGeom>
              <a:solidFill>
                <a:srgbClr val="4BACC6">
                  <a:hueOff val="0"/>
                  <a:satOff val="0"/>
                  <a:lumOff val="0"/>
                  <a:alphaOff val="0"/>
                </a:srgbClr>
              </a:solidFill>
              <a:ln w="38100" cap="flat" cmpd="sng" algn="ctr">
                <a:solidFill>
                  <a:sysClr val="window" lastClr="FFFFFF">
                    <a:hueOff val="0"/>
                    <a:satOff val="0"/>
                    <a:lumOff val="0"/>
                    <a:alphaOff val="0"/>
                  </a:sysClr>
                </a:solidFill>
                <a:prstDash val="solid"/>
              </a:ln>
              <a:effectLst>
                <a:outerShdw blurRad="38100" dist="25400" dir="5400000" algn="t" rotWithShape="0">
                  <a:srgbClr val="000000">
                    <a:alpha val="50000"/>
                  </a:srgbClr>
                </a:outerShdw>
              </a:effectLst>
            </p:spPr>
          </p:sp>
          <p:sp>
            <p:nvSpPr>
              <p:cNvPr id="13" name="圆角矩形 6"/>
              <p:cNvSpPr/>
              <p:nvPr/>
            </p:nvSpPr>
            <p:spPr>
              <a:xfrm>
                <a:off x="461927" y="165595"/>
                <a:ext cx="962107" cy="791706"/>
              </a:xfrm>
              <a:prstGeom prst="rect">
                <a:avLst/>
              </a:prstGeom>
              <a:noFill/>
              <a:ln>
                <a:noFill/>
              </a:ln>
              <a:effectLst/>
            </p:spPr>
            <p:txBody>
              <a:bodyPr spcFirstLastPara="0" vert="horz" wrap="square" lIns="91440" tIns="45720" rIns="91440" bIns="4572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1" i="0" u="none" strike="noStrike" kern="1200" cap="none" spc="0" normalizeH="0" baseline="0" noProof="0" dirty="0">
                  <a:ln>
                    <a:noFill/>
                  </a:ln>
                  <a:solidFill>
                    <a:sysClr val="window" lastClr="FFFFFF"/>
                  </a:solidFill>
                  <a:effectLst/>
                  <a:uLnTx/>
                  <a:uFillTx/>
                  <a:latin typeface="宋体"/>
                  <a:ea typeface="宋体"/>
                  <a:cs typeface="+mn-cs"/>
                </a:endParaRPr>
              </a:p>
            </p:txBody>
          </p:sp>
        </p:grpSp>
      </p:grpSp>
      <p:grpSp>
        <p:nvGrpSpPr>
          <p:cNvPr id="14" name="组合 13"/>
          <p:cNvGrpSpPr/>
          <p:nvPr/>
        </p:nvGrpSpPr>
        <p:grpSpPr>
          <a:xfrm>
            <a:off x="334128" y="4957772"/>
            <a:ext cx="3876710" cy="1122323"/>
            <a:chOff x="2428860" y="4949883"/>
            <a:chExt cx="3876710" cy="1122323"/>
          </a:xfrm>
        </p:grpSpPr>
        <p:sp>
          <p:nvSpPr>
            <p:cNvPr id="15" name="右箭头 14"/>
            <p:cNvSpPr/>
            <p:nvPr/>
          </p:nvSpPr>
          <p:spPr>
            <a:xfrm>
              <a:off x="3476626" y="4949883"/>
              <a:ext cx="2828944" cy="1122323"/>
            </a:xfrm>
            <a:prstGeom prst="rightArrow">
              <a:avLst>
                <a:gd name="adj1" fmla="val 75000"/>
                <a:gd name="adj2" fmla="val 50000"/>
              </a:avLst>
            </a:prstGeom>
            <a:solidFill>
              <a:srgbClr val="4BACC6">
                <a:tint val="40000"/>
                <a:alpha val="90000"/>
                <a:hueOff val="-10740482"/>
                <a:satOff val="48253"/>
                <a:lumOff val="3317"/>
                <a:alphaOff val="0"/>
              </a:srgbClr>
            </a:solidFill>
            <a:ln w="127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p>
        <p:sp>
          <p:nvSpPr>
            <p:cNvPr id="16" name="右箭头 8"/>
            <p:cNvSpPr/>
            <p:nvPr/>
          </p:nvSpPr>
          <p:spPr>
            <a:xfrm>
              <a:off x="3476626" y="5286388"/>
              <a:ext cx="2408073" cy="645528"/>
            </a:xfrm>
            <a:prstGeom prst="rect">
              <a:avLst/>
            </a:prstGeom>
            <a:noFill/>
            <a:ln>
              <a:noFill/>
            </a:ln>
            <a:effectLst/>
          </p:spPr>
          <p:txBody>
            <a:bodyPr spcFirstLastPara="0" vert="horz" wrap="square" lIns="15240" tIns="15240" rIns="15240" bIns="15240" numCol="1" spcCol="1270" anchor="t" anchorCtr="0">
              <a:noAutofit/>
            </a:bodyPr>
            <a:lstStyle/>
            <a:p>
              <a:pPr marL="228600" marR="0" lvl="1" indent="-228600" algn="l" defTabSz="1066800" eaLnBrk="1" fontAlgn="auto" latinLnBrk="0" hangingPunct="1">
                <a:lnSpc>
                  <a:spcPct val="90000"/>
                </a:lnSpc>
                <a:spcBef>
                  <a:spcPct val="0"/>
                </a:spcBef>
                <a:spcAft>
                  <a:spcPct val="15000"/>
                </a:spcAft>
                <a:buClrTx/>
                <a:buSzTx/>
                <a:buFontTx/>
                <a:buChar char="••"/>
                <a:tabLst/>
                <a:defRPr/>
              </a:pPr>
              <a:r>
                <a:rPr kumimoji="0" lang="zh-CN" altLang="en-US" sz="2400" b="1" i="0" u="none" strike="noStrike" kern="1200" cap="none" spc="0" normalizeH="0" baseline="0" noProof="0" dirty="0" smtClean="0">
                  <a:ln>
                    <a:noFill/>
                  </a:ln>
                  <a:solidFill>
                    <a:srgbClr val="333399"/>
                  </a:solidFill>
                  <a:effectLst/>
                  <a:uLnTx/>
                  <a:uFillTx/>
                  <a:latin typeface="宋体"/>
                  <a:ea typeface="宋体"/>
                  <a:cs typeface="+mn-cs"/>
                </a:rPr>
                <a:t>传输行车信息</a:t>
              </a:r>
              <a:endParaRPr kumimoji="0" lang="zh-CN" altLang="en-US" sz="2400" b="1" i="0" u="none" strike="noStrike" kern="1200" cap="none" spc="0" normalizeH="0" baseline="0" noProof="0" dirty="0">
                <a:ln>
                  <a:noFill/>
                </a:ln>
                <a:solidFill>
                  <a:srgbClr val="333399"/>
                </a:solidFill>
                <a:effectLst/>
                <a:uLnTx/>
                <a:uFillTx/>
                <a:latin typeface="宋体"/>
                <a:ea typeface="宋体"/>
                <a:cs typeface="+mn-cs"/>
              </a:endParaRPr>
            </a:p>
          </p:txBody>
        </p:sp>
        <p:grpSp>
          <p:nvGrpSpPr>
            <p:cNvPr id="17" name="组合 28"/>
            <p:cNvGrpSpPr/>
            <p:nvPr/>
          </p:nvGrpSpPr>
          <p:grpSpPr>
            <a:xfrm>
              <a:off x="2428860" y="5072362"/>
              <a:ext cx="1047765" cy="877364"/>
              <a:chOff x="419098" y="1357322"/>
              <a:chExt cx="1047765" cy="877364"/>
            </a:xfrm>
          </p:grpSpPr>
          <p:sp>
            <p:nvSpPr>
              <p:cNvPr id="18" name="圆角矩形 17"/>
              <p:cNvSpPr/>
              <p:nvPr/>
            </p:nvSpPr>
            <p:spPr>
              <a:xfrm>
                <a:off x="419098" y="1357322"/>
                <a:ext cx="1047765" cy="877364"/>
              </a:xfrm>
              <a:prstGeom prst="roundRect">
                <a:avLst/>
              </a:prstGeom>
              <a:solidFill>
                <a:srgbClr val="4BACC6">
                  <a:hueOff val="-9933876"/>
                  <a:satOff val="39811"/>
                  <a:lumOff val="8628"/>
                  <a:alphaOff val="0"/>
                </a:srgbClr>
              </a:solidFill>
              <a:ln w="38100" cap="flat" cmpd="sng" algn="ctr">
                <a:solidFill>
                  <a:sysClr val="window" lastClr="FFFFFF">
                    <a:hueOff val="0"/>
                    <a:satOff val="0"/>
                    <a:lumOff val="0"/>
                    <a:alphaOff val="0"/>
                  </a:sysClr>
                </a:solidFill>
                <a:prstDash val="solid"/>
              </a:ln>
              <a:effectLst>
                <a:outerShdw blurRad="38100" dist="25400" dir="5400000" algn="t" rotWithShape="0">
                  <a:srgbClr val="000000">
                    <a:alpha val="50000"/>
                  </a:srgbClr>
                </a:outerShdw>
              </a:effectLst>
            </p:spPr>
          </p:sp>
          <p:sp>
            <p:nvSpPr>
              <p:cNvPr id="19" name="圆角矩形 10"/>
              <p:cNvSpPr/>
              <p:nvPr/>
            </p:nvSpPr>
            <p:spPr>
              <a:xfrm>
                <a:off x="461927" y="1400151"/>
                <a:ext cx="962107" cy="791706"/>
              </a:xfrm>
              <a:prstGeom prst="rect">
                <a:avLst/>
              </a:prstGeom>
              <a:noFill/>
              <a:ln>
                <a:noFill/>
              </a:ln>
              <a:effectLst/>
            </p:spPr>
            <p:txBody>
              <a:bodyPr spcFirstLastPara="0" vert="horz" wrap="square" lIns="91440" tIns="45720" rIns="91440" bIns="4572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endParaRPr kumimoji="0" lang="zh-CN" altLang="en-US" sz="2400" b="1" i="0" u="none" strike="noStrike" kern="1200" cap="none" spc="0" normalizeH="0" baseline="0" noProof="0" dirty="0">
                  <a:ln>
                    <a:noFill/>
                  </a:ln>
                  <a:solidFill>
                    <a:sysClr val="window" lastClr="FFFFFF"/>
                  </a:solidFill>
                  <a:effectLst/>
                  <a:uLnTx/>
                  <a:uFillTx/>
                  <a:latin typeface="宋体"/>
                  <a:ea typeface="宋体"/>
                  <a:cs typeface="+mn-cs"/>
                </a:endParaRPr>
              </a:p>
            </p:txBody>
          </p:sp>
        </p:grpSp>
      </p:grpSp>
      <p:grpSp>
        <p:nvGrpSpPr>
          <p:cNvPr id="25" name="组合 24"/>
          <p:cNvGrpSpPr/>
          <p:nvPr/>
        </p:nvGrpSpPr>
        <p:grpSpPr>
          <a:xfrm flipV="1">
            <a:off x="6192044" y="4814896"/>
            <a:ext cx="3714776" cy="285752"/>
            <a:chOff x="6120606" y="4243392"/>
            <a:chExt cx="3714776" cy="285752"/>
          </a:xfrm>
        </p:grpSpPr>
        <p:sp>
          <p:nvSpPr>
            <p:cNvPr id="22" name="燕尾形 21"/>
            <p:cNvSpPr/>
            <p:nvPr/>
          </p:nvSpPr>
          <p:spPr>
            <a:xfrm rot="5400000">
              <a:off x="6120606" y="4243392"/>
              <a:ext cx="285752" cy="28575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rot="5400000">
              <a:off x="7763680" y="4243392"/>
              <a:ext cx="285752" cy="28575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rot="5400000">
              <a:off x="9549630" y="4243392"/>
              <a:ext cx="285752" cy="28575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6" name="矩形 25"/>
          <p:cNvSpPr/>
          <p:nvPr/>
        </p:nvSpPr>
        <p:spPr>
          <a:xfrm>
            <a:off x="4525909" y="5172086"/>
            <a:ext cx="7715304" cy="1153714"/>
          </a:xfrm>
          <a:prstGeom prst="rect">
            <a:avLst/>
          </a:prstGeom>
        </p:spPr>
        <p:txBody>
          <a:bodyPr wrap="square">
            <a:spAutoFit/>
          </a:bodyPr>
          <a:lstStyle/>
          <a:p>
            <a:pPr marL="228600" lvl="1" indent="-228600" defTabSz="1066800">
              <a:lnSpc>
                <a:spcPct val="150000"/>
              </a:lnSpc>
              <a:spcBef>
                <a:spcPct val="0"/>
              </a:spcBef>
              <a:spcAft>
                <a:spcPct val="15000"/>
              </a:spcAft>
              <a:buFontTx/>
              <a:buChar char="••"/>
              <a:defRPr/>
            </a:pPr>
            <a:r>
              <a:rPr lang="zh-CN" altLang="en-US" sz="2400" b="1" kern="0" dirty="0" smtClean="0">
                <a:solidFill>
                  <a:sysClr val="windowText" lastClr="000000"/>
                </a:solidFill>
                <a:latin typeface="Perpetua"/>
              </a:rPr>
              <a:t>在正线上，根据列车的不同位置，有关闭塞分区的轨道电路传输不同的控制信息，实现对追踪列车的控制</a:t>
            </a:r>
            <a:endParaRPr lang="en-US" altLang="zh-CN" sz="2400" b="1" dirty="0" smtClean="0">
              <a:solidFill>
                <a:sysClr val="windowText" lastClr="000000"/>
              </a:solidFill>
              <a:latin typeface="Perpetua"/>
            </a:endParaRPr>
          </a:p>
        </p:txBody>
      </p:sp>
      <p:pic>
        <p:nvPicPr>
          <p:cNvPr id="27" name="Picture 2" descr="d:\360浏~1\360\360se\360se6\USERDA~1\Temp\114221~1.JPG"/>
          <p:cNvPicPr>
            <a:picLocks noChangeAspect="1" noChangeArrowheads="1"/>
          </p:cNvPicPr>
          <p:nvPr/>
        </p:nvPicPr>
        <p:blipFill>
          <a:blip r:embed="rId2"/>
          <a:srcRect/>
          <a:stretch>
            <a:fillRect/>
          </a:stretch>
        </p:blipFill>
        <p:spPr bwMode="auto">
          <a:xfrm>
            <a:off x="4334656" y="2100252"/>
            <a:ext cx="3714776" cy="2571768"/>
          </a:xfrm>
          <a:prstGeom prst="rect">
            <a:avLst/>
          </a:prstGeom>
          <a:noFill/>
        </p:spPr>
      </p:pic>
      <p:grpSp>
        <p:nvGrpSpPr>
          <p:cNvPr id="28" name="组合 27"/>
          <p:cNvGrpSpPr/>
          <p:nvPr/>
        </p:nvGrpSpPr>
        <p:grpSpPr>
          <a:xfrm>
            <a:off x="8049432" y="2028814"/>
            <a:ext cx="4000528" cy="2571768"/>
            <a:chOff x="571472" y="3214686"/>
            <a:chExt cx="4000528" cy="2571768"/>
          </a:xfrm>
        </p:grpSpPr>
        <p:sp>
          <p:nvSpPr>
            <p:cNvPr id="29" name="矩形 28"/>
            <p:cNvSpPr/>
            <p:nvPr/>
          </p:nvSpPr>
          <p:spPr>
            <a:xfrm>
              <a:off x="571472" y="3643314"/>
              <a:ext cx="3786214" cy="1754326"/>
            </a:xfrm>
            <a:prstGeom prst="rect">
              <a:avLst/>
            </a:prstGeom>
          </p:spPr>
          <p:txBody>
            <a:bodyPr wrap="square">
              <a:spAutoFit/>
            </a:bodyPr>
            <a:lstStyle/>
            <a:p>
              <a:pPr marL="228600" marR="0" lvl="1" indent="-228600" algn="just" defTabSz="1066800" eaLnBrk="1" fontAlgn="auto" latinLnBrk="0" hangingPunct="1">
                <a:lnSpc>
                  <a:spcPct val="90000"/>
                </a:lnSpc>
                <a:spcBef>
                  <a:spcPct val="0"/>
                </a:spcBef>
                <a:spcAft>
                  <a:spcPct val="1500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          数字编码式音频轨道电路中传输的行车信息，为</a:t>
              </a:r>
              <a:r>
                <a:rPr kumimoji="0" lang="en-US" altLang="zh-CN"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ATP</a:t>
              </a:r>
              <a:r>
                <a:rPr kumimoji="0" lang="zh-CN" altLang="en-US" sz="2400" b="1" i="0" u="none" strike="noStrike" kern="0" cap="none" spc="0" normalizeH="0" baseline="0" noProof="0" dirty="0" smtClean="0">
                  <a:ln>
                    <a:noFill/>
                  </a:ln>
                  <a:solidFill>
                    <a:srgbClr val="333399"/>
                  </a:solidFill>
                  <a:effectLst/>
                  <a:uLnTx/>
                  <a:uFillTx/>
                  <a:latin typeface="Times New Roman" pitchFamily="18" charset="0"/>
                  <a:ea typeface="+mj-ea"/>
                  <a:cs typeface="Times New Roman" pitchFamily="18" charset="0"/>
                </a:rPr>
                <a:t>系统直接提供控制列车运行所需的目标速度、目标距离等控制信息。</a:t>
              </a:r>
            </a:p>
          </p:txBody>
        </p:sp>
        <p:sp>
          <p:nvSpPr>
            <p:cNvPr id="30" name="对角圆角矩形 29"/>
            <p:cNvSpPr/>
            <p:nvPr/>
          </p:nvSpPr>
          <p:spPr>
            <a:xfrm>
              <a:off x="642910" y="3214686"/>
              <a:ext cx="3929090" cy="2571768"/>
            </a:xfrm>
            <a:prstGeom prst="round2DiagRect">
              <a:avLst/>
            </a:prstGeom>
            <a:noFill/>
            <a:ln w="28575" cap="flat" cmpd="sng" algn="ctr">
              <a:solidFill>
                <a:schemeClr val="accent2">
                  <a:lumMod val="60000"/>
                  <a:lumOff val="4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par>
                                <p:cTn id="18" presetID="22" presetClass="entr" presetSubtype="4"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1124237" y="5635705"/>
            <a:ext cx="2074206" cy="173355"/>
          </a:xfrm>
          <a:prstGeom prst="parallelogram">
            <a:avLst>
              <a:gd name="adj" fmla="val 234615"/>
            </a:avLst>
          </a:prstGeom>
          <a:solidFill>
            <a:schemeClr val="bg2"/>
          </a:solidFill>
          <a:ln w="38100" cap="sq">
            <a:solidFill>
              <a:schemeClr val="tx1"/>
            </a:solidFill>
            <a:miter lim="800000"/>
            <a:headEnd/>
            <a:tailEnd/>
          </a:ln>
        </p:spPr>
        <p:txBody>
          <a:bodyPr wrap="none" lIns="111090" tIns="55545" rIns="111090" bIns="55545" anchor="ctr"/>
          <a:lstStyle/>
          <a:p>
            <a:endParaRPr lang="zh-CN" altLang="zh-CN" sz="3900" dirty="0">
              <a:ea typeface="宋体" pitchFamily="2" charset="-122"/>
            </a:endParaRPr>
          </a:p>
        </p:txBody>
      </p:sp>
      <p:sp>
        <p:nvSpPr>
          <p:cNvPr id="24578" name="Line 3"/>
          <p:cNvSpPr>
            <a:spLocks noChangeShapeType="1"/>
          </p:cNvSpPr>
          <p:nvPr/>
        </p:nvSpPr>
        <p:spPr bwMode="auto">
          <a:xfrm>
            <a:off x="6173737" y="3677126"/>
            <a:ext cx="5610556" cy="1667"/>
          </a:xfrm>
          <a:prstGeom prst="line">
            <a:avLst/>
          </a:prstGeom>
          <a:noFill/>
          <a:ln w="28575" cap="sq">
            <a:solidFill>
              <a:srgbClr val="99FF33"/>
            </a:solidFill>
            <a:round/>
            <a:headEnd/>
            <a:tailEnd/>
          </a:ln>
        </p:spPr>
        <p:txBody>
          <a:bodyPr lIns="111090" tIns="55545" rIns="111090" bIns="55545"/>
          <a:lstStyle/>
          <a:p>
            <a:endParaRPr lang="zh-CN" altLang="en-US"/>
          </a:p>
        </p:txBody>
      </p:sp>
      <p:grpSp>
        <p:nvGrpSpPr>
          <p:cNvPr id="3" name="Group 5"/>
          <p:cNvGrpSpPr>
            <a:grpSpLocks/>
          </p:cNvGrpSpPr>
          <p:nvPr/>
        </p:nvGrpSpPr>
        <p:grpSpPr bwMode="auto">
          <a:xfrm>
            <a:off x="7193839" y="4830604"/>
            <a:ext cx="3413088" cy="713423"/>
            <a:chOff x="366" y="2053"/>
            <a:chExt cx="615" cy="80"/>
          </a:xfrm>
        </p:grpSpPr>
        <p:grpSp>
          <p:nvGrpSpPr>
            <p:cNvPr id="9" name="Group 6"/>
            <p:cNvGrpSpPr>
              <a:grpSpLocks/>
            </p:cNvGrpSpPr>
            <p:nvPr/>
          </p:nvGrpSpPr>
          <p:grpSpPr bwMode="auto">
            <a:xfrm>
              <a:off x="675" y="2053"/>
              <a:ext cx="306" cy="120"/>
              <a:chOff x="66" y="2377"/>
              <a:chExt cx="306" cy="120"/>
            </a:xfrm>
          </p:grpSpPr>
          <p:sp>
            <p:nvSpPr>
              <p:cNvPr id="24581" name="Line 7"/>
              <p:cNvSpPr>
                <a:spLocks noChangeShapeType="1"/>
              </p:cNvSpPr>
              <p:nvPr/>
            </p:nvSpPr>
            <p:spPr bwMode="auto">
              <a:xfrm>
                <a:off x="192" y="2377"/>
                <a:ext cx="130" cy="0"/>
              </a:xfrm>
              <a:prstGeom prst="line">
                <a:avLst/>
              </a:prstGeom>
              <a:noFill/>
              <a:ln w="19050">
                <a:solidFill>
                  <a:srgbClr val="0099FF"/>
                </a:solidFill>
                <a:round/>
                <a:headEnd/>
                <a:tailEnd/>
              </a:ln>
            </p:spPr>
            <p:txBody>
              <a:bodyPr/>
              <a:lstStyle/>
              <a:p>
                <a:endParaRPr lang="zh-CN" altLang="en-US"/>
              </a:p>
            </p:txBody>
          </p:sp>
          <p:sp>
            <p:nvSpPr>
              <p:cNvPr id="24582" name="Freeform 8"/>
              <p:cNvSpPr>
                <a:spLocks noChangeArrowheads="1"/>
              </p:cNvSpPr>
              <p:nvPr/>
            </p:nvSpPr>
            <p:spPr bwMode="auto">
              <a:xfrm>
                <a:off x="320" y="2377"/>
                <a:ext cx="52" cy="75"/>
              </a:xfrm>
              <a:custGeom>
                <a:avLst/>
                <a:gdLst/>
                <a:ahLst/>
                <a:cxnLst>
                  <a:cxn ang="0">
                    <a:pos x="0" y="0"/>
                  </a:cxn>
                  <a:cxn ang="0">
                    <a:pos x="68" y="8"/>
                  </a:cxn>
                  <a:cxn ang="0">
                    <a:pos x="150" y="34"/>
                  </a:cxn>
                  <a:cxn ang="0">
                    <a:pos x="254" y="90"/>
                  </a:cxn>
                  <a:cxn ang="0">
                    <a:pos x="348" y="200"/>
                  </a:cxn>
                  <a:cxn ang="0">
                    <a:pos x="352" y="284"/>
                  </a:cxn>
                  <a:cxn ang="0">
                    <a:pos x="324" y="312"/>
                  </a:cxn>
                  <a:cxn ang="0">
                    <a:pos x="286" y="318"/>
                  </a:cxn>
                </a:cxnLst>
                <a:rect l="0" t="0" r="r" b="b"/>
                <a:pathLst>
                  <a:path w="364" h="318">
                    <a:moveTo>
                      <a:pt x="0" y="0"/>
                    </a:moveTo>
                    <a:cubicBezTo>
                      <a:pt x="11" y="1"/>
                      <a:pt x="43" y="2"/>
                      <a:pt x="68" y="8"/>
                    </a:cubicBezTo>
                    <a:cubicBezTo>
                      <a:pt x="93" y="14"/>
                      <a:pt x="119" y="20"/>
                      <a:pt x="150" y="34"/>
                    </a:cubicBezTo>
                    <a:cubicBezTo>
                      <a:pt x="181" y="48"/>
                      <a:pt x="221" y="62"/>
                      <a:pt x="254" y="90"/>
                    </a:cubicBezTo>
                    <a:cubicBezTo>
                      <a:pt x="287" y="118"/>
                      <a:pt x="332" y="168"/>
                      <a:pt x="348" y="200"/>
                    </a:cubicBezTo>
                    <a:cubicBezTo>
                      <a:pt x="364" y="232"/>
                      <a:pt x="356" y="265"/>
                      <a:pt x="352" y="284"/>
                    </a:cubicBezTo>
                    <a:cubicBezTo>
                      <a:pt x="348" y="303"/>
                      <a:pt x="335" y="306"/>
                      <a:pt x="324" y="312"/>
                    </a:cubicBezTo>
                    <a:cubicBezTo>
                      <a:pt x="313" y="318"/>
                      <a:pt x="294" y="317"/>
                      <a:pt x="286" y="318"/>
                    </a:cubicBezTo>
                  </a:path>
                </a:pathLst>
              </a:custGeom>
              <a:noFill/>
              <a:ln w="19050">
                <a:solidFill>
                  <a:srgbClr val="0099FF"/>
                </a:solidFill>
                <a:round/>
                <a:headEnd/>
                <a:tailEnd/>
              </a:ln>
            </p:spPr>
            <p:txBody>
              <a:bodyPr/>
              <a:lstStyle/>
              <a:p>
                <a:endParaRPr lang="zh-CN" altLang="en-US"/>
              </a:p>
            </p:txBody>
          </p:sp>
          <p:sp>
            <p:nvSpPr>
              <p:cNvPr id="24583" name="Line 9"/>
              <p:cNvSpPr>
                <a:spLocks noChangeShapeType="1"/>
              </p:cNvSpPr>
              <p:nvPr/>
            </p:nvSpPr>
            <p:spPr bwMode="auto">
              <a:xfrm>
                <a:off x="319" y="2452"/>
                <a:ext cx="42" cy="0"/>
              </a:xfrm>
              <a:prstGeom prst="line">
                <a:avLst/>
              </a:prstGeom>
              <a:noFill/>
              <a:ln w="19050">
                <a:solidFill>
                  <a:srgbClr val="0099FF"/>
                </a:solidFill>
                <a:round/>
                <a:headEnd/>
                <a:tailEnd/>
              </a:ln>
            </p:spPr>
            <p:txBody>
              <a:bodyPr/>
              <a:lstStyle/>
              <a:p>
                <a:endParaRPr lang="zh-CN" altLang="en-US"/>
              </a:p>
            </p:txBody>
          </p:sp>
          <p:sp>
            <p:nvSpPr>
              <p:cNvPr id="24584" name="Line 10"/>
              <p:cNvSpPr>
                <a:spLocks noChangeShapeType="1"/>
              </p:cNvSpPr>
              <p:nvPr/>
            </p:nvSpPr>
            <p:spPr bwMode="auto">
              <a:xfrm>
                <a:off x="207" y="2452"/>
                <a:ext cx="75" cy="0"/>
              </a:xfrm>
              <a:prstGeom prst="line">
                <a:avLst/>
              </a:prstGeom>
              <a:noFill/>
              <a:ln w="19050">
                <a:solidFill>
                  <a:srgbClr val="0099FF"/>
                </a:solidFill>
                <a:round/>
                <a:headEnd/>
                <a:tailEnd/>
              </a:ln>
            </p:spPr>
            <p:txBody>
              <a:bodyPr/>
              <a:lstStyle/>
              <a:p>
                <a:endParaRPr lang="zh-CN" altLang="en-US"/>
              </a:p>
            </p:txBody>
          </p:sp>
          <p:sp>
            <p:nvSpPr>
              <p:cNvPr id="24585" name="Freeform 11"/>
              <p:cNvSpPr>
                <a:spLocks noChangeArrowheads="1"/>
              </p:cNvSpPr>
              <p:nvPr/>
            </p:nvSpPr>
            <p:spPr bwMode="auto">
              <a:xfrm>
                <a:off x="332" y="2382"/>
                <a:ext cx="39" cy="43"/>
              </a:xfrm>
              <a:custGeom>
                <a:avLst/>
                <a:gdLst/>
                <a:ahLst/>
                <a:cxnLst>
                  <a:cxn ang="0">
                    <a:pos x="13" y="0"/>
                  </a:cxn>
                  <a:cxn ang="0">
                    <a:pos x="3" y="8"/>
                  </a:cxn>
                  <a:cxn ang="0">
                    <a:pos x="31" y="40"/>
                  </a:cxn>
                  <a:cxn ang="0">
                    <a:pos x="99" y="134"/>
                  </a:cxn>
                  <a:cxn ang="0">
                    <a:pos x="141" y="212"/>
                  </a:cxn>
                  <a:cxn ang="0">
                    <a:pos x="171" y="238"/>
                  </a:cxn>
                  <a:cxn ang="0">
                    <a:pos x="197" y="236"/>
                  </a:cxn>
                </a:cxnLst>
                <a:rect l="0" t="0" r="r" b="b"/>
                <a:pathLst>
                  <a:path w="197" h="242">
                    <a:moveTo>
                      <a:pt x="13" y="0"/>
                    </a:moveTo>
                    <a:cubicBezTo>
                      <a:pt x="6" y="0"/>
                      <a:pt x="0" y="1"/>
                      <a:pt x="3" y="8"/>
                    </a:cubicBezTo>
                    <a:cubicBezTo>
                      <a:pt x="6" y="15"/>
                      <a:pt x="15" y="19"/>
                      <a:pt x="31" y="40"/>
                    </a:cubicBezTo>
                    <a:cubicBezTo>
                      <a:pt x="47" y="61"/>
                      <a:pt x="81" y="105"/>
                      <a:pt x="99" y="134"/>
                    </a:cubicBezTo>
                    <a:cubicBezTo>
                      <a:pt x="117" y="163"/>
                      <a:pt x="129" y="195"/>
                      <a:pt x="141" y="212"/>
                    </a:cubicBezTo>
                    <a:cubicBezTo>
                      <a:pt x="153" y="229"/>
                      <a:pt x="162" y="234"/>
                      <a:pt x="171" y="238"/>
                    </a:cubicBezTo>
                    <a:cubicBezTo>
                      <a:pt x="180" y="242"/>
                      <a:pt x="188" y="239"/>
                      <a:pt x="197" y="236"/>
                    </a:cubicBezTo>
                  </a:path>
                </a:pathLst>
              </a:custGeom>
              <a:noFill/>
              <a:ln w="19050">
                <a:solidFill>
                  <a:srgbClr val="0099FF"/>
                </a:solidFill>
                <a:round/>
                <a:headEnd/>
                <a:tailEnd/>
              </a:ln>
            </p:spPr>
            <p:txBody>
              <a:bodyPr/>
              <a:lstStyle/>
              <a:p>
                <a:endParaRPr lang="zh-CN" altLang="en-US"/>
              </a:p>
            </p:txBody>
          </p:sp>
          <p:grpSp>
            <p:nvGrpSpPr>
              <p:cNvPr id="10" name="Group 12"/>
              <p:cNvGrpSpPr>
                <a:grpSpLocks/>
              </p:cNvGrpSpPr>
              <p:nvPr/>
            </p:nvGrpSpPr>
            <p:grpSpPr bwMode="auto">
              <a:xfrm flipH="1">
                <a:off x="282" y="2481"/>
                <a:ext cx="37" cy="16"/>
                <a:chOff x="1464" y="1745"/>
                <a:chExt cx="141" cy="44"/>
              </a:xfrm>
            </p:grpSpPr>
            <p:sp>
              <p:nvSpPr>
                <p:cNvPr id="24587" name="AutoShape 13"/>
                <p:cNvSpPr>
                  <a:spLocks/>
                </p:cNvSpPr>
                <p:nvPr/>
              </p:nvSpPr>
              <p:spPr bwMode="auto">
                <a:xfrm rot="5400000" flipH="1">
                  <a:off x="1517" y="1691"/>
                  <a:ext cx="31" cy="141"/>
                </a:xfrm>
                <a:prstGeom prst="rightBracket">
                  <a:avLst>
                    <a:gd name="adj" fmla="val 37903"/>
                  </a:avLst>
                </a:prstGeom>
                <a:noFill/>
                <a:ln w="19050">
                  <a:solidFill>
                    <a:srgbClr val="0099FF"/>
                  </a:solidFill>
                  <a:round/>
                  <a:headEnd/>
                  <a:tailEnd/>
                </a:ln>
              </p:spPr>
              <p:txBody>
                <a:bodyPr vert="eaVert" wrap="none" anchor="ctr"/>
                <a:lstStyle/>
                <a:p>
                  <a:endParaRPr lang="zh-CN" altLang="zh-CN" sz="3900" dirty="0">
                    <a:ea typeface="宋体" pitchFamily="2" charset="-122"/>
                  </a:endParaRPr>
                </a:p>
              </p:txBody>
            </p:sp>
            <p:sp>
              <p:nvSpPr>
                <p:cNvPr id="24588" name="Oval 14"/>
                <p:cNvSpPr>
                  <a:spLocks noChangeArrowheads="1"/>
                </p:cNvSpPr>
                <p:nvPr/>
              </p:nvSpPr>
              <p:spPr bwMode="auto">
                <a:xfrm flipH="1">
                  <a:off x="1553" y="1748"/>
                  <a:ext cx="47" cy="41"/>
                </a:xfrm>
                <a:prstGeom prst="ellipse">
                  <a:avLst/>
                </a:prstGeom>
                <a:solidFill>
                  <a:srgbClr val="FFFFFF"/>
                </a:solid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589" name="Oval 15"/>
                <p:cNvSpPr>
                  <a:spLocks noChangeArrowheads="1"/>
                </p:cNvSpPr>
                <p:nvPr/>
              </p:nvSpPr>
              <p:spPr bwMode="auto">
                <a:xfrm flipH="1">
                  <a:off x="1470" y="1745"/>
                  <a:ext cx="46" cy="42"/>
                </a:xfrm>
                <a:prstGeom prst="ellipse">
                  <a:avLst/>
                </a:prstGeom>
                <a:solidFill>
                  <a:srgbClr val="FFFFFF"/>
                </a:solidFill>
                <a:ln w="19050">
                  <a:solidFill>
                    <a:srgbClr val="0099FF"/>
                  </a:solidFill>
                  <a:round/>
                  <a:headEnd/>
                  <a:tailEnd/>
                </a:ln>
              </p:spPr>
              <p:txBody>
                <a:bodyPr wrap="none" anchor="ctr"/>
                <a:lstStyle/>
                <a:p>
                  <a:endParaRPr lang="zh-CN" altLang="zh-CN" sz="3900" dirty="0">
                    <a:ea typeface="宋体" pitchFamily="2" charset="-122"/>
                  </a:endParaRPr>
                </a:p>
              </p:txBody>
            </p:sp>
            <p:sp>
              <p:nvSpPr>
                <p:cNvPr id="2" name="Rectangle 16"/>
                <p:cNvSpPr>
                  <a:spLocks noChangeArrowheads="1"/>
                </p:cNvSpPr>
                <p:nvPr/>
              </p:nvSpPr>
              <p:spPr bwMode="auto">
                <a:xfrm flipH="1">
                  <a:off x="1477" y="1745"/>
                  <a:ext cx="118" cy="34"/>
                </a:xfrm>
                <a:prstGeom prst="rect">
                  <a:avLst/>
                </a:prstGeom>
                <a:solidFill>
                  <a:srgbClr val="FFFFFF"/>
                </a:solidFill>
                <a:ln w="19050">
                  <a:solidFill>
                    <a:srgbClr val="0099FF"/>
                  </a:solidFill>
                  <a:miter lim="800000"/>
                  <a:headEnd/>
                  <a:tailEnd/>
                </a:ln>
              </p:spPr>
              <p:txBody>
                <a:bodyPr wrap="none" anchor="ctr"/>
                <a:lstStyle/>
                <a:p>
                  <a:endParaRPr lang="zh-CN" altLang="zh-CN" sz="3900" dirty="0">
                    <a:ea typeface="宋体" pitchFamily="2" charset="-122"/>
                  </a:endParaRPr>
                </a:p>
              </p:txBody>
            </p:sp>
          </p:grpSp>
          <p:grpSp>
            <p:nvGrpSpPr>
              <p:cNvPr id="11" name="Group 17"/>
              <p:cNvGrpSpPr>
                <a:grpSpLocks/>
              </p:cNvGrpSpPr>
              <p:nvPr/>
            </p:nvGrpSpPr>
            <p:grpSpPr bwMode="auto">
              <a:xfrm flipH="1">
                <a:off x="197" y="2387"/>
                <a:ext cx="118" cy="39"/>
                <a:chOff x="1516" y="1577"/>
                <a:chExt cx="464" cy="132"/>
              </a:xfrm>
            </p:grpSpPr>
            <p:sp>
              <p:nvSpPr>
                <p:cNvPr id="5" name="AutoShape 18"/>
                <p:cNvSpPr>
                  <a:spLocks noChangeArrowheads="1"/>
                </p:cNvSpPr>
                <p:nvPr/>
              </p:nvSpPr>
              <p:spPr bwMode="auto">
                <a:xfrm flipH="1">
                  <a:off x="1516" y="1577"/>
                  <a:ext cx="149"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sp>
              <p:nvSpPr>
                <p:cNvPr id="6" name="AutoShape 19"/>
                <p:cNvSpPr>
                  <a:spLocks noChangeArrowheads="1"/>
                </p:cNvSpPr>
                <p:nvPr/>
              </p:nvSpPr>
              <p:spPr bwMode="auto">
                <a:xfrm flipH="1">
                  <a:off x="1675" y="1577"/>
                  <a:ext cx="148"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sp>
              <p:nvSpPr>
                <p:cNvPr id="7" name="AutoShape 20"/>
                <p:cNvSpPr>
                  <a:spLocks noChangeArrowheads="1"/>
                </p:cNvSpPr>
                <p:nvPr/>
              </p:nvSpPr>
              <p:spPr bwMode="auto">
                <a:xfrm flipH="1">
                  <a:off x="1831" y="1577"/>
                  <a:ext cx="149"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grpSp>
          <p:sp>
            <p:nvSpPr>
              <p:cNvPr id="8" name="Freeform 21"/>
              <p:cNvSpPr>
                <a:spLocks noChangeArrowheads="1"/>
              </p:cNvSpPr>
              <p:nvPr/>
            </p:nvSpPr>
            <p:spPr bwMode="auto">
              <a:xfrm flipH="1">
                <a:off x="66" y="2378"/>
                <a:ext cx="146" cy="74"/>
              </a:xfrm>
              <a:custGeom>
                <a:avLst/>
                <a:gdLst/>
                <a:ahLst/>
                <a:cxnLst>
                  <a:cxn ang="0">
                    <a:pos x="69" y="0"/>
                  </a:cxn>
                  <a:cxn ang="0">
                    <a:pos x="566" y="0"/>
                  </a:cxn>
                  <a:cxn ang="0">
                    <a:pos x="566" y="202"/>
                  </a:cxn>
                  <a:cxn ang="0">
                    <a:pos x="0" y="202"/>
                  </a:cxn>
                </a:cxnLst>
                <a:rect l="0" t="0" r="r" b="b"/>
                <a:pathLst>
                  <a:path w="566" h="202">
                    <a:moveTo>
                      <a:pt x="69" y="0"/>
                    </a:moveTo>
                    <a:lnTo>
                      <a:pt x="566" y="0"/>
                    </a:lnTo>
                    <a:lnTo>
                      <a:pt x="566" y="202"/>
                    </a:lnTo>
                    <a:lnTo>
                      <a:pt x="0" y="202"/>
                    </a:lnTo>
                  </a:path>
                </a:pathLst>
              </a:custGeom>
              <a:noFill/>
              <a:ln w="19050">
                <a:solidFill>
                  <a:srgbClr val="0099FF"/>
                </a:solidFill>
                <a:round/>
                <a:headEnd/>
                <a:tailEnd/>
              </a:ln>
            </p:spPr>
            <p:txBody>
              <a:bodyPr/>
              <a:lstStyle/>
              <a:p>
                <a:endParaRPr lang="zh-CN" altLang="en-US"/>
              </a:p>
            </p:txBody>
          </p:sp>
          <p:grpSp>
            <p:nvGrpSpPr>
              <p:cNvPr id="12" name="Group 22"/>
              <p:cNvGrpSpPr>
                <a:grpSpLocks/>
              </p:cNvGrpSpPr>
              <p:nvPr/>
            </p:nvGrpSpPr>
            <p:grpSpPr bwMode="auto">
              <a:xfrm flipH="1">
                <a:off x="75" y="2387"/>
                <a:ext cx="118" cy="39"/>
                <a:chOff x="1516" y="1577"/>
                <a:chExt cx="464" cy="132"/>
              </a:xfrm>
            </p:grpSpPr>
            <p:sp>
              <p:nvSpPr>
                <p:cNvPr id="24597" name="AutoShape 23"/>
                <p:cNvSpPr>
                  <a:spLocks noChangeArrowheads="1"/>
                </p:cNvSpPr>
                <p:nvPr/>
              </p:nvSpPr>
              <p:spPr bwMode="auto">
                <a:xfrm flipH="1">
                  <a:off x="1516" y="1577"/>
                  <a:ext cx="149"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598" name="AutoShape 24"/>
                <p:cNvSpPr>
                  <a:spLocks noChangeArrowheads="1"/>
                </p:cNvSpPr>
                <p:nvPr/>
              </p:nvSpPr>
              <p:spPr bwMode="auto">
                <a:xfrm flipH="1">
                  <a:off x="1675" y="1577"/>
                  <a:ext cx="148"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599" name="AutoShape 25"/>
                <p:cNvSpPr>
                  <a:spLocks noChangeArrowheads="1"/>
                </p:cNvSpPr>
                <p:nvPr/>
              </p:nvSpPr>
              <p:spPr bwMode="auto">
                <a:xfrm flipH="1">
                  <a:off x="1831" y="1577"/>
                  <a:ext cx="149"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grpSp>
          <p:grpSp>
            <p:nvGrpSpPr>
              <p:cNvPr id="13" name="Group 26"/>
              <p:cNvGrpSpPr>
                <a:grpSpLocks/>
              </p:cNvGrpSpPr>
              <p:nvPr/>
            </p:nvGrpSpPr>
            <p:grpSpPr bwMode="auto">
              <a:xfrm flipH="1">
                <a:off x="85" y="2479"/>
                <a:ext cx="36" cy="16"/>
                <a:chOff x="1464" y="1745"/>
                <a:chExt cx="141" cy="44"/>
              </a:xfrm>
            </p:grpSpPr>
            <p:sp>
              <p:nvSpPr>
                <p:cNvPr id="24601" name="AutoShape 27"/>
                <p:cNvSpPr>
                  <a:spLocks/>
                </p:cNvSpPr>
                <p:nvPr/>
              </p:nvSpPr>
              <p:spPr bwMode="auto">
                <a:xfrm rot="5400000" flipH="1">
                  <a:off x="1517" y="1691"/>
                  <a:ext cx="31" cy="141"/>
                </a:xfrm>
                <a:prstGeom prst="rightBracket">
                  <a:avLst>
                    <a:gd name="adj" fmla="val 37903"/>
                  </a:avLst>
                </a:prstGeom>
                <a:noFill/>
                <a:ln w="19050">
                  <a:solidFill>
                    <a:srgbClr val="0099FF"/>
                  </a:solidFill>
                  <a:round/>
                  <a:headEnd/>
                  <a:tailEnd/>
                </a:ln>
              </p:spPr>
              <p:txBody>
                <a:bodyPr vert="eaVert" wrap="none" anchor="ctr"/>
                <a:lstStyle/>
                <a:p>
                  <a:endParaRPr lang="zh-CN" altLang="zh-CN" sz="3900" dirty="0">
                    <a:ea typeface="宋体" pitchFamily="2" charset="-122"/>
                  </a:endParaRPr>
                </a:p>
              </p:txBody>
            </p:sp>
            <p:sp>
              <p:nvSpPr>
                <p:cNvPr id="24602" name="Oval 28"/>
                <p:cNvSpPr>
                  <a:spLocks noChangeArrowheads="1"/>
                </p:cNvSpPr>
                <p:nvPr/>
              </p:nvSpPr>
              <p:spPr bwMode="auto">
                <a:xfrm flipH="1">
                  <a:off x="1553" y="1748"/>
                  <a:ext cx="47" cy="41"/>
                </a:xfrm>
                <a:prstGeom prst="ellipse">
                  <a:avLst/>
                </a:prstGeom>
                <a:solidFill>
                  <a:srgbClr val="FFFFFF"/>
                </a:solid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03" name="Oval 29"/>
                <p:cNvSpPr>
                  <a:spLocks noChangeArrowheads="1"/>
                </p:cNvSpPr>
                <p:nvPr/>
              </p:nvSpPr>
              <p:spPr bwMode="auto">
                <a:xfrm flipH="1">
                  <a:off x="1470" y="1745"/>
                  <a:ext cx="46" cy="42"/>
                </a:xfrm>
                <a:prstGeom prst="ellipse">
                  <a:avLst/>
                </a:prstGeom>
                <a:solidFill>
                  <a:srgbClr val="FFFFFF"/>
                </a:solid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04" name="Rectangle 30"/>
                <p:cNvSpPr>
                  <a:spLocks noChangeArrowheads="1"/>
                </p:cNvSpPr>
                <p:nvPr/>
              </p:nvSpPr>
              <p:spPr bwMode="auto">
                <a:xfrm flipH="1">
                  <a:off x="1477" y="1745"/>
                  <a:ext cx="118" cy="34"/>
                </a:xfrm>
                <a:prstGeom prst="rect">
                  <a:avLst/>
                </a:prstGeom>
                <a:solidFill>
                  <a:srgbClr val="FFFFFF"/>
                </a:solidFill>
                <a:ln w="19050">
                  <a:solidFill>
                    <a:srgbClr val="0099FF"/>
                  </a:solidFill>
                  <a:miter lim="800000"/>
                  <a:headEnd/>
                  <a:tailEnd/>
                </a:ln>
              </p:spPr>
              <p:txBody>
                <a:bodyPr wrap="none" anchor="ctr"/>
                <a:lstStyle/>
                <a:p>
                  <a:endParaRPr lang="zh-CN" altLang="zh-CN" sz="3900" dirty="0">
                    <a:ea typeface="宋体" pitchFamily="2" charset="-122"/>
                  </a:endParaRPr>
                </a:p>
              </p:txBody>
            </p:sp>
          </p:grpSp>
        </p:grpSp>
        <p:grpSp>
          <p:nvGrpSpPr>
            <p:cNvPr id="14" name="Group 31"/>
            <p:cNvGrpSpPr>
              <a:grpSpLocks/>
            </p:cNvGrpSpPr>
            <p:nvPr/>
          </p:nvGrpSpPr>
          <p:grpSpPr bwMode="auto">
            <a:xfrm flipH="1">
              <a:off x="366" y="2053"/>
              <a:ext cx="306" cy="120"/>
              <a:chOff x="66" y="2377"/>
              <a:chExt cx="306" cy="120"/>
            </a:xfrm>
          </p:grpSpPr>
          <p:sp>
            <p:nvSpPr>
              <p:cNvPr id="24606" name="Line 32"/>
              <p:cNvSpPr>
                <a:spLocks noChangeShapeType="1"/>
              </p:cNvSpPr>
              <p:nvPr/>
            </p:nvSpPr>
            <p:spPr bwMode="auto">
              <a:xfrm>
                <a:off x="192" y="2377"/>
                <a:ext cx="130" cy="0"/>
              </a:xfrm>
              <a:prstGeom prst="line">
                <a:avLst/>
              </a:prstGeom>
              <a:noFill/>
              <a:ln w="19050">
                <a:solidFill>
                  <a:srgbClr val="0099FF"/>
                </a:solidFill>
                <a:round/>
                <a:headEnd/>
                <a:tailEnd/>
              </a:ln>
            </p:spPr>
            <p:txBody>
              <a:bodyPr/>
              <a:lstStyle/>
              <a:p>
                <a:endParaRPr lang="zh-CN" altLang="en-US"/>
              </a:p>
            </p:txBody>
          </p:sp>
          <p:sp>
            <p:nvSpPr>
              <p:cNvPr id="24607" name="Freeform 33"/>
              <p:cNvSpPr>
                <a:spLocks noChangeArrowheads="1"/>
              </p:cNvSpPr>
              <p:nvPr/>
            </p:nvSpPr>
            <p:spPr bwMode="auto">
              <a:xfrm>
                <a:off x="320" y="2377"/>
                <a:ext cx="52" cy="75"/>
              </a:xfrm>
              <a:custGeom>
                <a:avLst/>
                <a:gdLst/>
                <a:ahLst/>
                <a:cxnLst>
                  <a:cxn ang="0">
                    <a:pos x="0" y="0"/>
                  </a:cxn>
                  <a:cxn ang="0">
                    <a:pos x="68" y="8"/>
                  </a:cxn>
                  <a:cxn ang="0">
                    <a:pos x="150" y="34"/>
                  </a:cxn>
                  <a:cxn ang="0">
                    <a:pos x="254" y="90"/>
                  </a:cxn>
                  <a:cxn ang="0">
                    <a:pos x="348" y="200"/>
                  </a:cxn>
                  <a:cxn ang="0">
                    <a:pos x="352" y="284"/>
                  </a:cxn>
                  <a:cxn ang="0">
                    <a:pos x="324" y="312"/>
                  </a:cxn>
                  <a:cxn ang="0">
                    <a:pos x="286" y="318"/>
                  </a:cxn>
                </a:cxnLst>
                <a:rect l="0" t="0" r="r" b="b"/>
                <a:pathLst>
                  <a:path w="364" h="318">
                    <a:moveTo>
                      <a:pt x="0" y="0"/>
                    </a:moveTo>
                    <a:cubicBezTo>
                      <a:pt x="11" y="1"/>
                      <a:pt x="43" y="2"/>
                      <a:pt x="68" y="8"/>
                    </a:cubicBezTo>
                    <a:cubicBezTo>
                      <a:pt x="93" y="14"/>
                      <a:pt x="119" y="20"/>
                      <a:pt x="150" y="34"/>
                    </a:cubicBezTo>
                    <a:cubicBezTo>
                      <a:pt x="181" y="48"/>
                      <a:pt x="221" y="62"/>
                      <a:pt x="254" y="90"/>
                    </a:cubicBezTo>
                    <a:cubicBezTo>
                      <a:pt x="287" y="118"/>
                      <a:pt x="332" y="168"/>
                      <a:pt x="348" y="200"/>
                    </a:cubicBezTo>
                    <a:cubicBezTo>
                      <a:pt x="364" y="232"/>
                      <a:pt x="356" y="265"/>
                      <a:pt x="352" y="284"/>
                    </a:cubicBezTo>
                    <a:cubicBezTo>
                      <a:pt x="348" y="303"/>
                      <a:pt x="335" y="306"/>
                      <a:pt x="324" y="312"/>
                    </a:cubicBezTo>
                    <a:cubicBezTo>
                      <a:pt x="313" y="318"/>
                      <a:pt x="294" y="317"/>
                      <a:pt x="286" y="318"/>
                    </a:cubicBezTo>
                  </a:path>
                </a:pathLst>
              </a:custGeom>
              <a:noFill/>
              <a:ln w="19050">
                <a:solidFill>
                  <a:srgbClr val="0099FF"/>
                </a:solidFill>
                <a:round/>
                <a:headEnd/>
                <a:tailEnd/>
              </a:ln>
            </p:spPr>
            <p:txBody>
              <a:bodyPr/>
              <a:lstStyle/>
              <a:p>
                <a:endParaRPr lang="zh-CN" altLang="en-US"/>
              </a:p>
            </p:txBody>
          </p:sp>
          <p:sp>
            <p:nvSpPr>
              <p:cNvPr id="24608" name="Line 34"/>
              <p:cNvSpPr>
                <a:spLocks noChangeShapeType="1"/>
              </p:cNvSpPr>
              <p:nvPr/>
            </p:nvSpPr>
            <p:spPr bwMode="auto">
              <a:xfrm>
                <a:off x="319" y="2452"/>
                <a:ext cx="42" cy="0"/>
              </a:xfrm>
              <a:prstGeom prst="line">
                <a:avLst/>
              </a:prstGeom>
              <a:noFill/>
              <a:ln w="19050">
                <a:solidFill>
                  <a:srgbClr val="0099FF"/>
                </a:solidFill>
                <a:round/>
                <a:headEnd/>
                <a:tailEnd/>
              </a:ln>
            </p:spPr>
            <p:txBody>
              <a:bodyPr/>
              <a:lstStyle/>
              <a:p>
                <a:endParaRPr lang="zh-CN" altLang="en-US"/>
              </a:p>
            </p:txBody>
          </p:sp>
          <p:sp>
            <p:nvSpPr>
              <p:cNvPr id="24609" name="Line 35"/>
              <p:cNvSpPr>
                <a:spLocks noChangeShapeType="1"/>
              </p:cNvSpPr>
              <p:nvPr/>
            </p:nvSpPr>
            <p:spPr bwMode="auto">
              <a:xfrm>
                <a:off x="207" y="2452"/>
                <a:ext cx="75" cy="0"/>
              </a:xfrm>
              <a:prstGeom prst="line">
                <a:avLst/>
              </a:prstGeom>
              <a:noFill/>
              <a:ln w="19050">
                <a:solidFill>
                  <a:srgbClr val="0099FF"/>
                </a:solidFill>
                <a:round/>
                <a:headEnd/>
                <a:tailEnd/>
              </a:ln>
            </p:spPr>
            <p:txBody>
              <a:bodyPr/>
              <a:lstStyle/>
              <a:p>
                <a:endParaRPr lang="zh-CN" altLang="en-US"/>
              </a:p>
            </p:txBody>
          </p:sp>
          <p:sp>
            <p:nvSpPr>
              <p:cNvPr id="24610" name="Freeform 36"/>
              <p:cNvSpPr>
                <a:spLocks noChangeArrowheads="1"/>
              </p:cNvSpPr>
              <p:nvPr/>
            </p:nvSpPr>
            <p:spPr bwMode="auto">
              <a:xfrm>
                <a:off x="332" y="2382"/>
                <a:ext cx="39" cy="43"/>
              </a:xfrm>
              <a:custGeom>
                <a:avLst/>
                <a:gdLst/>
                <a:ahLst/>
                <a:cxnLst>
                  <a:cxn ang="0">
                    <a:pos x="13" y="0"/>
                  </a:cxn>
                  <a:cxn ang="0">
                    <a:pos x="3" y="8"/>
                  </a:cxn>
                  <a:cxn ang="0">
                    <a:pos x="31" y="40"/>
                  </a:cxn>
                  <a:cxn ang="0">
                    <a:pos x="99" y="134"/>
                  </a:cxn>
                  <a:cxn ang="0">
                    <a:pos x="141" y="212"/>
                  </a:cxn>
                  <a:cxn ang="0">
                    <a:pos x="171" y="238"/>
                  </a:cxn>
                  <a:cxn ang="0">
                    <a:pos x="197" y="236"/>
                  </a:cxn>
                </a:cxnLst>
                <a:rect l="0" t="0" r="r" b="b"/>
                <a:pathLst>
                  <a:path w="197" h="242">
                    <a:moveTo>
                      <a:pt x="13" y="0"/>
                    </a:moveTo>
                    <a:cubicBezTo>
                      <a:pt x="6" y="0"/>
                      <a:pt x="0" y="1"/>
                      <a:pt x="3" y="8"/>
                    </a:cubicBezTo>
                    <a:cubicBezTo>
                      <a:pt x="6" y="15"/>
                      <a:pt x="15" y="19"/>
                      <a:pt x="31" y="40"/>
                    </a:cubicBezTo>
                    <a:cubicBezTo>
                      <a:pt x="47" y="61"/>
                      <a:pt x="81" y="105"/>
                      <a:pt x="99" y="134"/>
                    </a:cubicBezTo>
                    <a:cubicBezTo>
                      <a:pt x="117" y="163"/>
                      <a:pt x="129" y="195"/>
                      <a:pt x="141" y="212"/>
                    </a:cubicBezTo>
                    <a:cubicBezTo>
                      <a:pt x="153" y="229"/>
                      <a:pt x="162" y="234"/>
                      <a:pt x="171" y="238"/>
                    </a:cubicBezTo>
                    <a:cubicBezTo>
                      <a:pt x="180" y="242"/>
                      <a:pt x="188" y="239"/>
                      <a:pt x="197" y="236"/>
                    </a:cubicBezTo>
                  </a:path>
                </a:pathLst>
              </a:custGeom>
              <a:noFill/>
              <a:ln w="19050">
                <a:solidFill>
                  <a:srgbClr val="0099FF"/>
                </a:solidFill>
                <a:round/>
                <a:headEnd/>
                <a:tailEnd/>
              </a:ln>
            </p:spPr>
            <p:txBody>
              <a:bodyPr/>
              <a:lstStyle/>
              <a:p>
                <a:endParaRPr lang="zh-CN" altLang="en-US"/>
              </a:p>
            </p:txBody>
          </p:sp>
          <p:grpSp>
            <p:nvGrpSpPr>
              <p:cNvPr id="15" name="Group 37"/>
              <p:cNvGrpSpPr>
                <a:grpSpLocks/>
              </p:cNvGrpSpPr>
              <p:nvPr/>
            </p:nvGrpSpPr>
            <p:grpSpPr bwMode="auto">
              <a:xfrm flipH="1">
                <a:off x="282" y="2481"/>
                <a:ext cx="37" cy="16"/>
                <a:chOff x="1464" y="1745"/>
                <a:chExt cx="141" cy="44"/>
              </a:xfrm>
            </p:grpSpPr>
            <p:sp>
              <p:nvSpPr>
                <p:cNvPr id="24612" name="AutoShape 38"/>
                <p:cNvSpPr>
                  <a:spLocks/>
                </p:cNvSpPr>
                <p:nvPr/>
              </p:nvSpPr>
              <p:spPr bwMode="auto">
                <a:xfrm rot="5400000" flipH="1">
                  <a:off x="1517" y="1691"/>
                  <a:ext cx="31" cy="141"/>
                </a:xfrm>
                <a:prstGeom prst="rightBracket">
                  <a:avLst>
                    <a:gd name="adj" fmla="val 37903"/>
                  </a:avLst>
                </a:prstGeom>
                <a:noFill/>
                <a:ln w="19050">
                  <a:solidFill>
                    <a:srgbClr val="0099FF"/>
                  </a:solidFill>
                  <a:round/>
                  <a:headEnd/>
                  <a:tailEnd/>
                </a:ln>
              </p:spPr>
              <p:txBody>
                <a:bodyPr rot="10800000" vert="eaVert" wrap="none" anchor="ctr"/>
                <a:lstStyle/>
                <a:p>
                  <a:endParaRPr lang="zh-CN" altLang="zh-CN" sz="3900" dirty="0">
                    <a:ea typeface="宋体" pitchFamily="2" charset="-122"/>
                  </a:endParaRPr>
                </a:p>
              </p:txBody>
            </p:sp>
            <p:sp>
              <p:nvSpPr>
                <p:cNvPr id="24613" name="Oval 39"/>
                <p:cNvSpPr>
                  <a:spLocks noChangeArrowheads="1"/>
                </p:cNvSpPr>
                <p:nvPr/>
              </p:nvSpPr>
              <p:spPr bwMode="auto">
                <a:xfrm flipH="1">
                  <a:off x="1553" y="1748"/>
                  <a:ext cx="47" cy="41"/>
                </a:xfrm>
                <a:prstGeom prst="ellipse">
                  <a:avLst/>
                </a:prstGeom>
                <a:solidFill>
                  <a:srgbClr val="FFFFFF"/>
                </a:solid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14" name="Oval 40"/>
                <p:cNvSpPr>
                  <a:spLocks noChangeArrowheads="1"/>
                </p:cNvSpPr>
                <p:nvPr/>
              </p:nvSpPr>
              <p:spPr bwMode="auto">
                <a:xfrm flipH="1">
                  <a:off x="1470" y="1745"/>
                  <a:ext cx="46" cy="42"/>
                </a:xfrm>
                <a:prstGeom prst="ellipse">
                  <a:avLst/>
                </a:prstGeom>
                <a:solidFill>
                  <a:srgbClr val="FFFFFF"/>
                </a:solid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15" name="Rectangle 41"/>
                <p:cNvSpPr>
                  <a:spLocks noChangeArrowheads="1"/>
                </p:cNvSpPr>
                <p:nvPr/>
              </p:nvSpPr>
              <p:spPr bwMode="auto">
                <a:xfrm flipH="1">
                  <a:off x="1477" y="1745"/>
                  <a:ext cx="118" cy="34"/>
                </a:xfrm>
                <a:prstGeom prst="rect">
                  <a:avLst/>
                </a:prstGeom>
                <a:solidFill>
                  <a:srgbClr val="FFFFFF"/>
                </a:solidFill>
                <a:ln w="19050">
                  <a:solidFill>
                    <a:srgbClr val="0099FF"/>
                  </a:solidFill>
                  <a:miter lim="800000"/>
                  <a:headEnd/>
                  <a:tailEnd/>
                </a:ln>
              </p:spPr>
              <p:txBody>
                <a:bodyPr wrap="none" anchor="ctr"/>
                <a:lstStyle/>
                <a:p>
                  <a:endParaRPr lang="zh-CN" altLang="zh-CN" sz="3900" dirty="0">
                    <a:ea typeface="宋体" pitchFamily="2" charset="-122"/>
                  </a:endParaRPr>
                </a:p>
              </p:txBody>
            </p:sp>
          </p:grpSp>
          <p:grpSp>
            <p:nvGrpSpPr>
              <p:cNvPr id="16" name="Group 42"/>
              <p:cNvGrpSpPr>
                <a:grpSpLocks/>
              </p:cNvGrpSpPr>
              <p:nvPr/>
            </p:nvGrpSpPr>
            <p:grpSpPr bwMode="auto">
              <a:xfrm flipH="1">
                <a:off x="197" y="2387"/>
                <a:ext cx="118" cy="39"/>
                <a:chOff x="1516" y="1577"/>
                <a:chExt cx="464" cy="132"/>
              </a:xfrm>
            </p:grpSpPr>
            <p:sp>
              <p:nvSpPr>
                <p:cNvPr id="24617" name="AutoShape 43"/>
                <p:cNvSpPr>
                  <a:spLocks noChangeArrowheads="1"/>
                </p:cNvSpPr>
                <p:nvPr/>
              </p:nvSpPr>
              <p:spPr bwMode="auto">
                <a:xfrm flipH="1">
                  <a:off x="1516" y="1577"/>
                  <a:ext cx="149"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18" name="AutoShape 44"/>
                <p:cNvSpPr>
                  <a:spLocks noChangeArrowheads="1"/>
                </p:cNvSpPr>
                <p:nvPr/>
              </p:nvSpPr>
              <p:spPr bwMode="auto">
                <a:xfrm flipH="1">
                  <a:off x="1675" y="1577"/>
                  <a:ext cx="148"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19" name="AutoShape 45"/>
                <p:cNvSpPr>
                  <a:spLocks noChangeArrowheads="1"/>
                </p:cNvSpPr>
                <p:nvPr/>
              </p:nvSpPr>
              <p:spPr bwMode="auto">
                <a:xfrm flipH="1">
                  <a:off x="1831" y="1577"/>
                  <a:ext cx="149"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grpSp>
          <p:sp>
            <p:nvSpPr>
              <p:cNvPr id="24620" name="Freeform 46"/>
              <p:cNvSpPr>
                <a:spLocks noChangeArrowheads="1"/>
              </p:cNvSpPr>
              <p:nvPr/>
            </p:nvSpPr>
            <p:spPr bwMode="auto">
              <a:xfrm flipH="1">
                <a:off x="66" y="2378"/>
                <a:ext cx="146" cy="74"/>
              </a:xfrm>
              <a:custGeom>
                <a:avLst/>
                <a:gdLst/>
                <a:ahLst/>
                <a:cxnLst>
                  <a:cxn ang="0">
                    <a:pos x="69" y="0"/>
                  </a:cxn>
                  <a:cxn ang="0">
                    <a:pos x="566" y="0"/>
                  </a:cxn>
                  <a:cxn ang="0">
                    <a:pos x="566" y="202"/>
                  </a:cxn>
                  <a:cxn ang="0">
                    <a:pos x="0" y="202"/>
                  </a:cxn>
                </a:cxnLst>
                <a:rect l="0" t="0" r="r" b="b"/>
                <a:pathLst>
                  <a:path w="566" h="202">
                    <a:moveTo>
                      <a:pt x="69" y="0"/>
                    </a:moveTo>
                    <a:lnTo>
                      <a:pt x="566" y="0"/>
                    </a:lnTo>
                    <a:lnTo>
                      <a:pt x="566" y="202"/>
                    </a:lnTo>
                    <a:lnTo>
                      <a:pt x="0" y="202"/>
                    </a:lnTo>
                  </a:path>
                </a:pathLst>
              </a:custGeom>
              <a:noFill/>
              <a:ln w="19050">
                <a:solidFill>
                  <a:srgbClr val="0099FF"/>
                </a:solidFill>
                <a:round/>
                <a:headEnd/>
                <a:tailEnd/>
              </a:ln>
            </p:spPr>
            <p:txBody>
              <a:bodyPr/>
              <a:lstStyle/>
              <a:p>
                <a:endParaRPr lang="zh-CN" altLang="en-US"/>
              </a:p>
            </p:txBody>
          </p:sp>
          <p:grpSp>
            <p:nvGrpSpPr>
              <p:cNvPr id="17" name="Group 47"/>
              <p:cNvGrpSpPr>
                <a:grpSpLocks/>
              </p:cNvGrpSpPr>
              <p:nvPr/>
            </p:nvGrpSpPr>
            <p:grpSpPr bwMode="auto">
              <a:xfrm flipH="1">
                <a:off x="75" y="2387"/>
                <a:ext cx="118" cy="39"/>
                <a:chOff x="1516" y="1577"/>
                <a:chExt cx="464" cy="132"/>
              </a:xfrm>
            </p:grpSpPr>
            <p:sp>
              <p:nvSpPr>
                <p:cNvPr id="24622" name="AutoShape 48"/>
                <p:cNvSpPr>
                  <a:spLocks noChangeArrowheads="1"/>
                </p:cNvSpPr>
                <p:nvPr/>
              </p:nvSpPr>
              <p:spPr bwMode="auto">
                <a:xfrm flipH="1">
                  <a:off x="1516" y="1577"/>
                  <a:ext cx="149"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23" name="AutoShape 49"/>
                <p:cNvSpPr>
                  <a:spLocks noChangeArrowheads="1"/>
                </p:cNvSpPr>
                <p:nvPr/>
              </p:nvSpPr>
              <p:spPr bwMode="auto">
                <a:xfrm flipH="1">
                  <a:off x="1675" y="1577"/>
                  <a:ext cx="148"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24" name="AutoShape 50"/>
                <p:cNvSpPr>
                  <a:spLocks noChangeArrowheads="1"/>
                </p:cNvSpPr>
                <p:nvPr/>
              </p:nvSpPr>
              <p:spPr bwMode="auto">
                <a:xfrm flipH="1">
                  <a:off x="1831" y="1577"/>
                  <a:ext cx="149" cy="132"/>
                </a:xfrm>
                <a:prstGeom prst="roundRect">
                  <a:avLst>
                    <a:gd name="adj" fmla="val 16667"/>
                  </a:avLst>
                </a:prstGeom>
                <a:noFill/>
                <a:ln w="19050">
                  <a:solidFill>
                    <a:srgbClr val="0099FF"/>
                  </a:solidFill>
                  <a:round/>
                  <a:headEnd/>
                  <a:tailEnd/>
                </a:ln>
              </p:spPr>
              <p:txBody>
                <a:bodyPr wrap="none" anchor="ctr"/>
                <a:lstStyle/>
                <a:p>
                  <a:endParaRPr lang="zh-CN" altLang="zh-CN" sz="3900" dirty="0">
                    <a:ea typeface="宋体" pitchFamily="2" charset="-122"/>
                  </a:endParaRPr>
                </a:p>
              </p:txBody>
            </p:sp>
          </p:grpSp>
          <p:grpSp>
            <p:nvGrpSpPr>
              <p:cNvPr id="18" name="Group 51"/>
              <p:cNvGrpSpPr>
                <a:grpSpLocks/>
              </p:cNvGrpSpPr>
              <p:nvPr/>
            </p:nvGrpSpPr>
            <p:grpSpPr bwMode="auto">
              <a:xfrm flipH="1">
                <a:off x="85" y="2479"/>
                <a:ext cx="36" cy="16"/>
                <a:chOff x="1464" y="1745"/>
                <a:chExt cx="141" cy="44"/>
              </a:xfrm>
            </p:grpSpPr>
            <p:sp>
              <p:nvSpPr>
                <p:cNvPr id="24626" name="AutoShape 52"/>
                <p:cNvSpPr>
                  <a:spLocks/>
                </p:cNvSpPr>
                <p:nvPr/>
              </p:nvSpPr>
              <p:spPr bwMode="auto">
                <a:xfrm rot="5400000" flipH="1">
                  <a:off x="1517" y="1691"/>
                  <a:ext cx="31" cy="141"/>
                </a:xfrm>
                <a:prstGeom prst="rightBracket">
                  <a:avLst>
                    <a:gd name="adj" fmla="val 37903"/>
                  </a:avLst>
                </a:prstGeom>
                <a:noFill/>
                <a:ln w="19050">
                  <a:solidFill>
                    <a:srgbClr val="0099FF"/>
                  </a:solidFill>
                  <a:round/>
                  <a:headEnd/>
                  <a:tailEnd/>
                </a:ln>
              </p:spPr>
              <p:txBody>
                <a:bodyPr rot="10800000" vert="eaVert" wrap="none" anchor="ctr"/>
                <a:lstStyle/>
                <a:p>
                  <a:endParaRPr lang="zh-CN" altLang="zh-CN" sz="3900" dirty="0">
                    <a:ea typeface="宋体" pitchFamily="2" charset="-122"/>
                  </a:endParaRPr>
                </a:p>
              </p:txBody>
            </p:sp>
            <p:sp>
              <p:nvSpPr>
                <p:cNvPr id="24627" name="Oval 53"/>
                <p:cNvSpPr>
                  <a:spLocks noChangeArrowheads="1"/>
                </p:cNvSpPr>
                <p:nvPr/>
              </p:nvSpPr>
              <p:spPr bwMode="auto">
                <a:xfrm flipH="1">
                  <a:off x="1553" y="1748"/>
                  <a:ext cx="47" cy="41"/>
                </a:xfrm>
                <a:prstGeom prst="ellipse">
                  <a:avLst/>
                </a:prstGeom>
                <a:solidFill>
                  <a:srgbClr val="FFFFFF"/>
                </a:solid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28" name="Oval 54"/>
                <p:cNvSpPr>
                  <a:spLocks noChangeArrowheads="1"/>
                </p:cNvSpPr>
                <p:nvPr/>
              </p:nvSpPr>
              <p:spPr bwMode="auto">
                <a:xfrm flipH="1">
                  <a:off x="1470" y="1745"/>
                  <a:ext cx="46" cy="42"/>
                </a:xfrm>
                <a:prstGeom prst="ellipse">
                  <a:avLst/>
                </a:prstGeom>
                <a:solidFill>
                  <a:srgbClr val="FFFFFF"/>
                </a:solidFill>
                <a:ln w="19050">
                  <a:solidFill>
                    <a:srgbClr val="0099FF"/>
                  </a:solidFill>
                  <a:round/>
                  <a:headEnd/>
                  <a:tailEnd/>
                </a:ln>
              </p:spPr>
              <p:txBody>
                <a:bodyPr wrap="none" anchor="ctr"/>
                <a:lstStyle/>
                <a:p>
                  <a:endParaRPr lang="zh-CN" altLang="zh-CN" sz="3900" dirty="0">
                    <a:ea typeface="宋体" pitchFamily="2" charset="-122"/>
                  </a:endParaRPr>
                </a:p>
              </p:txBody>
            </p:sp>
            <p:sp>
              <p:nvSpPr>
                <p:cNvPr id="24629" name="Rectangle 55"/>
                <p:cNvSpPr>
                  <a:spLocks noChangeArrowheads="1"/>
                </p:cNvSpPr>
                <p:nvPr/>
              </p:nvSpPr>
              <p:spPr bwMode="auto">
                <a:xfrm flipH="1">
                  <a:off x="1477" y="1745"/>
                  <a:ext cx="118" cy="34"/>
                </a:xfrm>
                <a:prstGeom prst="rect">
                  <a:avLst/>
                </a:prstGeom>
                <a:solidFill>
                  <a:srgbClr val="FFFFFF"/>
                </a:solidFill>
                <a:ln w="19050">
                  <a:solidFill>
                    <a:srgbClr val="0099FF"/>
                  </a:solidFill>
                  <a:miter lim="800000"/>
                  <a:headEnd/>
                  <a:tailEnd/>
                </a:ln>
              </p:spPr>
              <p:txBody>
                <a:bodyPr wrap="none" anchor="ctr"/>
                <a:lstStyle/>
                <a:p>
                  <a:endParaRPr lang="zh-CN" altLang="zh-CN" sz="3900" dirty="0">
                    <a:ea typeface="宋体" pitchFamily="2" charset="-122"/>
                  </a:endParaRPr>
                </a:p>
              </p:txBody>
            </p:sp>
          </p:grpSp>
        </p:grpSp>
      </p:grpSp>
      <p:grpSp>
        <p:nvGrpSpPr>
          <p:cNvPr id="19" name="Group 56"/>
          <p:cNvGrpSpPr>
            <a:grpSpLocks/>
          </p:cNvGrpSpPr>
          <p:nvPr/>
        </p:nvGrpSpPr>
        <p:grpSpPr bwMode="auto">
          <a:xfrm>
            <a:off x="7410611" y="5430679"/>
            <a:ext cx="3002922" cy="161687"/>
            <a:chOff x="1292" y="2430"/>
            <a:chExt cx="1413" cy="97"/>
          </a:xfrm>
        </p:grpSpPr>
        <p:sp>
          <p:nvSpPr>
            <p:cNvPr id="24631" name="Oval 57"/>
            <p:cNvSpPr>
              <a:spLocks noChangeArrowheads="1"/>
            </p:cNvSpPr>
            <p:nvPr/>
          </p:nvSpPr>
          <p:spPr bwMode="auto">
            <a:xfrm>
              <a:off x="1292" y="2432"/>
              <a:ext cx="91" cy="91"/>
            </a:xfrm>
            <a:prstGeom prst="ellipse">
              <a:avLst/>
            </a:prstGeom>
            <a:solidFill>
              <a:schemeClr val="bg2"/>
            </a:solidFill>
            <a:ln w="12700">
              <a:noFill/>
              <a:round/>
              <a:headEnd/>
              <a:tailEnd/>
            </a:ln>
          </p:spPr>
          <p:txBody>
            <a:bodyPr wrap="none" anchor="ctr"/>
            <a:lstStyle/>
            <a:p>
              <a:endParaRPr lang="zh-CN" altLang="zh-CN" sz="3900" dirty="0">
                <a:ea typeface="宋体" pitchFamily="2" charset="-122"/>
              </a:endParaRPr>
            </a:p>
          </p:txBody>
        </p:sp>
        <p:sp>
          <p:nvSpPr>
            <p:cNvPr id="24632" name="Oval 58"/>
            <p:cNvSpPr>
              <a:spLocks noChangeArrowheads="1"/>
            </p:cNvSpPr>
            <p:nvPr/>
          </p:nvSpPr>
          <p:spPr bwMode="auto">
            <a:xfrm>
              <a:off x="1383" y="2432"/>
              <a:ext cx="91" cy="91"/>
            </a:xfrm>
            <a:prstGeom prst="ellipse">
              <a:avLst/>
            </a:prstGeom>
            <a:solidFill>
              <a:schemeClr val="bg2"/>
            </a:solidFill>
            <a:ln w="12700">
              <a:noFill/>
              <a:round/>
              <a:headEnd/>
              <a:tailEnd/>
            </a:ln>
          </p:spPr>
          <p:txBody>
            <a:bodyPr wrap="none" anchor="ctr"/>
            <a:lstStyle/>
            <a:p>
              <a:endParaRPr lang="zh-CN" altLang="zh-CN" sz="3900" dirty="0">
                <a:ea typeface="宋体" pitchFamily="2" charset="-122"/>
              </a:endParaRPr>
            </a:p>
          </p:txBody>
        </p:sp>
        <p:sp>
          <p:nvSpPr>
            <p:cNvPr id="24633" name="Oval 59"/>
            <p:cNvSpPr>
              <a:spLocks noChangeArrowheads="1"/>
            </p:cNvSpPr>
            <p:nvPr/>
          </p:nvSpPr>
          <p:spPr bwMode="auto">
            <a:xfrm>
              <a:off x="1815" y="2430"/>
              <a:ext cx="91" cy="91"/>
            </a:xfrm>
            <a:prstGeom prst="ellipse">
              <a:avLst/>
            </a:prstGeom>
            <a:solidFill>
              <a:schemeClr val="bg2"/>
            </a:solidFill>
            <a:ln w="12700">
              <a:noFill/>
              <a:round/>
              <a:headEnd/>
              <a:tailEnd/>
            </a:ln>
          </p:spPr>
          <p:txBody>
            <a:bodyPr wrap="none" anchor="ctr"/>
            <a:lstStyle/>
            <a:p>
              <a:endParaRPr lang="zh-CN" altLang="zh-CN" sz="3900" dirty="0">
                <a:ea typeface="宋体" pitchFamily="2" charset="-122"/>
              </a:endParaRPr>
            </a:p>
          </p:txBody>
        </p:sp>
        <p:sp>
          <p:nvSpPr>
            <p:cNvPr id="24634" name="Oval 60"/>
            <p:cNvSpPr>
              <a:spLocks noChangeArrowheads="1"/>
            </p:cNvSpPr>
            <p:nvPr/>
          </p:nvSpPr>
          <p:spPr bwMode="auto">
            <a:xfrm>
              <a:off x="1906" y="2430"/>
              <a:ext cx="91" cy="91"/>
            </a:xfrm>
            <a:prstGeom prst="ellipse">
              <a:avLst/>
            </a:prstGeom>
            <a:solidFill>
              <a:schemeClr val="bg2"/>
            </a:solidFill>
            <a:ln w="12700">
              <a:noFill/>
              <a:round/>
              <a:headEnd/>
              <a:tailEnd/>
            </a:ln>
          </p:spPr>
          <p:txBody>
            <a:bodyPr wrap="none" anchor="ctr"/>
            <a:lstStyle/>
            <a:p>
              <a:endParaRPr lang="zh-CN" altLang="zh-CN" sz="3900" dirty="0">
                <a:ea typeface="宋体" pitchFamily="2" charset="-122"/>
              </a:endParaRPr>
            </a:p>
          </p:txBody>
        </p:sp>
        <p:sp>
          <p:nvSpPr>
            <p:cNvPr id="24635" name="Oval 61"/>
            <p:cNvSpPr>
              <a:spLocks noChangeArrowheads="1"/>
            </p:cNvSpPr>
            <p:nvPr/>
          </p:nvSpPr>
          <p:spPr bwMode="auto">
            <a:xfrm>
              <a:off x="2020" y="2432"/>
              <a:ext cx="91" cy="91"/>
            </a:xfrm>
            <a:prstGeom prst="ellipse">
              <a:avLst/>
            </a:prstGeom>
            <a:solidFill>
              <a:schemeClr val="bg2"/>
            </a:solidFill>
            <a:ln w="12700">
              <a:noFill/>
              <a:round/>
              <a:headEnd/>
              <a:tailEnd/>
            </a:ln>
          </p:spPr>
          <p:txBody>
            <a:bodyPr wrap="none" anchor="ctr"/>
            <a:lstStyle/>
            <a:p>
              <a:endParaRPr lang="zh-CN" altLang="zh-CN" sz="3900" dirty="0">
                <a:ea typeface="宋体" pitchFamily="2" charset="-122"/>
              </a:endParaRPr>
            </a:p>
          </p:txBody>
        </p:sp>
        <p:sp>
          <p:nvSpPr>
            <p:cNvPr id="24636" name="Oval 62"/>
            <p:cNvSpPr>
              <a:spLocks noChangeArrowheads="1"/>
            </p:cNvSpPr>
            <p:nvPr/>
          </p:nvSpPr>
          <p:spPr bwMode="auto">
            <a:xfrm>
              <a:off x="2111" y="2432"/>
              <a:ext cx="91" cy="91"/>
            </a:xfrm>
            <a:prstGeom prst="ellipse">
              <a:avLst/>
            </a:prstGeom>
            <a:solidFill>
              <a:schemeClr val="bg2"/>
            </a:solidFill>
            <a:ln w="12700">
              <a:noFill/>
              <a:round/>
              <a:headEnd/>
              <a:tailEnd/>
            </a:ln>
          </p:spPr>
          <p:txBody>
            <a:bodyPr wrap="none" anchor="ctr"/>
            <a:lstStyle/>
            <a:p>
              <a:endParaRPr lang="zh-CN" altLang="zh-CN" sz="3900" dirty="0">
                <a:ea typeface="宋体" pitchFamily="2" charset="-122"/>
              </a:endParaRPr>
            </a:p>
          </p:txBody>
        </p:sp>
        <p:sp>
          <p:nvSpPr>
            <p:cNvPr id="24637" name="Oval 63"/>
            <p:cNvSpPr>
              <a:spLocks noChangeArrowheads="1"/>
            </p:cNvSpPr>
            <p:nvPr/>
          </p:nvSpPr>
          <p:spPr bwMode="auto">
            <a:xfrm>
              <a:off x="2523" y="2436"/>
              <a:ext cx="91" cy="91"/>
            </a:xfrm>
            <a:prstGeom prst="ellipse">
              <a:avLst/>
            </a:prstGeom>
            <a:solidFill>
              <a:schemeClr val="bg2"/>
            </a:solidFill>
            <a:ln w="12700">
              <a:noFill/>
              <a:round/>
              <a:headEnd/>
              <a:tailEnd/>
            </a:ln>
          </p:spPr>
          <p:txBody>
            <a:bodyPr wrap="none" anchor="ctr"/>
            <a:lstStyle/>
            <a:p>
              <a:endParaRPr lang="zh-CN" altLang="zh-CN" sz="3900" dirty="0">
                <a:ea typeface="宋体" pitchFamily="2" charset="-122"/>
              </a:endParaRPr>
            </a:p>
          </p:txBody>
        </p:sp>
        <p:sp>
          <p:nvSpPr>
            <p:cNvPr id="24638" name="Oval 64"/>
            <p:cNvSpPr>
              <a:spLocks noChangeArrowheads="1"/>
            </p:cNvSpPr>
            <p:nvPr/>
          </p:nvSpPr>
          <p:spPr bwMode="auto">
            <a:xfrm>
              <a:off x="2614" y="2436"/>
              <a:ext cx="91" cy="91"/>
            </a:xfrm>
            <a:prstGeom prst="ellipse">
              <a:avLst/>
            </a:prstGeom>
            <a:solidFill>
              <a:schemeClr val="bg2"/>
            </a:solidFill>
            <a:ln w="12700">
              <a:noFill/>
              <a:round/>
              <a:headEnd/>
              <a:tailEnd/>
            </a:ln>
          </p:spPr>
          <p:txBody>
            <a:bodyPr wrap="none" anchor="ctr"/>
            <a:lstStyle/>
            <a:p>
              <a:endParaRPr lang="zh-CN" altLang="zh-CN" sz="3900" dirty="0">
                <a:ea typeface="宋体" pitchFamily="2" charset="-122"/>
              </a:endParaRPr>
            </a:p>
          </p:txBody>
        </p:sp>
      </p:grpSp>
      <p:sp>
        <p:nvSpPr>
          <p:cNvPr id="24639" name="AutoShape 65"/>
          <p:cNvSpPr>
            <a:spLocks noChangeArrowheads="1"/>
          </p:cNvSpPr>
          <p:nvPr/>
        </p:nvSpPr>
        <p:spPr bwMode="auto">
          <a:xfrm>
            <a:off x="7491369" y="4728926"/>
            <a:ext cx="335783" cy="90011"/>
          </a:xfrm>
          <a:prstGeom prst="roundRect">
            <a:avLst>
              <a:gd name="adj" fmla="val 16667"/>
            </a:avLst>
          </a:prstGeom>
          <a:solidFill>
            <a:srgbClr val="99FF33"/>
          </a:solidFill>
          <a:ln w="12700">
            <a:noFill/>
            <a:round/>
            <a:headEnd/>
            <a:tailEnd/>
          </a:ln>
        </p:spPr>
        <p:txBody>
          <a:bodyPr wrap="none" lIns="111090" tIns="55545" rIns="111090" bIns="55545" anchor="ctr"/>
          <a:lstStyle/>
          <a:p>
            <a:endParaRPr lang="zh-CN" altLang="zh-CN" sz="3900" dirty="0">
              <a:ea typeface="宋体" pitchFamily="2" charset="-122"/>
            </a:endParaRPr>
          </a:p>
        </p:txBody>
      </p:sp>
      <p:grpSp>
        <p:nvGrpSpPr>
          <p:cNvPr id="20" name="Group 66"/>
          <p:cNvGrpSpPr>
            <a:grpSpLocks/>
          </p:cNvGrpSpPr>
          <p:nvPr/>
        </p:nvGrpSpPr>
        <p:grpSpPr bwMode="auto">
          <a:xfrm>
            <a:off x="7504120" y="4588907"/>
            <a:ext cx="80758" cy="140018"/>
            <a:chOff x="1336" y="2994"/>
            <a:chExt cx="38" cy="84"/>
          </a:xfrm>
        </p:grpSpPr>
        <p:sp>
          <p:nvSpPr>
            <p:cNvPr id="24641" name="Line 67"/>
            <p:cNvSpPr>
              <a:spLocks noChangeShapeType="1"/>
            </p:cNvSpPr>
            <p:nvPr/>
          </p:nvSpPr>
          <p:spPr bwMode="auto">
            <a:xfrm flipV="1">
              <a:off x="1356" y="3008"/>
              <a:ext cx="0" cy="70"/>
            </a:xfrm>
            <a:prstGeom prst="line">
              <a:avLst/>
            </a:prstGeom>
            <a:noFill/>
            <a:ln w="12700" cap="sq">
              <a:solidFill>
                <a:srgbClr val="99FF33"/>
              </a:solidFill>
              <a:round/>
              <a:headEnd/>
              <a:tailEnd/>
            </a:ln>
          </p:spPr>
          <p:txBody>
            <a:bodyPr/>
            <a:lstStyle/>
            <a:p>
              <a:endParaRPr lang="zh-CN" altLang="en-US"/>
            </a:p>
          </p:txBody>
        </p:sp>
        <p:sp>
          <p:nvSpPr>
            <p:cNvPr id="24642" name="Oval 68"/>
            <p:cNvSpPr>
              <a:spLocks noChangeArrowheads="1"/>
            </p:cNvSpPr>
            <p:nvPr/>
          </p:nvSpPr>
          <p:spPr bwMode="auto">
            <a:xfrm>
              <a:off x="1336" y="2994"/>
              <a:ext cx="38" cy="32"/>
            </a:xfrm>
            <a:prstGeom prst="ellipse">
              <a:avLst/>
            </a:prstGeom>
            <a:solidFill>
              <a:srgbClr val="99FF33"/>
            </a:solidFill>
            <a:ln w="12700">
              <a:noFill/>
              <a:round/>
              <a:headEnd/>
              <a:tailEnd/>
            </a:ln>
          </p:spPr>
          <p:txBody>
            <a:bodyPr wrap="none" anchor="ctr"/>
            <a:lstStyle/>
            <a:p>
              <a:endParaRPr lang="zh-CN" altLang="zh-CN" sz="3900" dirty="0">
                <a:ea typeface="宋体" pitchFamily="2" charset="-122"/>
              </a:endParaRPr>
            </a:p>
          </p:txBody>
        </p:sp>
      </p:grpSp>
      <p:grpSp>
        <p:nvGrpSpPr>
          <p:cNvPr id="21" name="Group 69"/>
          <p:cNvGrpSpPr>
            <a:grpSpLocks/>
          </p:cNvGrpSpPr>
          <p:nvPr/>
        </p:nvGrpSpPr>
        <p:grpSpPr bwMode="auto">
          <a:xfrm flipH="1">
            <a:off x="9982115" y="4598909"/>
            <a:ext cx="340034" cy="223361"/>
            <a:chOff x="1100" y="1736"/>
            <a:chExt cx="158" cy="132"/>
          </a:xfrm>
        </p:grpSpPr>
        <p:sp>
          <p:nvSpPr>
            <p:cNvPr id="24644" name="AutoShape 70"/>
            <p:cNvSpPr>
              <a:spLocks noChangeArrowheads="1"/>
            </p:cNvSpPr>
            <p:nvPr/>
          </p:nvSpPr>
          <p:spPr bwMode="auto">
            <a:xfrm>
              <a:off x="1100" y="1814"/>
              <a:ext cx="158" cy="54"/>
            </a:xfrm>
            <a:prstGeom prst="roundRect">
              <a:avLst>
                <a:gd name="adj" fmla="val 16667"/>
              </a:avLst>
            </a:prstGeom>
            <a:solidFill>
              <a:srgbClr val="99FF33"/>
            </a:solidFill>
            <a:ln w="12700">
              <a:noFill/>
              <a:round/>
              <a:headEnd/>
              <a:tailEnd/>
            </a:ln>
          </p:spPr>
          <p:txBody>
            <a:bodyPr wrap="none" anchor="ctr"/>
            <a:lstStyle/>
            <a:p>
              <a:endParaRPr lang="zh-CN" altLang="zh-CN" sz="3900" dirty="0">
                <a:ea typeface="宋体" pitchFamily="2" charset="-122"/>
              </a:endParaRPr>
            </a:p>
          </p:txBody>
        </p:sp>
        <p:sp>
          <p:nvSpPr>
            <p:cNvPr id="24645" name="Line 71"/>
            <p:cNvSpPr>
              <a:spLocks noChangeShapeType="1"/>
            </p:cNvSpPr>
            <p:nvPr/>
          </p:nvSpPr>
          <p:spPr bwMode="auto">
            <a:xfrm flipV="1">
              <a:off x="1126" y="1750"/>
              <a:ext cx="0" cy="70"/>
            </a:xfrm>
            <a:prstGeom prst="line">
              <a:avLst/>
            </a:prstGeom>
            <a:noFill/>
            <a:ln w="12700" cap="sq">
              <a:solidFill>
                <a:srgbClr val="99FF33"/>
              </a:solidFill>
              <a:round/>
              <a:headEnd/>
              <a:tailEnd/>
            </a:ln>
          </p:spPr>
          <p:txBody>
            <a:bodyPr/>
            <a:lstStyle/>
            <a:p>
              <a:endParaRPr lang="zh-CN" altLang="en-US"/>
            </a:p>
          </p:txBody>
        </p:sp>
        <p:sp>
          <p:nvSpPr>
            <p:cNvPr id="24646" name="Oval 72"/>
            <p:cNvSpPr>
              <a:spLocks noChangeArrowheads="1"/>
            </p:cNvSpPr>
            <p:nvPr/>
          </p:nvSpPr>
          <p:spPr bwMode="auto">
            <a:xfrm>
              <a:off x="1106" y="1736"/>
              <a:ext cx="38" cy="32"/>
            </a:xfrm>
            <a:prstGeom prst="ellipse">
              <a:avLst/>
            </a:prstGeom>
            <a:solidFill>
              <a:srgbClr val="99FF33"/>
            </a:solidFill>
            <a:ln w="12700">
              <a:noFill/>
              <a:round/>
              <a:headEnd/>
              <a:tailEnd/>
            </a:ln>
          </p:spPr>
          <p:txBody>
            <a:bodyPr wrap="none" anchor="ctr"/>
            <a:lstStyle/>
            <a:p>
              <a:endParaRPr lang="zh-CN" altLang="zh-CN" sz="3900" dirty="0">
                <a:ea typeface="宋体" pitchFamily="2" charset="-122"/>
              </a:endParaRPr>
            </a:p>
          </p:txBody>
        </p:sp>
      </p:grpSp>
      <p:sp>
        <p:nvSpPr>
          <p:cNvPr id="24647" name="Oval 73"/>
          <p:cNvSpPr>
            <a:spLocks noChangeArrowheads="1"/>
          </p:cNvSpPr>
          <p:nvPr/>
        </p:nvSpPr>
        <p:spPr bwMode="auto">
          <a:xfrm>
            <a:off x="8949263" y="5435680"/>
            <a:ext cx="193393" cy="151685"/>
          </a:xfrm>
          <a:prstGeom prst="ellipse">
            <a:avLst/>
          </a:prstGeom>
          <a:solidFill>
            <a:srgbClr val="FF6600"/>
          </a:solidFill>
          <a:ln w="12700">
            <a:noFill/>
            <a:round/>
            <a:headEnd/>
            <a:tailEnd/>
          </a:ln>
        </p:spPr>
        <p:txBody>
          <a:bodyPr wrap="none" lIns="111090" tIns="55545" rIns="111090" bIns="55545" anchor="ctr"/>
          <a:lstStyle/>
          <a:p>
            <a:endParaRPr lang="zh-CN" altLang="zh-CN" sz="3900" dirty="0">
              <a:ea typeface="宋体" pitchFamily="2" charset="-122"/>
            </a:endParaRPr>
          </a:p>
        </p:txBody>
      </p:sp>
      <p:sp>
        <p:nvSpPr>
          <p:cNvPr id="24648" name="Oval 74"/>
          <p:cNvSpPr>
            <a:spLocks noChangeArrowheads="1"/>
          </p:cNvSpPr>
          <p:nvPr/>
        </p:nvSpPr>
        <p:spPr bwMode="auto">
          <a:xfrm>
            <a:off x="9142657" y="5435680"/>
            <a:ext cx="193395" cy="151685"/>
          </a:xfrm>
          <a:prstGeom prst="ellipse">
            <a:avLst/>
          </a:prstGeom>
          <a:solidFill>
            <a:srgbClr val="FF6600"/>
          </a:solidFill>
          <a:ln w="12700">
            <a:noFill/>
            <a:round/>
            <a:headEnd/>
            <a:tailEnd/>
          </a:ln>
        </p:spPr>
        <p:txBody>
          <a:bodyPr wrap="none" lIns="111090" tIns="55545" rIns="111090" bIns="55545" anchor="ctr"/>
          <a:lstStyle/>
          <a:p>
            <a:endParaRPr lang="zh-CN" altLang="zh-CN" sz="3900" dirty="0">
              <a:ea typeface="宋体" pitchFamily="2" charset="-122"/>
            </a:endParaRPr>
          </a:p>
        </p:txBody>
      </p:sp>
      <p:sp>
        <p:nvSpPr>
          <p:cNvPr id="24649" name="Line 75"/>
          <p:cNvSpPr>
            <a:spLocks noChangeShapeType="1"/>
          </p:cNvSpPr>
          <p:nvPr/>
        </p:nvSpPr>
        <p:spPr bwMode="auto">
          <a:xfrm>
            <a:off x="9047022" y="5389008"/>
            <a:ext cx="0" cy="43339"/>
          </a:xfrm>
          <a:prstGeom prst="line">
            <a:avLst/>
          </a:prstGeom>
          <a:noFill/>
          <a:ln w="38100" cap="sq">
            <a:solidFill>
              <a:srgbClr val="FF6600"/>
            </a:solidFill>
            <a:round/>
            <a:headEnd/>
            <a:tailEnd/>
          </a:ln>
        </p:spPr>
        <p:txBody>
          <a:bodyPr lIns="111090" tIns="55545" rIns="111090" bIns="55545"/>
          <a:lstStyle/>
          <a:p>
            <a:endParaRPr lang="zh-CN" altLang="en-US"/>
          </a:p>
        </p:txBody>
      </p:sp>
      <p:sp>
        <p:nvSpPr>
          <p:cNvPr id="24650" name="Line 76"/>
          <p:cNvSpPr>
            <a:spLocks noChangeShapeType="1"/>
          </p:cNvSpPr>
          <p:nvPr/>
        </p:nvSpPr>
        <p:spPr bwMode="auto">
          <a:xfrm>
            <a:off x="9055524" y="5385674"/>
            <a:ext cx="174267" cy="1666"/>
          </a:xfrm>
          <a:prstGeom prst="line">
            <a:avLst/>
          </a:prstGeom>
          <a:noFill/>
          <a:ln w="38100" cap="sq">
            <a:solidFill>
              <a:srgbClr val="FF6600"/>
            </a:solidFill>
            <a:round/>
            <a:headEnd/>
            <a:tailEnd/>
          </a:ln>
        </p:spPr>
        <p:txBody>
          <a:bodyPr lIns="111090" tIns="55545" rIns="111090" bIns="55545"/>
          <a:lstStyle/>
          <a:p>
            <a:endParaRPr lang="zh-CN" altLang="en-US"/>
          </a:p>
        </p:txBody>
      </p:sp>
      <p:sp>
        <p:nvSpPr>
          <p:cNvPr id="24651" name="Line 77"/>
          <p:cNvSpPr>
            <a:spLocks noChangeShapeType="1"/>
          </p:cNvSpPr>
          <p:nvPr/>
        </p:nvSpPr>
        <p:spPr bwMode="auto">
          <a:xfrm flipV="1">
            <a:off x="9234041" y="5385673"/>
            <a:ext cx="0" cy="60008"/>
          </a:xfrm>
          <a:prstGeom prst="line">
            <a:avLst/>
          </a:prstGeom>
          <a:noFill/>
          <a:ln w="38100" cap="sq">
            <a:solidFill>
              <a:srgbClr val="FF6600"/>
            </a:solidFill>
            <a:round/>
            <a:headEnd/>
            <a:tailEnd/>
          </a:ln>
        </p:spPr>
        <p:txBody>
          <a:bodyPr lIns="111090" tIns="55545" rIns="111090" bIns="55545"/>
          <a:lstStyle/>
          <a:p>
            <a:endParaRPr lang="zh-CN" altLang="en-US"/>
          </a:p>
        </p:txBody>
      </p:sp>
      <p:sp>
        <p:nvSpPr>
          <p:cNvPr id="24590" name="Arc 78"/>
          <p:cNvSpPr>
            <a:spLocks noChangeArrowheads="1"/>
          </p:cNvSpPr>
          <p:nvPr/>
        </p:nvSpPr>
        <p:spPr bwMode="auto">
          <a:xfrm rot="3112719">
            <a:off x="10351626" y="4351655"/>
            <a:ext cx="376714" cy="461170"/>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lIns="111090" tIns="55545" rIns="111090" bIns="55545"/>
          <a:lstStyle/>
          <a:p>
            <a:endParaRPr lang="zh-CN" altLang="en-US"/>
          </a:p>
        </p:txBody>
      </p:sp>
      <p:sp>
        <p:nvSpPr>
          <p:cNvPr id="24591" name="Arc 79"/>
          <p:cNvSpPr>
            <a:spLocks noChangeArrowheads="1"/>
          </p:cNvSpPr>
          <p:nvPr/>
        </p:nvSpPr>
        <p:spPr bwMode="auto">
          <a:xfrm rot="3099949">
            <a:off x="10409546" y="4251062"/>
            <a:ext cx="558404" cy="690693"/>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lIns="111090" tIns="55545" rIns="111090" bIns="55545"/>
          <a:lstStyle/>
          <a:p>
            <a:endParaRPr lang="zh-CN" altLang="en-US"/>
          </a:p>
        </p:txBody>
      </p:sp>
      <p:sp>
        <p:nvSpPr>
          <p:cNvPr id="24592" name="Arc 80"/>
          <p:cNvSpPr>
            <a:spLocks noChangeArrowheads="1"/>
          </p:cNvSpPr>
          <p:nvPr/>
        </p:nvSpPr>
        <p:spPr bwMode="auto">
          <a:xfrm rot="3134474">
            <a:off x="10465840" y="4167553"/>
            <a:ext cx="705089" cy="877713"/>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lIns="111090" tIns="55545" rIns="111090" bIns="55545"/>
          <a:lstStyle/>
          <a:p>
            <a:endParaRPr lang="zh-CN" altLang="en-US"/>
          </a:p>
        </p:txBody>
      </p:sp>
      <p:sp>
        <p:nvSpPr>
          <p:cNvPr id="24593" name="Arc 81"/>
          <p:cNvSpPr>
            <a:spLocks noChangeArrowheads="1"/>
          </p:cNvSpPr>
          <p:nvPr/>
        </p:nvSpPr>
        <p:spPr bwMode="auto">
          <a:xfrm rot="3060628">
            <a:off x="10300936" y="4461854"/>
            <a:ext cx="216694" cy="250775"/>
          </a:xfrm>
          <a:custGeom>
            <a:avLst/>
            <a:gdLst/>
            <a:ahLst/>
            <a:cxnLst>
              <a:cxn ang="0">
                <a:pos x="-1" y="0"/>
              </a:cxn>
              <a:cxn ang="0">
                <a:pos x="21489" y="19422"/>
              </a:cxn>
              <a:cxn ang="0">
                <a:pos x="-1" y="0"/>
              </a:cxn>
              <a:cxn ang="0">
                <a:pos x="21489" y="19422"/>
              </a:cxn>
              <a:cxn ang="0">
                <a:pos x="0" y="21600"/>
              </a:cxn>
              <a:cxn ang="0">
                <a:pos x="-1" y="0"/>
              </a:cxn>
            </a:cxnLst>
            <a:rect l="0" t="0" r="r" b="b"/>
            <a:pathLst>
              <a:path w="21490" h="21600" fill="none">
                <a:moveTo>
                  <a:pt x="-1" y="0"/>
                </a:moveTo>
                <a:cubicBezTo>
                  <a:pt x="11085" y="0"/>
                  <a:pt x="20372" y="8392"/>
                  <a:pt x="21489" y="19422"/>
                </a:cubicBezTo>
              </a:path>
              <a:path w="21490" h="21600" stroke="0">
                <a:moveTo>
                  <a:pt x="-1" y="0"/>
                </a:moveTo>
                <a:cubicBezTo>
                  <a:pt x="11085" y="0"/>
                  <a:pt x="20372" y="8392"/>
                  <a:pt x="21489" y="19422"/>
                </a:cubicBezTo>
                <a:lnTo>
                  <a:pt x="0" y="21600"/>
                </a:lnTo>
                <a:lnTo>
                  <a:pt x="-1" y="0"/>
                </a:lnTo>
                <a:close/>
              </a:path>
            </a:pathLst>
          </a:custGeom>
          <a:noFill/>
          <a:ln w="38100">
            <a:solidFill>
              <a:srgbClr val="99FF33"/>
            </a:solidFill>
            <a:round/>
            <a:headEnd type="none" w="sm" len="med"/>
            <a:tailEnd/>
          </a:ln>
        </p:spPr>
        <p:txBody>
          <a:bodyPr lIns="111090" tIns="55545" rIns="111090" bIns="55545"/>
          <a:lstStyle/>
          <a:p>
            <a:endParaRPr lang="zh-CN" altLang="en-US"/>
          </a:p>
        </p:txBody>
      </p:sp>
      <p:sp>
        <p:nvSpPr>
          <p:cNvPr id="24594" name="Arc 82"/>
          <p:cNvSpPr>
            <a:spLocks noChangeArrowheads="1"/>
          </p:cNvSpPr>
          <p:nvPr/>
        </p:nvSpPr>
        <p:spPr bwMode="auto">
          <a:xfrm rot="3123750">
            <a:off x="10586869" y="3994849"/>
            <a:ext cx="1013460" cy="1258125"/>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lIns="111090" tIns="55545" rIns="111090" bIns="55545"/>
          <a:lstStyle/>
          <a:p>
            <a:endParaRPr lang="zh-CN" altLang="en-US"/>
          </a:p>
        </p:txBody>
      </p:sp>
      <p:sp>
        <p:nvSpPr>
          <p:cNvPr id="24595" name="Arc 83"/>
          <p:cNvSpPr>
            <a:spLocks noChangeArrowheads="1"/>
          </p:cNvSpPr>
          <p:nvPr/>
        </p:nvSpPr>
        <p:spPr bwMode="auto">
          <a:xfrm rot="3126015">
            <a:off x="10631746" y="3829209"/>
            <a:ext cx="1293495" cy="1619410"/>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lIns="111090" tIns="55545" rIns="111090" bIns="55545"/>
          <a:lstStyle/>
          <a:p>
            <a:endParaRPr lang="zh-CN" altLang="en-US"/>
          </a:p>
        </p:txBody>
      </p:sp>
      <p:sp>
        <p:nvSpPr>
          <p:cNvPr id="24596" name="Arc 84"/>
          <p:cNvSpPr>
            <a:spLocks noChangeArrowheads="1"/>
          </p:cNvSpPr>
          <p:nvPr/>
        </p:nvSpPr>
        <p:spPr bwMode="auto">
          <a:xfrm rot="3125103">
            <a:off x="10529533" y="4042230"/>
            <a:ext cx="890111" cy="1143363"/>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lIns="111090" tIns="55545" rIns="111090" bIns="55545"/>
          <a:lstStyle/>
          <a:p>
            <a:endParaRPr lang="zh-CN" altLang="en-US"/>
          </a:p>
        </p:txBody>
      </p:sp>
      <p:grpSp>
        <p:nvGrpSpPr>
          <p:cNvPr id="22" name="Group 85"/>
          <p:cNvGrpSpPr>
            <a:grpSpLocks/>
          </p:cNvGrpSpPr>
          <p:nvPr/>
        </p:nvGrpSpPr>
        <p:grpSpPr bwMode="auto">
          <a:xfrm flipH="1" flipV="1">
            <a:off x="11446385" y="3680460"/>
            <a:ext cx="335783" cy="220028"/>
            <a:chOff x="1100" y="1736"/>
            <a:chExt cx="158" cy="132"/>
          </a:xfrm>
        </p:grpSpPr>
        <p:sp>
          <p:nvSpPr>
            <p:cNvPr id="24660" name="AutoShape 86"/>
            <p:cNvSpPr>
              <a:spLocks noChangeArrowheads="1"/>
            </p:cNvSpPr>
            <p:nvPr/>
          </p:nvSpPr>
          <p:spPr bwMode="auto">
            <a:xfrm flipV="1">
              <a:off x="1100" y="1814"/>
              <a:ext cx="158" cy="54"/>
            </a:xfrm>
            <a:prstGeom prst="roundRect">
              <a:avLst>
                <a:gd name="adj" fmla="val 16667"/>
              </a:avLst>
            </a:prstGeom>
            <a:solidFill>
              <a:srgbClr val="99FF33"/>
            </a:solidFill>
            <a:ln w="12700">
              <a:noFill/>
              <a:round/>
              <a:headEnd/>
              <a:tailEnd/>
            </a:ln>
          </p:spPr>
          <p:txBody>
            <a:bodyPr wrap="none" anchor="ctr"/>
            <a:lstStyle/>
            <a:p>
              <a:r>
                <a:rPr lang="it-IT" altLang="zh-CN" sz="1100" dirty="0">
                  <a:ea typeface="宋体" pitchFamily="2" charset="-122"/>
                </a:rPr>
                <a:t>AP</a:t>
              </a:r>
            </a:p>
          </p:txBody>
        </p:sp>
        <p:sp>
          <p:nvSpPr>
            <p:cNvPr id="24661" name="Line 87"/>
            <p:cNvSpPr>
              <a:spLocks noChangeShapeType="1"/>
            </p:cNvSpPr>
            <p:nvPr/>
          </p:nvSpPr>
          <p:spPr bwMode="auto">
            <a:xfrm flipV="1">
              <a:off x="1126" y="1750"/>
              <a:ext cx="0" cy="70"/>
            </a:xfrm>
            <a:prstGeom prst="line">
              <a:avLst/>
            </a:prstGeom>
            <a:noFill/>
            <a:ln w="12700" cap="sq">
              <a:solidFill>
                <a:srgbClr val="99FF33"/>
              </a:solidFill>
              <a:round/>
              <a:headEnd/>
              <a:tailEnd/>
            </a:ln>
          </p:spPr>
          <p:txBody>
            <a:bodyPr/>
            <a:lstStyle/>
            <a:p>
              <a:endParaRPr lang="zh-CN" altLang="en-US"/>
            </a:p>
          </p:txBody>
        </p:sp>
        <p:sp>
          <p:nvSpPr>
            <p:cNvPr id="24662" name="Oval 88"/>
            <p:cNvSpPr>
              <a:spLocks noChangeArrowheads="1"/>
            </p:cNvSpPr>
            <p:nvPr/>
          </p:nvSpPr>
          <p:spPr bwMode="auto">
            <a:xfrm>
              <a:off x="1106" y="1736"/>
              <a:ext cx="38" cy="32"/>
            </a:xfrm>
            <a:prstGeom prst="ellipse">
              <a:avLst/>
            </a:prstGeom>
            <a:solidFill>
              <a:srgbClr val="99FF33"/>
            </a:solidFill>
            <a:ln w="12700">
              <a:noFill/>
              <a:round/>
              <a:headEnd/>
              <a:tailEnd/>
            </a:ln>
          </p:spPr>
          <p:txBody>
            <a:bodyPr rot="10800000" wrap="none" anchor="ctr"/>
            <a:lstStyle/>
            <a:p>
              <a:endParaRPr lang="zh-CN" altLang="zh-CN" sz="3900" dirty="0">
                <a:ea typeface="宋体" pitchFamily="2" charset="-122"/>
              </a:endParaRPr>
            </a:p>
          </p:txBody>
        </p:sp>
      </p:grpSp>
      <p:sp>
        <p:nvSpPr>
          <p:cNvPr id="24663" name="Rectangle 89"/>
          <p:cNvSpPr>
            <a:spLocks noChangeArrowheads="1"/>
          </p:cNvSpPr>
          <p:nvPr/>
        </p:nvSpPr>
        <p:spPr bwMode="auto">
          <a:xfrm>
            <a:off x="9387056" y="5258992"/>
            <a:ext cx="629062" cy="196691"/>
          </a:xfrm>
          <a:prstGeom prst="rect">
            <a:avLst/>
          </a:prstGeom>
          <a:solidFill>
            <a:srgbClr val="FF6600"/>
          </a:solidFill>
          <a:ln w="12700">
            <a:noFill/>
            <a:miter lim="800000"/>
            <a:headEnd/>
            <a:tailEnd/>
          </a:ln>
        </p:spPr>
        <p:txBody>
          <a:bodyPr wrap="none" lIns="111090" tIns="55545" rIns="111090" bIns="55545" anchor="ctr"/>
          <a:lstStyle/>
          <a:p>
            <a:r>
              <a:rPr lang="it-IT" altLang="zh-CN" sz="1500" dirty="0">
                <a:ea typeface="宋体" pitchFamily="2" charset="-122"/>
              </a:rPr>
              <a:t>CC</a:t>
            </a:r>
          </a:p>
        </p:txBody>
      </p:sp>
      <p:sp>
        <p:nvSpPr>
          <p:cNvPr id="24664" name="Freeform 90"/>
          <p:cNvSpPr>
            <a:spLocks noChangeArrowheads="1"/>
          </p:cNvSpPr>
          <p:nvPr/>
        </p:nvSpPr>
        <p:spPr bwMode="auto">
          <a:xfrm flipH="1">
            <a:off x="10033120" y="4822270"/>
            <a:ext cx="459045" cy="573405"/>
          </a:xfrm>
          <a:custGeom>
            <a:avLst/>
            <a:gdLst/>
            <a:ahLst/>
            <a:cxnLst>
              <a:cxn ang="0">
                <a:pos x="232" y="344"/>
              </a:cxn>
              <a:cxn ang="0">
                <a:pos x="0" y="304"/>
              </a:cxn>
              <a:cxn ang="0">
                <a:pos x="80" y="0"/>
              </a:cxn>
            </a:cxnLst>
            <a:rect l="0" t="0" r="r" b="b"/>
            <a:pathLst>
              <a:path w="232" h="344">
                <a:moveTo>
                  <a:pt x="232" y="344"/>
                </a:moveTo>
                <a:lnTo>
                  <a:pt x="0" y="304"/>
                </a:lnTo>
                <a:lnTo>
                  <a:pt x="80" y="0"/>
                </a:lnTo>
              </a:path>
            </a:pathLst>
          </a:custGeom>
          <a:noFill/>
          <a:ln w="12700" cap="sq">
            <a:solidFill>
              <a:srgbClr val="FF6600"/>
            </a:solidFill>
            <a:round/>
            <a:headEnd/>
            <a:tailEnd/>
          </a:ln>
        </p:spPr>
        <p:txBody>
          <a:bodyPr lIns="111090" tIns="55545" rIns="111090" bIns="55545"/>
          <a:lstStyle/>
          <a:p>
            <a:endParaRPr lang="zh-CN" altLang="en-US"/>
          </a:p>
        </p:txBody>
      </p:sp>
      <p:sp>
        <p:nvSpPr>
          <p:cNvPr id="24665" name="Line 91"/>
          <p:cNvSpPr>
            <a:spLocks noChangeShapeType="1"/>
          </p:cNvSpPr>
          <p:nvPr/>
        </p:nvSpPr>
        <p:spPr bwMode="auto">
          <a:xfrm flipH="1">
            <a:off x="871336" y="3677126"/>
            <a:ext cx="6146109" cy="1667"/>
          </a:xfrm>
          <a:prstGeom prst="line">
            <a:avLst/>
          </a:prstGeom>
          <a:noFill/>
          <a:ln w="28575" cap="sq">
            <a:solidFill>
              <a:srgbClr val="99FF33"/>
            </a:solidFill>
            <a:round/>
            <a:headEnd/>
            <a:tailEnd/>
          </a:ln>
        </p:spPr>
        <p:txBody>
          <a:bodyPr lIns="111090" tIns="55545" rIns="111090" bIns="55545"/>
          <a:lstStyle/>
          <a:p>
            <a:endParaRPr lang="zh-CN" altLang="en-US"/>
          </a:p>
        </p:txBody>
      </p:sp>
      <p:grpSp>
        <p:nvGrpSpPr>
          <p:cNvPr id="23" name="Group 92"/>
          <p:cNvGrpSpPr>
            <a:grpSpLocks/>
          </p:cNvGrpSpPr>
          <p:nvPr/>
        </p:nvGrpSpPr>
        <p:grpSpPr bwMode="auto">
          <a:xfrm flipH="1" flipV="1">
            <a:off x="2699018" y="3680460"/>
            <a:ext cx="335783" cy="220028"/>
            <a:chOff x="1100" y="1736"/>
            <a:chExt cx="158" cy="132"/>
          </a:xfrm>
        </p:grpSpPr>
        <p:sp>
          <p:nvSpPr>
            <p:cNvPr id="24667" name="AutoShape 93"/>
            <p:cNvSpPr>
              <a:spLocks noChangeArrowheads="1"/>
            </p:cNvSpPr>
            <p:nvPr/>
          </p:nvSpPr>
          <p:spPr bwMode="auto">
            <a:xfrm flipV="1">
              <a:off x="1100" y="1814"/>
              <a:ext cx="158" cy="54"/>
            </a:xfrm>
            <a:prstGeom prst="roundRect">
              <a:avLst>
                <a:gd name="adj" fmla="val 16667"/>
              </a:avLst>
            </a:prstGeom>
            <a:solidFill>
              <a:srgbClr val="99FF33"/>
            </a:solidFill>
            <a:ln w="12700">
              <a:noFill/>
              <a:round/>
              <a:headEnd/>
              <a:tailEnd/>
            </a:ln>
          </p:spPr>
          <p:txBody>
            <a:bodyPr wrap="none" anchor="ctr"/>
            <a:lstStyle/>
            <a:p>
              <a:r>
                <a:rPr lang="it-IT" altLang="zh-CN" sz="1100" dirty="0">
                  <a:ea typeface="宋体" pitchFamily="2" charset="-122"/>
                </a:rPr>
                <a:t>AP</a:t>
              </a:r>
            </a:p>
          </p:txBody>
        </p:sp>
        <p:sp>
          <p:nvSpPr>
            <p:cNvPr id="24668" name="Line 94"/>
            <p:cNvSpPr>
              <a:spLocks noChangeShapeType="1"/>
            </p:cNvSpPr>
            <p:nvPr/>
          </p:nvSpPr>
          <p:spPr bwMode="auto">
            <a:xfrm flipV="1">
              <a:off x="1126" y="1750"/>
              <a:ext cx="0" cy="70"/>
            </a:xfrm>
            <a:prstGeom prst="line">
              <a:avLst/>
            </a:prstGeom>
            <a:noFill/>
            <a:ln w="12700" cap="sq">
              <a:solidFill>
                <a:srgbClr val="99FF33"/>
              </a:solidFill>
              <a:round/>
              <a:headEnd/>
              <a:tailEnd/>
            </a:ln>
          </p:spPr>
          <p:txBody>
            <a:bodyPr/>
            <a:lstStyle/>
            <a:p>
              <a:endParaRPr lang="zh-CN" altLang="en-US"/>
            </a:p>
          </p:txBody>
        </p:sp>
        <p:sp>
          <p:nvSpPr>
            <p:cNvPr id="24669" name="Oval 95"/>
            <p:cNvSpPr>
              <a:spLocks noChangeArrowheads="1"/>
            </p:cNvSpPr>
            <p:nvPr/>
          </p:nvSpPr>
          <p:spPr bwMode="auto">
            <a:xfrm>
              <a:off x="1106" y="1736"/>
              <a:ext cx="38" cy="32"/>
            </a:xfrm>
            <a:prstGeom prst="ellipse">
              <a:avLst/>
            </a:prstGeom>
            <a:solidFill>
              <a:srgbClr val="99FF33"/>
            </a:solidFill>
            <a:ln w="12700">
              <a:noFill/>
              <a:round/>
              <a:headEnd/>
              <a:tailEnd/>
            </a:ln>
          </p:spPr>
          <p:txBody>
            <a:bodyPr rot="10800000" wrap="none" anchor="ctr"/>
            <a:lstStyle/>
            <a:p>
              <a:endParaRPr lang="zh-CN" altLang="zh-CN" sz="3900" dirty="0">
                <a:ea typeface="宋体" pitchFamily="2" charset="-122"/>
              </a:endParaRPr>
            </a:p>
          </p:txBody>
        </p:sp>
      </p:grpSp>
      <p:grpSp>
        <p:nvGrpSpPr>
          <p:cNvPr id="24" name="Group 96"/>
          <p:cNvGrpSpPr>
            <a:grpSpLocks/>
          </p:cNvGrpSpPr>
          <p:nvPr/>
        </p:nvGrpSpPr>
        <p:grpSpPr bwMode="auto">
          <a:xfrm>
            <a:off x="5831579" y="3965496"/>
            <a:ext cx="1678916" cy="1293495"/>
            <a:chOff x="549" y="1550"/>
            <a:chExt cx="790" cy="776"/>
          </a:xfrm>
        </p:grpSpPr>
        <p:grpSp>
          <p:nvGrpSpPr>
            <p:cNvPr id="25" name="Group 97"/>
            <p:cNvGrpSpPr>
              <a:grpSpLocks/>
            </p:cNvGrpSpPr>
            <p:nvPr/>
          </p:nvGrpSpPr>
          <p:grpSpPr bwMode="auto">
            <a:xfrm flipH="1">
              <a:off x="663" y="1625"/>
              <a:ext cx="676" cy="608"/>
              <a:chOff x="4407" y="1777"/>
              <a:chExt cx="676" cy="608"/>
            </a:xfrm>
          </p:grpSpPr>
          <p:sp>
            <p:nvSpPr>
              <p:cNvPr id="24672" name="Arc 98"/>
              <p:cNvSpPr>
                <a:spLocks noChangeArrowheads="1"/>
              </p:cNvSpPr>
              <p:nvPr/>
            </p:nvSpPr>
            <p:spPr bwMode="auto">
              <a:xfrm rot="3112719">
                <a:off x="4414" y="1947"/>
                <a:ext cx="226" cy="217"/>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a:lstStyle/>
              <a:p>
                <a:endParaRPr lang="zh-CN" altLang="en-US"/>
              </a:p>
            </p:txBody>
          </p:sp>
          <p:sp>
            <p:nvSpPr>
              <p:cNvPr id="24673" name="Arc 99"/>
              <p:cNvSpPr>
                <a:spLocks noChangeArrowheads="1"/>
              </p:cNvSpPr>
              <p:nvPr/>
            </p:nvSpPr>
            <p:spPr bwMode="auto">
              <a:xfrm rot="3099949">
                <a:off x="4427" y="1900"/>
                <a:ext cx="335" cy="325"/>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a:lstStyle/>
              <a:p>
                <a:endParaRPr lang="zh-CN" altLang="en-US"/>
              </a:p>
            </p:txBody>
          </p:sp>
          <p:sp>
            <p:nvSpPr>
              <p:cNvPr id="24674" name="Arc 100"/>
              <p:cNvSpPr>
                <a:spLocks noChangeArrowheads="1"/>
              </p:cNvSpPr>
              <p:nvPr/>
            </p:nvSpPr>
            <p:spPr bwMode="auto">
              <a:xfrm rot="3134474">
                <a:off x="4444" y="1862"/>
                <a:ext cx="423" cy="413"/>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a:lstStyle/>
              <a:p>
                <a:endParaRPr lang="zh-CN" altLang="en-US"/>
              </a:p>
            </p:txBody>
          </p:sp>
          <p:sp>
            <p:nvSpPr>
              <p:cNvPr id="24675" name="Arc 101"/>
              <p:cNvSpPr>
                <a:spLocks noChangeArrowheads="1"/>
              </p:cNvSpPr>
              <p:nvPr/>
            </p:nvSpPr>
            <p:spPr bwMode="auto">
              <a:xfrm rot="3060628">
                <a:off x="4399" y="1999"/>
                <a:ext cx="129" cy="118"/>
              </a:xfrm>
              <a:custGeom>
                <a:avLst/>
                <a:gdLst/>
                <a:ahLst/>
                <a:cxnLst>
                  <a:cxn ang="0">
                    <a:pos x="-1" y="0"/>
                  </a:cxn>
                  <a:cxn ang="0">
                    <a:pos x="21489" y="19422"/>
                  </a:cxn>
                  <a:cxn ang="0">
                    <a:pos x="-1" y="0"/>
                  </a:cxn>
                  <a:cxn ang="0">
                    <a:pos x="21489" y="19422"/>
                  </a:cxn>
                  <a:cxn ang="0">
                    <a:pos x="0" y="21600"/>
                  </a:cxn>
                  <a:cxn ang="0">
                    <a:pos x="-1" y="0"/>
                  </a:cxn>
                </a:cxnLst>
                <a:rect l="0" t="0" r="r" b="b"/>
                <a:pathLst>
                  <a:path w="21490" h="21600" fill="none">
                    <a:moveTo>
                      <a:pt x="-1" y="0"/>
                    </a:moveTo>
                    <a:cubicBezTo>
                      <a:pt x="11085" y="0"/>
                      <a:pt x="20372" y="8392"/>
                      <a:pt x="21489" y="19422"/>
                    </a:cubicBezTo>
                  </a:path>
                  <a:path w="21490" h="21600" stroke="0">
                    <a:moveTo>
                      <a:pt x="-1" y="0"/>
                    </a:moveTo>
                    <a:cubicBezTo>
                      <a:pt x="11085" y="0"/>
                      <a:pt x="20372" y="8392"/>
                      <a:pt x="21489" y="19422"/>
                    </a:cubicBezTo>
                    <a:lnTo>
                      <a:pt x="0" y="21600"/>
                    </a:lnTo>
                    <a:lnTo>
                      <a:pt x="-1" y="0"/>
                    </a:lnTo>
                    <a:close/>
                  </a:path>
                </a:pathLst>
              </a:custGeom>
              <a:noFill/>
              <a:ln w="38100">
                <a:solidFill>
                  <a:srgbClr val="99FF33"/>
                </a:solidFill>
                <a:round/>
                <a:headEnd type="none" w="sm" len="med"/>
                <a:tailEnd/>
              </a:ln>
            </p:spPr>
            <p:txBody>
              <a:bodyPr/>
              <a:lstStyle/>
              <a:p>
                <a:endParaRPr lang="zh-CN" altLang="en-US"/>
              </a:p>
            </p:txBody>
          </p:sp>
          <p:sp>
            <p:nvSpPr>
              <p:cNvPr id="24676" name="Arc 102"/>
              <p:cNvSpPr>
                <a:spLocks noChangeArrowheads="1"/>
              </p:cNvSpPr>
              <p:nvPr/>
            </p:nvSpPr>
            <p:spPr bwMode="auto">
              <a:xfrm rot="3123750">
                <a:off x="4483" y="1785"/>
                <a:ext cx="608" cy="592"/>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a:lstStyle/>
              <a:p>
                <a:endParaRPr lang="zh-CN" altLang="en-US"/>
              </a:p>
            </p:txBody>
          </p:sp>
          <p:sp>
            <p:nvSpPr>
              <p:cNvPr id="24677" name="Arc 103"/>
              <p:cNvSpPr>
                <a:spLocks noChangeArrowheads="1"/>
              </p:cNvSpPr>
              <p:nvPr/>
            </p:nvSpPr>
            <p:spPr bwMode="auto">
              <a:xfrm rot="3125103">
                <a:off x="4463" y="1806"/>
                <a:ext cx="535" cy="538"/>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a:lstStyle/>
              <a:p>
                <a:endParaRPr lang="zh-CN" altLang="en-US"/>
              </a:p>
            </p:txBody>
          </p:sp>
        </p:grpSp>
        <p:sp>
          <p:nvSpPr>
            <p:cNvPr id="24678" name="Arc 104"/>
            <p:cNvSpPr>
              <a:spLocks noChangeArrowheads="1"/>
            </p:cNvSpPr>
            <p:nvPr/>
          </p:nvSpPr>
          <p:spPr bwMode="auto">
            <a:xfrm rot="18473985" flipH="1">
              <a:off x="542" y="1557"/>
              <a:ext cx="776" cy="762"/>
            </a:xfrm>
            <a:custGeom>
              <a:avLst/>
              <a:gdLst/>
              <a:ahLst/>
              <a:cxnLst>
                <a:cxn ang="0">
                  <a:pos x="-1" y="0"/>
                </a:cxn>
                <a:cxn ang="0">
                  <a:pos x="21600" y="21600"/>
                </a:cxn>
                <a:cxn ang="0">
                  <a:pos x="-1" y="0"/>
                </a:cxn>
                <a:cxn ang="0">
                  <a:pos x="21600" y="21600"/>
                </a:cxn>
                <a:cxn ang="0">
                  <a:pos x="0" y="21600"/>
                </a:cxn>
                <a:cxn ang="0">
                  <a:pos x="-1" y="0"/>
                </a:cxn>
              </a:cxnLst>
              <a:rect l="0" t="0" r="r" b="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a:solidFill>
                <a:srgbClr val="99FF33"/>
              </a:solidFill>
              <a:round/>
              <a:headEnd type="none" w="sm" len="med"/>
              <a:tailEnd/>
            </a:ln>
          </p:spPr>
          <p:txBody>
            <a:bodyPr/>
            <a:lstStyle/>
            <a:p>
              <a:endParaRPr lang="zh-CN" altLang="en-US"/>
            </a:p>
          </p:txBody>
        </p:sp>
      </p:grpSp>
      <p:sp>
        <p:nvSpPr>
          <p:cNvPr id="107" name="AutoShape 105"/>
          <p:cNvSpPr>
            <a:spLocks noChangeArrowheads="1"/>
          </p:cNvSpPr>
          <p:nvPr/>
        </p:nvSpPr>
        <p:spPr bwMode="auto">
          <a:xfrm>
            <a:off x="3079431" y="5635705"/>
            <a:ext cx="2074206" cy="173355"/>
          </a:xfrm>
          <a:prstGeom prst="parallelogram">
            <a:avLst>
              <a:gd name="adj" fmla="val 234615"/>
            </a:avLst>
          </a:prstGeom>
          <a:solidFill>
            <a:schemeClr val="bg2"/>
          </a:solidFill>
          <a:ln w="38100" cap="sq">
            <a:solidFill>
              <a:schemeClr val="tx1"/>
            </a:solidFill>
            <a:miter lim="800000"/>
            <a:headEnd/>
            <a:tailEnd/>
          </a:ln>
        </p:spPr>
        <p:txBody>
          <a:bodyPr wrap="none" lIns="111090" tIns="55545" rIns="111090" bIns="55545" anchor="ctr"/>
          <a:lstStyle/>
          <a:p>
            <a:endParaRPr lang="zh-CN" altLang="zh-CN" sz="3900" dirty="0">
              <a:ea typeface="宋体" pitchFamily="2" charset="-122"/>
            </a:endParaRPr>
          </a:p>
        </p:txBody>
      </p:sp>
      <p:sp>
        <p:nvSpPr>
          <p:cNvPr id="108" name="AutoShape 106"/>
          <p:cNvSpPr>
            <a:spLocks noChangeArrowheads="1"/>
          </p:cNvSpPr>
          <p:nvPr/>
        </p:nvSpPr>
        <p:spPr bwMode="auto">
          <a:xfrm>
            <a:off x="4847606" y="5635705"/>
            <a:ext cx="2074206" cy="173355"/>
          </a:xfrm>
          <a:prstGeom prst="parallelogram">
            <a:avLst>
              <a:gd name="adj" fmla="val 234615"/>
            </a:avLst>
          </a:prstGeom>
          <a:solidFill>
            <a:schemeClr val="bg2"/>
          </a:solidFill>
          <a:ln w="38100" cap="sq">
            <a:solidFill>
              <a:schemeClr val="tx1"/>
            </a:solidFill>
            <a:miter lim="800000"/>
            <a:headEnd/>
            <a:tailEnd/>
          </a:ln>
        </p:spPr>
        <p:txBody>
          <a:bodyPr wrap="none" lIns="111090" tIns="55545" rIns="111090" bIns="55545" anchor="ctr"/>
          <a:lstStyle/>
          <a:p>
            <a:endParaRPr lang="zh-CN" altLang="zh-CN" sz="3900" dirty="0">
              <a:ea typeface="宋体" pitchFamily="2" charset="-122"/>
            </a:endParaRPr>
          </a:p>
        </p:txBody>
      </p:sp>
      <p:sp>
        <p:nvSpPr>
          <p:cNvPr id="109" name="AutoShape 107"/>
          <p:cNvSpPr>
            <a:spLocks noChangeArrowheads="1"/>
          </p:cNvSpPr>
          <p:nvPr/>
        </p:nvSpPr>
        <p:spPr bwMode="auto">
          <a:xfrm>
            <a:off x="6717791" y="5635705"/>
            <a:ext cx="2074206" cy="173355"/>
          </a:xfrm>
          <a:prstGeom prst="parallelogram">
            <a:avLst>
              <a:gd name="adj" fmla="val 234615"/>
            </a:avLst>
          </a:prstGeom>
          <a:solidFill>
            <a:schemeClr val="bg2"/>
          </a:solidFill>
          <a:ln w="38100" cap="sq">
            <a:solidFill>
              <a:schemeClr val="tx1"/>
            </a:solidFill>
            <a:miter lim="800000"/>
            <a:headEnd/>
            <a:tailEnd/>
          </a:ln>
        </p:spPr>
        <p:txBody>
          <a:bodyPr wrap="none" lIns="111090" tIns="55545" rIns="111090" bIns="55545" anchor="ctr"/>
          <a:lstStyle/>
          <a:p>
            <a:endParaRPr lang="zh-CN" altLang="zh-CN" sz="3900" dirty="0">
              <a:ea typeface="宋体" pitchFamily="2" charset="-122"/>
            </a:endParaRPr>
          </a:p>
        </p:txBody>
      </p:sp>
      <p:sp>
        <p:nvSpPr>
          <p:cNvPr id="110" name="AutoShape 108"/>
          <p:cNvSpPr>
            <a:spLocks noChangeArrowheads="1"/>
          </p:cNvSpPr>
          <p:nvPr/>
        </p:nvSpPr>
        <p:spPr bwMode="auto">
          <a:xfrm>
            <a:off x="8502968" y="5635705"/>
            <a:ext cx="2074206" cy="173355"/>
          </a:xfrm>
          <a:prstGeom prst="parallelogram">
            <a:avLst>
              <a:gd name="adj" fmla="val 234615"/>
            </a:avLst>
          </a:prstGeom>
          <a:solidFill>
            <a:schemeClr val="bg2"/>
          </a:solidFill>
          <a:ln w="38100" cap="sq">
            <a:solidFill>
              <a:schemeClr val="tx1"/>
            </a:solidFill>
            <a:miter lim="800000"/>
            <a:headEnd/>
            <a:tailEnd/>
          </a:ln>
        </p:spPr>
        <p:txBody>
          <a:bodyPr wrap="none" lIns="111090" tIns="55545" rIns="111090" bIns="55545" anchor="ctr"/>
          <a:lstStyle/>
          <a:p>
            <a:endParaRPr lang="zh-CN" altLang="zh-CN" sz="3900" dirty="0">
              <a:ea typeface="宋体" pitchFamily="2" charset="-122"/>
            </a:endParaRPr>
          </a:p>
        </p:txBody>
      </p:sp>
      <p:sp>
        <p:nvSpPr>
          <p:cNvPr id="111" name="AutoShape 109"/>
          <p:cNvSpPr>
            <a:spLocks noChangeArrowheads="1"/>
          </p:cNvSpPr>
          <p:nvPr/>
        </p:nvSpPr>
        <p:spPr bwMode="auto">
          <a:xfrm>
            <a:off x="10271143" y="5635705"/>
            <a:ext cx="1734172" cy="158353"/>
          </a:xfrm>
          <a:prstGeom prst="parallelogram">
            <a:avLst>
              <a:gd name="adj" fmla="val 214738"/>
            </a:avLst>
          </a:prstGeom>
          <a:solidFill>
            <a:schemeClr val="bg2"/>
          </a:solidFill>
          <a:ln w="38100" cap="sq">
            <a:solidFill>
              <a:schemeClr val="tx1"/>
            </a:solidFill>
            <a:miter lim="800000"/>
            <a:headEnd/>
            <a:tailEnd/>
          </a:ln>
        </p:spPr>
        <p:txBody>
          <a:bodyPr wrap="none" lIns="111090" tIns="55545" rIns="111090" bIns="55545" anchor="ctr"/>
          <a:lstStyle/>
          <a:p>
            <a:endParaRPr lang="zh-CN" altLang="zh-CN" sz="3900" dirty="0">
              <a:ea typeface="宋体" pitchFamily="2" charset="-122"/>
            </a:endParaRPr>
          </a:p>
        </p:txBody>
      </p:sp>
      <p:sp>
        <p:nvSpPr>
          <p:cNvPr id="24684" name="Line 110"/>
          <p:cNvSpPr>
            <a:spLocks noChangeShapeType="1"/>
          </p:cNvSpPr>
          <p:nvPr/>
        </p:nvSpPr>
        <p:spPr bwMode="auto">
          <a:xfrm flipV="1">
            <a:off x="5136635" y="2275285"/>
            <a:ext cx="0" cy="1346835"/>
          </a:xfrm>
          <a:prstGeom prst="line">
            <a:avLst/>
          </a:prstGeom>
          <a:noFill/>
          <a:ln w="28575" cap="sq">
            <a:solidFill>
              <a:srgbClr val="99FF33"/>
            </a:solidFill>
            <a:round/>
            <a:headEnd/>
            <a:tailEnd/>
          </a:ln>
        </p:spPr>
        <p:txBody>
          <a:bodyPr lIns="111090" tIns="55545" rIns="111090" bIns="55545"/>
          <a:lstStyle/>
          <a:p>
            <a:endParaRPr lang="zh-CN" altLang="en-US"/>
          </a:p>
        </p:txBody>
      </p:sp>
      <p:sp>
        <p:nvSpPr>
          <p:cNvPr id="24685" name="Rectangle 111"/>
          <p:cNvSpPr>
            <a:spLocks noChangeArrowheads="1"/>
          </p:cNvSpPr>
          <p:nvPr/>
        </p:nvSpPr>
        <p:spPr bwMode="auto">
          <a:xfrm>
            <a:off x="4150537" y="1421845"/>
            <a:ext cx="1955194" cy="813435"/>
          </a:xfrm>
          <a:prstGeom prst="rect">
            <a:avLst/>
          </a:prstGeom>
          <a:solidFill>
            <a:srgbClr val="FF9933"/>
          </a:solidFill>
          <a:ln w="12700" cap="sq">
            <a:solidFill>
              <a:schemeClr val="tx1"/>
            </a:solidFill>
            <a:miter lim="800000"/>
            <a:headEnd/>
            <a:tailEnd/>
          </a:ln>
        </p:spPr>
        <p:txBody>
          <a:bodyPr wrap="none" lIns="111090" tIns="55545" rIns="111090" bIns="55545" anchor="ctr"/>
          <a:lstStyle/>
          <a:p>
            <a:r>
              <a:rPr lang="it-IT" altLang="zh-CN" sz="3400" dirty="0">
                <a:ea typeface="宋体" pitchFamily="2" charset="-122"/>
              </a:rPr>
              <a:t>ZC</a:t>
            </a:r>
          </a:p>
        </p:txBody>
      </p:sp>
      <p:sp>
        <p:nvSpPr>
          <p:cNvPr id="24686" name="Text Box 112"/>
          <p:cNvSpPr txBox="1">
            <a:spLocks noChangeArrowheads="1"/>
          </p:cNvSpPr>
          <p:nvPr/>
        </p:nvSpPr>
        <p:spPr bwMode="auto">
          <a:xfrm>
            <a:off x="7929162" y="4603909"/>
            <a:ext cx="666779" cy="343007"/>
          </a:xfrm>
          <a:prstGeom prst="rect">
            <a:avLst/>
          </a:prstGeom>
          <a:noFill/>
          <a:ln w="12700">
            <a:noFill/>
            <a:miter lim="800000"/>
            <a:headEnd/>
            <a:tailEnd/>
          </a:ln>
        </p:spPr>
        <p:txBody>
          <a:bodyPr wrap="none" lIns="111090" tIns="55545" rIns="111090" bIns="55545">
            <a:spAutoFit/>
          </a:bodyPr>
          <a:lstStyle/>
          <a:p>
            <a:r>
              <a:rPr lang="it-IT" altLang="zh-CN" sz="1500" dirty="0">
                <a:ea typeface="宋体" pitchFamily="2" charset="-122"/>
              </a:rPr>
              <a:t>Radio</a:t>
            </a:r>
          </a:p>
        </p:txBody>
      </p:sp>
      <p:sp>
        <p:nvSpPr>
          <p:cNvPr id="24687" name="Text Box 113"/>
          <p:cNvSpPr txBox="1">
            <a:spLocks noChangeArrowheads="1"/>
          </p:cNvSpPr>
          <p:nvPr/>
        </p:nvSpPr>
        <p:spPr bwMode="auto">
          <a:xfrm>
            <a:off x="9272295" y="4603909"/>
            <a:ext cx="666779" cy="343007"/>
          </a:xfrm>
          <a:prstGeom prst="rect">
            <a:avLst/>
          </a:prstGeom>
          <a:noFill/>
          <a:ln w="12700">
            <a:noFill/>
            <a:miter lim="800000"/>
            <a:headEnd/>
            <a:tailEnd/>
          </a:ln>
        </p:spPr>
        <p:txBody>
          <a:bodyPr wrap="none" lIns="111090" tIns="55545" rIns="111090" bIns="55545">
            <a:spAutoFit/>
          </a:bodyPr>
          <a:lstStyle/>
          <a:p>
            <a:r>
              <a:rPr lang="it-IT" altLang="zh-CN" sz="1500" dirty="0">
                <a:ea typeface="宋体" pitchFamily="2" charset="-122"/>
              </a:rPr>
              <a:t>Radio</a:t>
            </a:r>
          </a:p>
        </p:txBody>
      </p:sp>
      <p:sp>
        <p:nvSpPr>
          <p:cNvPr id="24688" name="Line 114"/>
          <p:cNvSpPr>
            <a:spLocks noChangeShapeType="1"/>
          </p:cNvSpPr>
          <p:nvPr/>
        </p:nvSpPr>
        <p:spPr bwMode="auto">
          <a:xfrm>
            <a:off x="7482867" y="5329001"/>
            <a:ext cx="1938192" cy="1666"/>
          </a:xfrm>
          <a:prstGeom prst="line">
            <a:avLst/>
          </a:prstGeom>
          <a:noFill/>
          <a:ln w="12700" cap="sq">
            <a:solidFill>
              <a:srgbClr val="FF6600"/>
            </a:solidFill>
            <a:round/>
            <a:headEnd/>
            <a:tailEnd/>
          </a:ln>
        </p:spPr>
        <p:txBody>
          <a:bodyPr lIns="111090" tIns="55545" rIns="111090" bIns="55545"/>
          <a:lstStyle/>
          <a:p>
            <a:endParaRPr lang="zh-CN" altLang="en-US"/>
          </a:p>
        </p:txBody>
      </p:sp>
      <p:sp>
        <p:nvSpPr>
          <p:cNvPr id="24689" name="Freeform 115"/>
          <p:cNvSpPr>
            <a:spLocks noChangeArrowheads="1"/>
          </p:cNvSpPr>
          <p:nvPr/>
        </p:nvSpPr>
        <p:spPr bwMode="auto">
          <a:xfrm>
            <a:off x="7338353" y="4832272"/>
            <a:ext cx="244399" cy="496729"/>
          </a:xfrm>
          <a:custGeom>
            <a:avLst/>
            <a:gdLst/>
            <a:ahLst/>
            <a:cxnLst>
              <a:cxn ang="0">
                <a:pos x="64" y="298"/>
              </a:cxn>
              <a:cxn ang="0">
                <a:pos x="8" y="195"/>
              </a:cxn>
              <a:cxn ang="0">
                <a:pos x="115" y="0"/>
              </a:cxn>
            </a:cxnLst>
            <a:rect l="0" t="0" r="r" b="b"/>
            <a:pathLst>
              <a:path w="115" h="298">
                <a:moveTo>
                  <a:pt x="64" y="298"/>
                </a:moveTo>
                <a:cubicBezTo>
                  <a:pt x="32" y="271"/>
                  <a:pt x="0" y="245"/>
                  <a:pt x="8" y="195"/>
                </a:cubicBezTo>
                <a:cubicBezTo>
                  <a:pt x="16" y="145"/>
                  <a:pt x="65" y="72"/>
                  <a:pt x="115" y="0"/>
                </a:cubicBezTo>
              </a:path>
            </a:pathLst>
          </a:custGeom>
          <a:noFill/>
          <a:ln w="12700" cap="sq">
            <a:solidFill>
              <a:srgbClr val="FF6600"/>
            </a:solidFill>
            <a:round/>
            <a:headEnd/>
            <a:tailEnd/>
          </a:ln>
        </p:spPr>
        <p:txBody>
          <a:bodyPr lIns="111090" tIns="55545" rIns="111090" bIns="55545"/>
          <a:lstStyle/>
          <a:p>
            <a:endParaRPr lang="zh-CN" altLang="en-US"/>
          </a:p>
        </p:txBody>
      </p:sp>
      <p:sp>
        <p:nvSpPr>
          <p:cNvPr id="24690" name="Line 116"/>
          <p:cNvSpPr>
            <a:spLocks noChangeShapeType="1"/>
          </p:cNvSpPr>
          <p:nvPr/>
        </p:nvSpPr>
        <p:spPr bwMode="auto">
          <a:xfrm>
            <a:off x="6122732" y="1968581"/>
            <a:ext cx="2533251" cy="1666"/>
          </a:xfrm>
          <a:prstGeom prst="line">
            <a:avLst/>
          </a:prstGeom>
          <a:noFill/>
          <a:ln w="38100" cap="sq">
            <a:solidFill>
              <a:srgbClr val="99FF33"/>
            </a:solidFill>
            <a:round/>
            <a:headEnd/>
            <a:tailEnd/>
          </a:ln>
        </p:spPr>
        <p:txBody>
          <a:bodyPr lIns="111090" tIns="55545" rIns="111090" bIns="55545"/>
          <a:lstStyle/>
          <a:p>
            <a:endParaRPr lang="zh-CN" altLang="en-US"/>
          </a:p>
        </p:txBody>
      </p:sp>
      <p:sp>
        <p:nvSpPr>
          <p:cNvPr id="24691" name="AutoShape 117"/>
          <p:cNvSpPr>
            <a:spLocks noChangeArrowheads="1"/>
          </p:cNvSpPr>
          <p:nvPr/>
        </p:nvSpPr>
        <p:spPr bwMode="auto">
          <a:xfrm>
            <a:off x="8417960" y="1301830"/>
            <a:ext cx="1870185" cy="986790"/>
          </a:xfrm>
          <a:prstGeom prst="triangle">
            <a:avLst>
              <a:gd name="adj" fmla="val 50000"/>
            </a:avLst>
          </a:prstGeom>
          <a:solidFill>
            <a:srgbClr val="99FF33"/>
          </a:solidFill>
          <a:ln w="12700" cap="sq">
            <a:solidFill>
              <a:schemeClr val="tx1"/>
            </a:solidFill>
            <a:miter lim="800000"/>
            <a:headEnd/>
            <a:tailEnd/>
          </a:ln>
        </p:spPr>
        <p:txBody>
          <a:bodyPr wrap="none" lIns="111090" tIns="55545" rIns="111090" bIns="55545" anchor="ctr"/>
          <a:lstStyle/>
          <a:p>
            <a:r>
              <a:rPr lang="it-IT" altLang="zh-CN" sz="3400" dirty="0">
                <a:ea typeface="宋体" pitchFamily="2" charset="-122"/>
              </a:rPr>
              <a:t>ATS</a:t>
            </a:r>
          </a:p>
        </p:txBody>
      </p:sp>
      <p:sp>
        <p:nvSpPr>
          <p:cNvPr id="120" name="AutoShape 118"/>
          <p:cNvSpPr>
            <a:spLocks noChangeArrowheads="1"/>
          </p:cNvSpPr>
          <p:nvPr/>
        </p:nvSpPr>
        <p:spPr bwMode="auto">
          <a:xfrm>
            <a:off x="691318" y="671492"/>
            <a:ext cx="2448243" cy="1053465"/>
          </a:xfrm>
          <a:prstGeom prst="wedgeRectCallout">
            <a:avLst>
              <a:gd name="adj1" fmla="val 39282"/>
              <a:gd name="adj2" fmla="val 279858"/>
            </a:avLst>
          </a:prstGeom>
          <a:solidFill>
            <a:srgbClr val="E8B2EC"/>
          </a:solidFill>
          <a:ln w="12700" cap="sq">
            <a:solidFill>
              <a:schemeClr val="tx1"/>
            </a:solidFill>
            <a:miter lim="800000"/>
            <a:headEnd/>
            <a:tailEnd/>
          </a:ln>
        </p:spPr>
        <p:txBody>
          <a:bodyPr lIns="111090" tIns="55545" rIns="111090" bIns="55545"/>
          <a:lstStyle/>
          <a:p>
            <a:r>
              <a:rPr lang="en-US" altLang="zh-CN" sz="1700" dirty="0">
                <a:ea typeface="宋体" pitchFamily="2" charset="-122"/>
              </a:rPr>
              <a:t>1. </a:t>
            </a:r>
            <a:r>
              <a:rPr lang="zh-CN" altLang="en-US" sz="1700" dirty="0">
                <a:ea typeface="宋体" pitchFamily="2" charset="-122"/>
              </a:rPr>
              <a:t>联锁控制轨旁道岔动作，并将道岔的状态信息传递给</a:t>
            </a:r>
            <a:r>
              <a:rPr lang="en-US" altLang="zh-CN" sz="1700" dirty="0">
                <a:ea typeface="宋体" pitchFamily="2" charset="-122"/>
              </a:rPr>
              <a:t>ZC(</a:t>
            </a:r>
            <a:r>
              <a:rPr lang="zh-CN" altLang="en-US" sz="1700" dirty="0">
                <a:ea typeface="宋体" pitchFamily="2" charset="-122"/>
              </a:rPr>
              <a:t>地面区域控制器</a:t>
            </a:r>
            <a:r>
              <a:rPr lang="en-US" altLang="zh-CN" sz="1700" dirty="0">
                <a:ea typeface="宋体" pitchFamily="2" charset="-122"/>
              </a:rPr>
              <a:t>)</a:t>
            </a:r>
            <a:r>
              <a:rPr lang="zh-CN" altLang="en-US" sz="1700" dirty="0">
                <a:ea typeface="宋体" pitchFamily="2" charset="-122"/>
              </a:rPr>
              <a:t>。</a:t>
            </a:r>
          </a:p>
        </p:txBody>
      </p:sp>
      <p:sp>
        <p:nvSpPr>
          <p:cNvPr id="121" name="AutoShape 119"/>
          <p:cNvSpPr>
            <a:spLocks noChangeArrowheads="1"/>
          </p:cNvSpPr>
          <p:nvPr/>
        </p:nvSpPr>
        <p:spPr bwMode="auto">
          <a:xfrm>
            <a:off x="6406358" y="0"/>
            <a:ext cx="2500330" cy="1288732"/>
          </a:xfrm>
          <a:prstGeom prst="wedgeRectCallout">
            <a:avLst>
              <a:gd name="adj1" fmla="val -110198"/>
              <a:gd name="adj2" fmla="val 77902"/>
            </a:avLst>
          </a:prstGeom>
          <a:solidFill>
            <a:srgbClr val="E8B2EC"/>
          </a:solidFill>
          <a:ln w="12700" cap="sq">
            <a:solidFill>
              <a:schemeClr val="tx1"/>
            </a:solidFill>
            <a:miter lim="800000"/>
            <a:headEnd/>
            <a:tailEnd/>
          </a:ln>
        </p:spPr>
        <p:txBody>
          <a:bodyPr lIns="111090" tIns="55545" rIns="111090" bIns="55545"/>
          <a:lstStyle/>
          <a:p>
            <a:r>
              <a:rPr lang="en-US" altLang="zh-CN" sz="1700" dirty="0">
                <a:ea typeface="宋体" pitchFamily="2" charset="-122"/>
              </a:rPr>
              <a:t>2.ZC (</a:t>
            </a:r>
            <a:r>
              <a:rPr lang="zh-CN" altLang="en-US" sz="1700" dirty="0">
                <a:ea typeface="宋体" pitchFamily="2" charset="-122"/>
              </a:rPr>
              <a:t>基于列车位置和道岔状态信息</a:t>
            </a:r>
            <a:r>
              <a:rPr lang="en-US" altLang="zh-CN" sz="1700" dirty="0">
                <a:ea typeface="宋体" pitchFamily="2" charset="-122"/>
              </a:rPr>
              <a:t>) </a:t>
            </a:r>
            <a:r>
              <a:rPr lang="zh-CN" altLang="en-US" sz="1700" dirty="0">
                <a:ea typeface="宋体" pitchFamily="2" charset="-122"/>
              </a:rPr>
              <a:t>给车载传送移送授权，并将列车位置信息传递给</a:t>
            </a:r>
            <a:r>
              <a:rPr lang="en-US" altLang="zh-CN" sz="1700" dirty="0">
                <a:ea typeface="宋体" pitchFamily="2" charset="-122"/>
              </a:rPr>
              <a:t>ATS</a:t>
            </a:r>
          </a:p>
        </p:txBody>
      </p:sp>
      <p:sp>
        <p:nvSpPr>
          <p:cNvPr id="122" name="Oval 120"/>
          <p:cNvSpPr>
            <a:spLocks noChangeArrowheads="1"/>
          </p:cNvSpPr>
          <p:nvPr/>
        </p:nvSpPr>
        <p:spPr bwMode="auto">
          <a:xfrm>
            <a:off x="3606483" y="4315540"/>
            <a:ext cx="289029" cy="213360"/>
          </a:xfrm>
          <a:prstGeom prst="ellipse">
            <a:avLst/>
          </a:prstGeom>
          <a:solidFill>
            <a:srgbClr val="008000"/>
          </a:solidFill>
          <a:ln w="12700" cap="sq">
            <a:solidFill>
              <a:schemeClr val="tx1"/>
            </a:solidFill>
            <a:round/>
            <a:headEnd/>
            <a:tailEnd/>
          </a:ln>
        </p:spPr>
        <p:txBody>
          <a:bodyPr wrap="none" lIns="111090" tIns="55545" rIns="111090" bIns="55545" anchor="ctr"/>
          <a:lstStyle/>
          <a:p>
            <a:endParaRPr lang="zh-CN" altLang="zh-CN" sz="3900" dirty="0">
              <a:ea typeface="宋体" pitchFamily="2" charset="-122"/>
            </a:endParaRPr>
          </a:p>
        </p:txBody>
      </p:sp>
      <p:sp>
        <p:nvSpPr>
          <p:cNvPr id="123" name="Oval 121"/>
          <p:cNvSpPr>
            <a:spLocks noChangeArrowheads="1"/>
          </p:cNvSpPr>
          <p:nvPr/>
        </p:nvSpPr>
        <p:spPr bwMode="auto">
          <a:xfrm>
            <a:off x="5680688" y="1928575"/>
            <a:ext cx="289029" cy="213360"/>
          </a:xfrm>
          <a:prstGeom prst="ellipse">
            <a:avLst/>
          </a:prstGeom>
          <a:solidFill>
            <a:srgbClr val="008000"/>
          </a:solidFill>
          <a:ln w="12700" cap="sq">
            <a:solidFill>
              <a:schemeClr val="tx1"/>
            </a:solidFill>
            <a:round/>
            <a:headEnd/>
            <a:tailEnd/>
          </a:ln>
        </p:spPr>
        <p:txBody>
          <a:bodyPr wrap="none" lIns="111090" tIns="55545" rIns="111090" bIns="55545" anchor="ctr"/>
          <a:lstStyle/>
          <a:p>
            <a:endParaRPr lang="zh-CN" altLang="zh-CN" sz="3900" dirty="0">
              <a:ea typeface="宋体" pitchFamily="2" charset="-122"/>
            </a:endParaRPr>
          </a:p>
        </p:txBody>
      </p:sp>
      <p:sp>
        <p:nvSpPr>
          <p:cNvPr id="124" name="Oval 122"/>
          <p:cNvSpPr>
            <a:spLocks noChangeArrowheads="1"/>
          </p:cNvSpPr>
          <p:nvPr/>
        </p:nvSpPr>
        <p:spPr bwMode="auto">
          <a:xfrm>
            <a:off x="5510672" y="2288620"/>
            <a:ext cx="289029" cy="213360"/>
          </a:xfrm>
          <a:prstGeom prst="ellipse">
            <a:avLst/>
          </a:prstGeom>
          <a:solidFill>
            <a:srgbClr val="FF3300"/>
          </a:solidFill>
          <a:ln w="12700" cap="sq">
            <a:solidFill>
              <a:schemeClr val="tx1"/>
            </a:solidFill>
            <a:round/>
            <a:headEnd/>
            <a:tailEnd/>
          </a:ln>
        </p:spPr>
        <p:txBody>
          <a:bodyPr wrap="none" lIns="111090" tIns="55545" rIns="111090" bIns="55545" anchor="ctr"/>
          <a:lstStyle/>
          <a:p>
            <a:endParaRPr lang="zh-CN" altLang="zh-CN" sz="3900" dirty="0">
              <a:ea typeface="宋体" pitchFamily="2" charset="-122"/>
            </a:endParaRPr>
          </a:p>
        </p:txBody>
      </p:sp>
      <p:grpSp>
        <p:nvGrpSpPr>
          <p:cNvPr id="26" name="Group 123"/>
          <p:cNvGrpSpPr>
            <a:grpSpLocks/>
          </p:cNvGrpSpPr>
          <p:nvPr/>
        </p:nvGrpSpPr>
        <p:grpSpPr bwMode="auto">
          <a:xfrm>
            <a:off x="3436466" y="4835605"/>
            <a:ext cx="4080404" cy="733425"/>
            <a:chOff x="1048" y="3136"/>
            <a:chExt cx="1920" cy="440"/>
          </a:xfrm>
        </p:grpSpPr>
        <p:sp>
          <p:nvSpPr>
            <p:cNvPr id="24698" name="Freeform 124"/>
            <p:cNvSpPr>
              <a:spLocks noChangeArrowheads="1"/>
            </p:cNvSpPr>
            <p:nvPr/>
          </p:nvSpPr>
          <p:spPr bwMode="auto">
            <a:xfrm>
              <a:off x="1048" y="3136"/>
              <a:ext cx="856" cy="440"/>
            </a:xfrm>
            <a:custGeom>
              <a:avLst/>
              <a:gdLst/>
              <a:ahLst/>
              <a:cxnLst>
                <a:cxn ang="0">
                  <a:pos x="0" y="440"/>
                </a:cxn>
                <a:cxn ang="0">
                  <a:pos x="128" y="224"/>
                </a:cxn>
                <a:cxn ang="0">
                  <a:pos x="440" y="48"/>
                </a:cxn>
                <a:cxn ang="0">
                  <a:pos x="856" y="0"/>
                </a:cxn>
              </a:cxnLst>
              <a:rect l="0" t="0" r="r" b="b"/>
              <a:pathLst>
                <a:path w="856" h="440">
                  <a:moveTo>
                    <a:pt x="0" y="440"/>
                  </a:moveTo>
                  <a:cubicBezTo>
                    <a:pt x="27" y="364"/>
                    <a:pt x="55" y="289"/>
                    <a:pt x="128" y="224"/>
                  </a:cubicBezTo>
                  <a:cubicBezTo>
                    <a:pt x="201" y="159"/>
                    <a:pt x="319" y="85"/>
                    <a:pt x="440" y="48"/>
                  </a:cubicBezTo>
                  <a:cubicBezTo>
                    <a:pt x="561" y="11"/>
                    <a:pt x="708" y="5"/>
                    <a:pt x="856" y="0"/>
                  </a:cubicBezTo>
                </a:path>
              </a:pathLst>
            </a:custGeom>
            <a:noFill/>
            <a:ln w="57150" cap="sq">
              <a:solidFill>
                <a:schemeClr val="accent2"/>
              </a:solidFill>
              <a:round/>
              <a:headEnd/>
              <a:tailEnd/>
            </a:ln>
          </p:spPr>
          <p:txBody>
            <a:bodyPr/>
            <a:lstStyle/>
            <a:p>
              <a:endParaRPr lang="zh-CN" altLang="en-US"/>
            </a:p>
          </p:txBody>
        </p:sp>
        <p:sp>
          <p:nvSpPr>
            <p:cNvPr id="24699" name="Line 125"/>
            <p:cNvSpPr>
              <a:spLocks noChangeShapeType="1"/>
            </p:cNvSpPr>
            <p:nvPr/>
          </p:nvSpPr>
          <p:spPr bwMode="auto">
            <a:xfrm>
              <a:off x="1872" y="3136"/>
              <a:ext cx="1096" cy="8"/>
            </a:xfrm>
            <a:prstGeom prst="line">
              <a:avLst/>
            </a:prstGeom>
            <a:noFill/>
            <a:ln w="57150" cap="sq">
              <a:solidFill>
                <a:schemeClr val="accent2"/>
              </a:solidFill>
              <a:round/>
              <a:headEnd/>
              <a:tailEnd/>
            </a:ln>
          </p:spPr>
          <p:txBody>
            <a:bodyPr/>
            <a:lstStyle/>
            <a:p>
              <a:endParaRPr lang="zh-CN" altLang="en-US"/>
            </a:p>
          </p:txBody>
        </p:sp>
      </p:grpSp>
      <p:sp>
        <p:nvSpPr>
          <p:cNvPr id="128" name="Oval 126"/>
          <p:cNvSpPr>
            <a:spLocks noChangeArrowheads="1"/>
          </p:cNvSpPr>
          <p:nvPr/>
        </p:nvSpPr>
        <p:spPr bwMode="auto">
          <a:xfrm>
            <a:off x="8723990" y="5625704"/>
            <a:ext cx="816081" cy="173355"/>
          </a:xfrm>
          <a:prstGeom prst="ellipse">
            <a:avLst/>
          </a:prstGeom>
          <a:solidFill>
            <a:srgbClr val="FF6600"/>
          </a:solidFill>
          <a:ln w="12700" cap="sq">
            <a:solidFill>
              <a:srgbClr val="FF6600"/>
            </a:solidFill>
            <a:round/>
            <a:headEnd/>
            <a:tailEnd/>
          </a:ln>
        </p:spPr>
        <p:txBody>
          <a:bodyPr wrap="none" lIns="111090" tIns="55545" rIns="111090" bIns="55545" anchor="ctr"/>
          <a:lstStyle/>
          <a:p>
            <a:endParaRPr lang="zh-CN" altLang="zh-CN" sz="3900" dirty="0">
              <a:ea typeface="宋体" pitchFamily="2" charset="-122"/>
            </a:endParaRPr>
          </a:p>
        </p:txBody>
      </p:sp>
      <p:sp>
        <p:nvSpPr>
          <p:cNvPr id="24701" name="AutoShape 127"/>
          <p:cNvSpPr>
            <a:spLocks noChangeArrowheads="1"/>
          </p:cNvSpPr>
          <p:nvPr/>
        </p:nvSpPr>
        <p:spPr bwMode="auto">
          <a:xfrm rot="875444">
            <a:off x="1298505" y="5215652"/>
            <a:ext cx="1897812" cy="333375"/>
          </a:xfrm>
          <a:prstGeom prst="parallelogram">
            <a:avLst>
              <a:gd name="adj" fmla="val 111625"/>
            </a:avLst>
          </a:prstGeom>
          <a:solidFill>
            <a:schemeClr val="bg2"/>
          </a:solidFill>
          <a:ln w="38100" cap="sq">
            <a:solidFill>
              <a:schemeClr val="tx1"/>
            </a:solidFill>
            <a:miter lim="800000"/>
            <a:headEnd/>
            <a:tailEnd/>
          </a:ln>
        </p:spPr>
        <p:txBody>
          <a:bodyPr wrap="none" lIns="111090" tIns="55545" rIns="111090" bIns="55545" anchor="ctr"/>
          <a:lstStyle/>
          <a:p>
            <a:endParaRPr lang="zh-CN" altLang="zh-CN" sz="3900" dirty="0">
              <a:ea typeface="宋体" pitchFamily="2" charset="-122"/>
            </a:endParaRPr>
          </a:p>
        </p:txBody>
      </p:sp>
      <p:sp>
        <p:nvSpPr>
          <p:cNvPr id="24702" name="AutoShape 128"/>
          <p:cNvSpPr>
            <a:spLocks noChangeArrowheads="1"/>
          </p:cNvSpPr>
          <p:nvPr/>
        </p:nvSpPr>
        <p:spPr bwMode="auto">
          <a:xfrm rot="875444">
            <a:off x="238024" y="4958954"/>
            <a:ext cx="1396264" cy="328374"/>
          </a:xfrm>
          <a:prstGeom prst="parallelogram">
            <a:avLst>
              <a:gd name="adj" fmla="val 83376"/>
            </a:avLst>
          </a:prstGeom>
          <a:solidFill>
            <a:schemeClr val="bg2"/>
          </a:solidFill>
          <a:ln w="38100" cap="sq">
            <a:solidFill>
              <a:schemeClr val="tx1"/>
            </a:solidFill>
            <a:miter lim="800000"/>
            <a:headEnd/>
            <a:tailEnd/>
          </a:ln>
        </p:spPr>
        <p:txBody>
          <a:bodyPr wrap="none" lIns="111090" tIns="55545" rIns="111090" bIns="55545" anchor="ctr"/>
          <a:lstStyle/>
          <a:p>
            <a:endParaRPr lang="zh-CN" altLang="zh-CN" sz="3900" dirty="0">
              <a:ea typeface="宋体" pitchFamily="2" charset="-122"/>
            </a:endParaRPr>
          </a:p>
        </p:txBody>
      </p:sp>
      <p:sp>
        <p:nvSpPr>
          <p:cNvPr id="24703" name="Line 129"/>
          <p:cNvSpPr>
            <a:spLocks noChangeShapeType="1"/>
          </p:cNvSpPr>
          <p:nvPr/>
        </p:nvSpPr>
        <p:spPr bwMode="auto">
          <a:xfrm>
            <a:off x="335784" y="5037297"/>
            <a:ext cx="2930666" cy="611744"/>
          </a:xfrm>
          <a:prstGeom prst="line">
            <a:avLst/>
          </a:prstGeom>
          <a:noFill/>
          <a:ln w="76200" cap="sq">
            <a:solidFill>
              <a:schemeClr val="accent2"/>
            </a:solidFill>
            <a:round/>
            <a:headEnd/>
            <a:tailEnd/>
          </a:ln>
        </p:spPr>
        <p:txBody>
          <a:bodyPr lIns="111090" tIns="55545" rIns="111090" bIns="55545"/>
          <a:lstStyle/>
          <a:p>
            <a:endParaRPr lang="zh-CN" altLang="en-US"/>
          </a:p>
        </p:txBody>
      </p:sp>
      <p:sp>
        <p:nvSpPr>
          <p:cNvPr id="24704" name="Line 130"/>
          <p:cNvSpPr>
            <a:spLocks noChangeShapeType="1"/>
          </p:cNvSpPr>
          <p:nvPr/>
        </p:nvSpPr>
        <p:spPr bwMode="auto">
          <a:xfrm>
            <a:off x="920217" y="5675711"/>
            <a:ext cx="2329231" cy="1666"/>
          </a:xfrm>
          <a:prstGeom prst="line">
            <a:avLst/>
          </a:prstGeom>
          <a:noFill/>
          <a:ln w="76200" cap="sq">
            <a:solidFill>
              <a:schemeClr val="accent2"/>
            </a:solidFill>
            <a:round/>
            <a:headEnd/>
            <a:tailEnd/>
          </a:ln>
        </p:spPr>
        <p:txBody>
          <a:bodyPr lIns="111090" tIns="55545" rIns="111090" bIns="55545"/>
          <a:lstStyle/>
          <a:p>
            <a:endParaRPr lang="zh-CN" altLang="en-US"/>
          </a:p>
        </p:txBody>
      </p:sp>
      <p:sp>
        <p:nvSpPr>
          <p:cNvPr id="24705" name="Line 131"/>
          <p:cNvSpPr>
            <a:spLocks noChangeShapeType="1"/>
          </p:cNvSpPr>
          <p:nvPr/>
        </p:nvSpPr>
        <p:spPr bwMode="auto">
          <a:xfrm>
            <a:off x="3334456" y="5662376"/>
            <a:ext cx="2329231" cy="1666"/>
          </a:xfrm>
          <a:prstGeom prst="line">
            <a:avLst/>
          </a:prstGeom>
          <a:noFill/>
          <a:ln w="76200" cap="sq">
            <a:solidFill>
              <a:schemeClr val="accent2"/>
            </a:solidFill>
            <a:round/>
            <a:headEnd/>
            <a:tailEnd/>
          </a:ln>
        </p:spPr>
        <p:txBody>
          <a:bodyPr lIns="111090" tIns="55545" rIns="111090" bIns="55545"/>
          <a:lstStyle/>
          <a:p>
            <a:endParaRPr lang="zh-CN" altLang="en-US"/>
          </a:p>
        </p:txBody>
      </p:sp>
      <p:grpSp>
        <p:nvGrpSpPr>
          <p:cNvPr id="27" name="Group 132"/>
          <p:cNvGrpSpPr>
            <a:grpSpLocks/>
          </p:cNvGrpSpPr>
          <p:nvPr/>
        </p:nvGrpSpPr>
        <p:grpSpPr bwMode="auto">
          <a:xfrm>
            <a:off x="3096433" y="5382340"/>
            <a:ext cx="425042" cy="333375"/>
            <a:chOff x="2776" y="1856"/>
            <a:chExt cx="200" cy="200"/>
          </a:xfrm>
        </p:grpSpPr>
        <p:sp>
          <p:nvSpPr>
            <p:cNvPr id="24707" name="Line 133"/>
            <p:cNvSpPr>
              <a:spLocks noChangeShapeType="1"/>
            </p:cNvSpPr>
            <p:nvPr/>
          </p:nvSpPr>
          <p:spPr bwMode="auto">
            <a:xfrm>
              <a:off x="2776" y="1856"/>
              <a:ext cx="200" cy="200"/>
            </a:xfrm>
            <a:prstGeom prst="line">
              <a:avLst/>
            </a:prstGeom>
            <a:noFill/>
            <a:ln w="76200" cap="sq">
              <a:solidFill>
                <a:srgbClr val="FF3300"/>
              </a:solidFill>
              <a:round/>
              <a:headEnd/>
              <a:tailEnd/>
            </a:ln>
          </p:spPr>
          <p:txBody>
            <a:bodyPr/>
            <a:lstStyle/>
            <a:p>
              <a:endParaRPr lang="zh-CN" altLang="en-US"/>
            </a:p>
          </p:txBody>
        </p:sp>
        <p:sp>
          <p:nvSpPr>
            <p:cNvPr id="24708" name="Line 134"/>
            <p:cNvSpPr>
              <a:spLocks noChangeShapeType="1"/>
            </p:cNvSpPr>
            <p:nvPr/>
          </p:nvSpPr>
          <p:spPr bwMode="auto">
            <a:xfrm flipH="1">
              <a:off x="2776" y="1856"/>
              <a:ext cx="200" cy="200"/>
            </a:xfrm>
            <a:prstGeom prst="line">
              <a:avLst/>
            </a:prstGeom>
            <a:noFill/>
            <a:ln w="76200" cap="sq">
              <a:solidFill>
                <a:srgbClr val="FF3300"/>
              </a:solidFill>
              <a:round/>
              <a:headEnd/>
              <a:tailEnd/>
            </a:ln>
          </p:spPr>
          <p:txBody>
            <a:bodyPr/>
            <a:lstStyle/>
            <a:p>
              <a:endParaRPr lang="zh-CN" altLang="en-US"/>
            </a:p>
          </p:txBody>
        </p:sp>
      </p:grpSp>
      <p:sp>
        <p:nvSpPr>
          <p:cNvPr id="24709" name="Rectangle 135"/>
          <p:cNvSpPr>
            <a:spLocks noChangeArrowheads="1"/>
          </p:cNvSpPr>
          <p:nvPr/>
        </p:nvSpPr>
        <p:spPr bwMode="auto">
          <a:xfrm>
            <a:off x="2450369" y="4115515"/>
            <a:ext cx="1547153" cy="653415"/>
          </a:xfrm>
          <a:prstGeom prst="rect">
            <a:avLst/>
          </a:prstGeom>
          <a:solidFill>
            <a:srgbClr val="99FF33"/>
          </a:solidFill>
          <a:ln w="12700" cap="sq">
            <a:solidFill>
              <a:schemeClr val="tx1"/>
            </a:solidFill>
            <a:miter lim="800000"/>
            <a:headEnd/>
            <a:tailEnd/>
          </a:ln>
        </p:spPr>
        <p:txBody>
          <a:bodyPr wrap="none" lIns="111090" tIns="55545" rIns="111090" bIns="55545" anchor="ctr"/>
          <a:lstStyle/>
          <a:p>
            <a:r>
              <a:rPr lang="zh-CN" altLang="en-US" sz="3900" dirty="0">
                <a:ea typeface="宋体" pitchFamily="2" charset="-122"/>
              </a:rPr>
              <a:t>联锁</a:t>
            </a:r>
            <a:endParaRPr lang="it-IT" sz="3900" dirty="0">
              <a:ea typeface="宋体" pitchFamily="2" charset="-122"/>
            </a:endParaRPr>
          </a:p>
        </p:txBody>
      </p:sp>
      <p:sp>
        <p:nvSpPr>
          <p:cNvPr id="24710" name="Line 136"/>
          <p:cNvSpPr>
            <a:spLocks noChangeShapeType="1"/>
          </p:cNvSpPr>
          <p:nvPr/>
        </p:nvSpPr>
        <p:spPr bwMode="auto">
          <a:xfrm flipV="1">
            <a:off x="3555478" y="3658792"/>
            <a:ext cx="0" cy="436721"/>
          </a:xfrm>
          <a:prstGeom prst="line">
            <a:avLst/>
          </a:prstGeom>
          <a:noFill/>
          <a:ln w="38100" cap="sq">
            <a:solidFill>
              <a:srgbClr val="99FF33"/>
            </a:solidFill>
            <a:round/>
            <a:headEnd/>
            <a:tailEnd/>
          </a:ln>
        </p:spPr>
        <p:txBody>
          <a:bodyPr lIns="111090" tIns="55545" rIns="111090" bIns="55545"/>
          <a:lstStyle/>
          <a:p>
            <a:endParaRPr lang="zh-CN" altLang="en-US"/>
          </a:p>
        </p:txBody>
      </p:sp>
      <p:sp>
        <p:nvSpPr>
          <p:cNvPr id="24711" name="Line 137"/>
          <p:cNvSpPr>
            <a:spLocks noChangeShapeType="1"/>
          </p:cNvSpPr>
          <p:nvPr/>
        </p:nvSpPr>
        <p:spPr bwMode="auto">
          <a:xfrm flipV="1">
            <a:off x="3079431" y="4755595"/>
            <a:ext cx="0" cy="573405"/>
          </a:xfrm>
          <a:prstGeom prst="line">
            <a:avLst/>
          </a:prstGeom>
          <a:noFill/>
          <a:ln w="38100" cap="sq">
            <a:solidFill>
              <a:srgbClr val="99FF33"/>
            </a:solidFill>
            <a:round/>
            <a:headEnd/>
            <a:tailEnd/>
          </a:ln>
        </p:spPr>
        <p:txBody>
          <a:bodyPr lIns="111090" tIns="55545" rIns="111090" bIns="55545"/>
          <a:lstStyle/>
          <a:p>
            <a:endParaRPr lang="zh-CN" altLang="en-US"/>
          </a:p>
        </p:txBody>
      </p:sp>
      <p:sp>
        <p:nvSpPr>
          <p:cNvPr id="140" name="AutoShape 138"/>
          <p:cNvSpPr>
            <a:spLocks noChangeArrowheads="1"/>
          </p:cNvSpPr>
          <p:nvPr/>
        </p:nvSpPr>
        <p:spPr bwMode="auto">
          <a:xfrm>
            <a:off x="8928010" y="2501980"/>
            <a:ext cx="2380236" cy="946785"/>
          </a:xfrm>
          <a:prstGeom prst="wedgeRectCallout">
            <a:avLst>
              <a:gd name="adj1" fmla="val -81162"/>
              <a:gd name="adj2" fmla="val 167255"/>
            </a:avLst>
          </a:prstGeom>
          <a:solidFill>
            <a:srgbClr val="E8B2EC"/>
          </a:solidFill>
          <a:ln w="12700" cap="sq">
            <a:solidFill>
              <a:schemeClr val="tx1"/>
            </a:solidFill>
            <a:miter lim="800000"/>
            <a:headEnd/>
            <a:tailEnd/>
          </a:ln>
        </p:spPr>
        <p:txBody>
          <a:bodyPr lIns="111090" tIns="55545" rIns="111090" bIns="55545"/>
          <a:lstStyle/>
          <a:p>
            <a:r>
              <a:rPr lang="en-US" altLang="zh-CN" sz="1900" dirty="0">
                <a:ea typeface="宋体" pitchFamily="2" charset="-122"/>
              </a:rPr>
              <a:t>3. CC</a:t>
            </a:r>
            <a:r>
              <a:rPr lang="zh-CN" altLang="en-US" sz="1900" dirty="0">
                <a:ea typeface="宋体" pitchFamily="2" charset="-122"/>
              </a:rPr>
              <a:t>计算制动曲线，防止列车超速。</a:t>
            </a:r>
          </a:p>
        </p:txBody>
      </p:sp>
      <p:sp>
        <p:nvSpPr>
          <p:cNvPr id="141" name="Line 139"/>
          <p:cNvSpPr>
            <a:spLocks noChangeShapeType="1"/>
          </p:cNvSpPr>
          <p:nvPr/>
        </p:nvSpPr>
        <p:spPr bwMode="auto">
          <a:xfrm flipV="1">
            <a:off x="3351458" y="4795600"/>
            <a:ext cx="170017" cy="613410"/>
          </a:xfrm>
          <a:prstGeom prst="line">
            <a:avLst/>
          </a:prstGeom>
          <a:noFill/>
          <a:ln w="76200">
            <a:solidFill>
              <a:srgbClr val="FF3300"/>
            </a:solidFill>
            <a:prstDash val="dash"/>
            <a:round/>
            <a:headEnd/>
            <a:tailEnd type="triangle" w="med" len="med"/>
          </a:ln>
        </p:spPr>
        <p:txBody>
          <a:bodyPr lIns="111090" tIns="55545" rIns="111090" bIns="55545"/>
          <a:lstStyle/>
          <a:p>
            <a:endParaRPr lang="zh-CN" altLang="en-US"/>
          </a:p>
        </p:txBody>
      </p:sp>
      <p:sp>
        <p:nvSpPr>
          <p:cNvPr id="143" name="Title 2"/>
          <p:cNvSpPr/>
          <p:nvPr/>
        </p:nvSpPr>
        <p:spPr bwMode="auto">
          <a:xfrm>
            <a:off x="3710619" y="6095762"/>
            <a:ext cx="5013372" cy="693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1090" tIns="55545" rIns="111090" bIns="55545" anchor="ctr"/>
          <a:lstStyle/>
          <a:p>
            <a:pPr>
              <a:buFontTx/>
              <a:buNone/>
              <a:defRPr/>
            </a:pPr>
            <a:r>
              <a:rPr lang="zh-CN" altLang="en-US" sz="2400" dirty="0">
                <a:effectLst>
                  <a:outerShdw blurRad="38100" dist="38100" dir="2700000" algn="tl">
                    <a:srgbClr val="C0C0C0"/>
                  </a:outerShdw>
                </a:effectLst>
                <a:latin typeface="+mn-ea"/>
              </a:rPr>
              <a:t>正线信号原理动态示意图</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93"/>
                                        </p:tgtEl>
                                        <p:attrNameLst>
                                          <p:attrName>style.visibility</p:attrName>
                                        </p:attrNameLst>
                                      </p:cBhvr>
                                      <p:to>
                                        <p:strVal val="visible"/>
                                      </p:to>
                                    </p:set>
                                    <p:animEffect transition="in" filter="fade">
                                      <p:cBhvr>
                                        <p:cTn id="7" dur="2000"/>
                                        <p:tgtEl>
                                          <p:spTgt spid="24593"/>
                                        </p:tgtEl>
                                      </p:cBhvr>
                                    </p:animEffect>
                                  </p:childTnLst>
                                </p:cTn>
                              </p:par>
                              <p:par>
                                <p:cTn id="8" presetID="10" presetClass="entr" presetSubtype="0" repeatCount="indefinite" fill="hold" nodeType="withEffect">
                                  <p:stCondLst>
                                    <p:cond delay="0"/>
                                  </p:stCondLst>
                                  <p:childTnLst>
                                    <p:set>
                                      <p:cBhvr>
                                        <p:cTn id="9" dur="1" fill="hold">
                                          <p:stCondLst>
                                            <p:cond delay="0"/>
                                          </p:stCondLst>
                                        </p:cTn>
                                        <p:tgtEl>
                                          <p:spTgt spid="24593"/>
                                        </p:tgtEl>
                                        <p:attrNameLst>
                                          <p:attrName>style.visibility</p:attrName>
                                        </p:attrNameLst>
                                      </p:cBhvr>
                                      <p:to>
                                        <p:strVal val="visible"/>
                                      </p:to>
                                    </p:set>
                                    <p:animEffect transition="in" filter="fade">
                                      <p:cBhvr>
                                        <p:cTn id="10" dur="2000"/>
                                        <p:tgtEl>
                                          <p:spTgt spid="24593"/>
                                        </p:tgtEl>
                                      </p:cBhvr>
                                    </p:animEffect>
                                  </p:childTnLst>
                                </p:cTn>
                              </p:par>
                              <p:par>
                                <p:cTn id="11" presetID="10" presetClass="entr" presetSubtype="0" repeatCount="indefinite" fill="hold" nodeType="withEffect">
                                  <p:stCondLst>
                                    <p:cond delay="0"/>
                                  </p:stCondLst>
                                  <p:childTnLst>
                                    <p:set>
                                      <p:cBhvr>
                                        <p:cTn id="12" dur="1" fill="hold">
                                          <p:stCondLst>
                                            <p:cond delay="0"/>
                                          </p:stCondLst>
                                        </p:cTn>
                                        <p:tgtEl>
                                          <p:spTgt spid="24590"/>
                                        </p:tgtEl>
                                        <p:attrNameLst>
                                          <p:attrName>style.visibility</p:attrName>
                                        </p:attrNameLst>
                                      </p:cBhvr>
                                      <p:to>
                                        <p:strVal val="visible"/>
                                      </p:to>
                                    </p:set>
                                    <p:animEffect transition="in" filter="fade">
                                      <p:cBhvr>
                                        <p:cTn id="13" dur="2000"/>
                                        <p:tgtEl>
                                          <p:spTgt spid="24590"/>
                                        </p:tgtEl>
                                      </p:cBhvr>
                                    </p:animEffect>
                                  </p:childTnLst>
                                </p:cTn>
                              </p:par>
                              <p:par>
                                <p:cTn id="14" presetID="10" presetClass="entr" presetSubtype="0" repeatCount="indefinite" fill="hold" nodeType="withEffect">
                                  <p:stCondLst>
                                    <p:cond delay="0"/>
                                  </p:stCondLst>
                                  <p:childTnLst>
                                    <p:set>
                                      <p:cBhvr>
                                        <p:cTn id="15" dur="1" fill="hold">
                                          <p:stCondLst>
                                            <p:cond delay="0"/>
                                          </p:stCondLst>
                                        </p:cTn>
                                        <p:tgtEl>
                                          <p:spTgt spid="24591"/>
                                        </p:tgtEl>
                                        <p:attrNameLst>
                                          <p:attrName>style.visibility</p:attrName>
                                        </p:attrNameLst>
                                      </p:cBhvr>
                                      <p:to>
                                        <p:strVal val="visible"/>
                                      </p:to>
                                    </p:set>
                                    <p:animEffect transition="in" filter="fade">
                                      <p:cBhvr>
                                        <p:cTn id="16" dur="2000"/>
                                        <p:tgtEl>
                                          <p:spTgt spid="24591"/>
                                        </p:tgtEl>
                                      </p:cBhvr>
                                    </p:animEffect>
                                  </p:childTnLst>
                                </p:cTn>
                              </p:par>
                              <p:par>
                                <p:cTn id="17" presetID="10" presetClass="entr" presetSubtype="0" repeatCount="indefinite" fill="hold" nodeType="withEffect">
                                  <p:stCondLst>
                                    <p:cond delay="0"/>
                                  </p:stCondLst>
                                  <p:childTnLst>
                                    <p:set>
                                      <p:cBhvr>
                                        <p:cTn id="18" dur="1" fill="hold">
                                          <p:stCondLst>
                                            <p:cond delay="0"/>
                                          </p:stCondLst>
                                        </p:cTn>
                                        <p:tgtEl>
                                          <p:spTgt spid="24592"/>
                                        </p:tgtEl>
                                        <p:attrNameLst>
                                          <p:attrName>style.visibility</p:attrName>
                                        </p:attrNameLst>
                                      </p:cBhvr>
                                      <p:to>
                                        <p:strVal val="visible"/>
                                      </p:to>
                                    </p:set>
                                    <p:animEffect transition="in" filter="fade">
                                      <p:cBhvr>
                                        <p:cTn id="19" dur="2000"/>
                                        <p:tgtEl>
                                          <p:spTgt spid="24592"/>
                                        </p:tgtEl>
                                      </p:cBhvr>
                                    </p:animEffect>
                                  </p:childTnLst>
                                </p:cTn>
                              </p:par>
                              <p:par>
                                <p:cTn id="20" presetID="10" presetClass="entr" presetSubtype="0" repeatCount="indefinite" fill="hold" nodeType="withEffect">
                                  <p:stCondLst>
                                    <p:cond delay="0"/>
                                  </p:stCondLst>
                                  <p:childTnLst>
                                    <p:set>
                                      <p:cBhvr>
                                        <p:cTn id="21" dur="1" fill="hold">
                                          <p:stCondLst>
                                            <p:cond delay="0"/>
                                          </p:stCondLst>
                                        </p:cTn>
                                        <p:tgtEl>
                                          <p:spTgt spid="24596"/>
                                        </p:tgtEl>
                                        <p:attrNameLst>
                                          <p:attrName>style.visibility</p:attrName>
                                        </p:attrNameLst>
                                      </p:cBhvr>
                                      <p:to>
                                        <p:strVal val="visible"/>
                                      </p:to>
                                    </p:set>
                                    <p:animEffect transition="in" filter="fade">
                                      <p:cBhvr>
                                        <p:cTn id="22" dur="2000"/>
                                        <p:tgtEl>
                                          <p:spTgt spid="24596"/>
                                        </p:tgtEl>
                                      </p:cBhvr>
                                    </p:animEffect>
                                  </p:childTnLst>
                                </p:cTn>
                              </p:par>
                              <p:par>
                                <p:cTn id="23" presetID="10" presetClass="entr" presetSubtype="0" repeatCount="indefinite" fill="hold" nodeType="withEffect">
                                  <p:stCondLst>
                                    <p:cond delay="0"/>
                                  </p:stCondLst>
                                  <p:childTnLst>
                                    <p:set>
                                      <p:cBhvr>
                                        <p:cTn id="24" dur="1" fill="hold">
                                          <p:stCondLst>
                                            <p:cond delay="0"/>
                                          </p:stCondLst>
                                        </p:cTn>
                                        <p:tgtEl>
                                          <p:spTgt spid="24594"/>
                                        </p:tgtEl>
                                        <p:attrNameLst>
                                          <p:attrName>style.visibility</p:attrName>
                                        </p:attrNameLst>
                                      </p:cBhvr>
                                      <p:to>
                                        <p:strVal val="visible"/>
                                      </p:to>
                                    </p:set>
                                    <p:animEffect transition="in" filter="fade">
                                      <p:cBhvr>
                                        <p:cTn id="25" dur="2000"/>
                                        <p:tgtEl>
                                          <p:spTgt spid="24594"/>
                                        </p:tgtEl>
                                      </p:cBhvr>
                                    </p:animEffect>
                                  </p:childTnLst>
                                </p:cTn>
                              </p:par>
                              <p:par>
                                <p:cTn id="26" presetID="10" presetClass="entr" presetSubtype="0" repeatCount="indefinite" fill="hold" nodeType="withEffect">
                                  <p:stCondLst>
                                    <p:cond delay="0"/>
                                  </p:stCondLst>
                                  <p:childTnLst>
                                    <p:set>
                                      <p:cBhvr>
                                        <p:cTn id="27" dur="1" fill="hold">
                                          <p:stCondLst>
                                            <p:cond delay="0"/>
                                          </p:stCondLst>
                                        </p:cTn>
                                        <p:tgtEl>
                                          <p:spTgt spid="24595"/>
                                        </p:tgtEl>
                                        <p:attrNameLst>
                                          <p:attrName>style.visibility</p:attrName>
                                        </p:attrNameLst>
                                      </p:cBhvr>
                                      <p:to>
                                        <p:strVal val="visible"/>
                                      </p:to>
                                    </p:set>
                                    <p:animEffect transition="in" filter="fade">
                                      <p:cBhvr>
                                        <p:cTn id="28" dur="2000"/>
                                        <p:tgtEl>
                                          <p:spTgt spid="24595"/>
                                        </p:tgtEl>
                                      </p:cBhvr>
                                    </p:animEffect>
                                  </p:childTnLst>
                                </p:cTn>
                              </p:par>
                              <p:par>
                                <p:cTn id="29" presetID="10" presetClass="entr" presetSubtype="0" repeatCount="indefinite"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20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63" presetClass="path" presetSubtype="0" repeatCount="indefinite" fill="hold" nodeType="clickEffect">
                                  <p:stCondLst>
                                    <p:cond delay="0"/>
                                  </p:stCondLst>
                                  <p:childTnLst>
                                    <p:animMotion origin="layout" path="M -0.13438 0.00555 L 0.37222 0.0037 " pathEditMode="relative" rAng="0" ptsTypes="AA">
                                      <p:cBhvr>
                                        <p:cTn id="35" dur="3000" fill="hold"/>
                                        <p:tgtEl>
                                          <p:spTgt spid="23"/>
                                        </p:tgtEl>
                                        <p:attrNameLst>
                                          <p:attrName>ppt_x,ppt_y</p:attrName>
                                        </p:attrNameLst>
                                      </p:cBhvr>
                                      <p:rCtr x="253" y="-1"/>
                                    </p:animMotion>
                                  </p:childTnLst>
                                </p:cTn>
                              </p:par>
                              <p:par>
                                <p:cTn id="36" presetID="63" presetClass="path" presetSubtype="0" repeatCount="indefinite" fill="hold" nodeType="withEffect">
                                  <p:stCondLst>
                                    <p:cond delay="0"/>
                                  </p:stCondLst>
                                  <p:childTnLst>
                                    <p:animMotion origin="layout" path="M -0.34375 0.0037 L 0.14844 0.00416 " pathEditMode="relative" rAng="0" ptsTypes="AA">
                                      <p:cBhvr>
                                        <p:cTn id="37" dur="3000" fill="hold"/>
                                        <p:tgtEl>
                                          <p:spTgt spid="22"/>
                                        </p:tgtEl>
                                        <p:attrNameLst>
                                          <p:attrName>ppt_x,ppt_y</p:attrName>
                                        </p:attrNameLst>
                                      </p:cBhvr>
                                      <p:rCtr x="246" y="0"/>
                                    </p:animMotion>
                                  </p:childTnLst>
                                </p:cTn>
                              </p:par>
                              <p:par>
                                <p:cTn id="38" presetID="63" presetClass="path" presetSubtype="0" repeatCount="indefinite" fill="hold" grpId="0" nodeType="withEffect">
                                  <p:stCondLst>
                                    <p:cond delay="0"/>
                                  </p:stCondLst>
                                  <p:childTnLst>
                                    <p:animMotion origin="layout" path="M -0.06805 -0.00371 L 0.08611 3.33333E-6 " pathEditMode="relative" rAng="0" ptsTypes="AA">
                                      <p:cBhvr>
                                        <p:cTn id="39" dur="1000" fill="hold"/>
                                        <p:tgtEl>
                                          <p:spTgt spid="107"/>
                                        </p:tgtEl>
                                        <p:attrNameLst>
                                          <p:attrName>ppt_x,ppt_y</p:attrName>
                                        </p:attrNameLst>
                                      </p:cBhvr>
                                      <p:rCtr x="77" y="2"/>
                                    </p:animMotion>
                                  </p:childTnLst>
                                </p:cTn>
                              </p:par>
                              <p:par>
                                <p:cTn id="40" presetID="63" presetClass="path" presetSubtype="0" repeatCount="indefinite" fill="hold" grpId="0" nodeType="withEffect">
                                  <p:stCondLst>
                                    <p:cond delay="0"/>
                                  </p:stCondLst>
                                  <p:childTnLst>
                                    <p:animMotion origin="layout" path="M -0.06805 -0.00371 L 0.08611 3.33333E-6 " pathEditMode="relative" rAng="0" ptsTypes="AA">
                                      <p:cBhvr>
                                        <p:cTn id="41" dur="1000" fill="hold"/>
                                        <p:tgtEl>
                                          <p:spTgt spid="108"/>
                                        </p:tgtEl>
                                        <p:attrNameLst>
                                          <p:attrName>ppt_x,ppt_y</p:attrName>
                                        </p:attrNameLst>
                                      </p:cBhvr>
                                      <p:rCtr x="77" y="2"/>
                                    </p:animMotion>
                                  </p:childTnLst>
                                </p:cTn>
                              </p:par>
                              <p:par>
                                <p:cTn id="42" presetID="63" presetClass="path" presetSubtype="0" repeatCount="indefinite" fill="hold" grpId="0" nodeType="withEffect">
                                  <p:stCondLst>
                                    <p:cond delay="0"/>
                                  </p:stCondLst>
                                  <p:childTnLst>
                                    <p:animMotion origin="layout" path="M -0.06805 -0.00371 L 0.08611 3.33333E-6 " pathEditMode="relative" rAng="0" ptsTypes="AA">
                                      <p:cBhvr>
                                        <p:cTn id="43" dur="1000" fill="hold"/>
                                        <p:tgtEl>
                                          <p:spTgt spid="109"/>
                                        </p:tgtEl>
                                        <p:attrNameLst>
                                          <p:attrName>ppt_x,ppt_y</p:attrName>
                                        </p:attrNameLst>
                                      </p:cBhvr>
                                      <p:rCtr x="77" y="2"/>
                                    </p:animMotion>
                                  </p:childTnLst>
                                </p:cTn>
                              </p:par>
                              <p:par>
                                <p:cTn id="44" presetID="63" presetClass="path" presetSubtype="0" repeatCount="indefinite" fill="hold" grpId="0" nodeType="withEffect">
                                  <p:stCondLst>
                                    <p:cond delay="0"/>
                                  </p:stCondLst>
                                  <p:childTnLst>
                                    <p:animMotion origin="layout" path="M -0.06805 -0.00371 L 0.08611 3.33333E-6 " pathEditMode="relative" rAng="0" ptsTypes="AA">
                                      <p:cBhvr>
                                        <p:cTn id="45" dur="1000" fill="hold"/>
                                        <p:tgtEl>
                                          <p:spTgt spid="110"/>
                                        </p:tgtEl>
                                        <p:attrNameLst>
                                          <p:attrName>ppt_x,ppt_y</p:attrName>
                                        </p:attrNameLst>
                                      </p:cBhvr>
                                      <p:rCtr x="77" y="2"/>
                                    </p:animMotion>
                                  </p:childTnLst>
                                </p:cTn>
                              </p:par>
                              <p:par>
                                <p:cTn id="46" presetID="63" presetClass="path" presetSubtype="0" repeatCount="indefinite" fill="hold" grpId="0" nodeType="withEffect">
                                  <p:stCondLst>
                                    <p:cond delay="0"/>
                                  </p:stCondLst>
                                  <p:childTnLst>
                                    <p:animMotion origin="layout" path="M -0.06805 -0.00371 L 0.08611 3.33333E-6 " pathEditMode="relative" rAng="0" ptsTypes="AA">
                                      <p:cBhvr>
                                        <p:cTn id="47" dur="1000" fill="hold"/>
                                        <p:tgtEl>
                                          <p:spTgt spid="111"/>
                                        </p:tgtEl>
                                        <p:attrNameLst>
                                          <p:attrName>ppt_x,ppt_y</p:attrName>
                                        </p:attrNameLst>
                                      </p:cBhvr>
                                      <p:rCtr x="77" y="2"/>
                                    </p:animMotion>
                                  </p:childTnLst>
                                </p:cTn>
                              </p:par>
                              <p:par>
                                <p:cTn id="48" presetID="63" presetClass="path" presetSubtype="0" repeatCount="indefinite" fill="hold" grpId="0" nodeType="withEffect">
                                  <p:stCondLst>
                                    <p:cond delay="0"/>
                                  </p:stCondLst>
                                  <p:childTnLst>
                                    <p:animMotion origin="layout" path="M -0.06841 -0.00371 L 0.09166 -0.00371 " pathEditMode="relative" rAng="0" ptsTypes="AA">
                                      <p:cBhvr>
                                        <p:cTn id="49" dur="1000" fill="hold"/>
                                        <p:tgtEl>
                                          <p:spTgt spid="4"/>
                                        </p:tgtEl>
                                        <p:attrNameLst>
                                          <p:attrName>ppt_x,ppt_y</p:attrName>
                                        </p:attrNameLst>
                                      </p:cBhvr>
                                      <p:rCtr x="80" y="0"/>
                                    </p:animMotion>
                                  </p:childTnLst>
                                </p:cTn>
                              </p:par>
                              <p:par>
                                <p:cTn id="50" presetID="63" presetClass="path" presetSubtype="0" repeatCount="indefinite" fill="hold" grpId="0" nodeType="withEffect">
                                  <p:stCondLst>
                                    <p:cond delay="0"/>
                                  </p:stCondLst>
                                  <p:childTnLst>
                                    <p:animMotion origin="layout" path="M -0.02778 -0.00232 L 0.52917 -0.00047 " pathEditMode="relative" rAng="0" ptsTypes="AA">
                                      <p:cBhvr>
                                        <p:cTn id="51" dur="3000" fill="hold"/>
                                        <p:tgtEl>
                                          <p:spTgt spid="128"/>
                                        </p:tgtEl>
                                        <p:attrNameLst>
                                          <p:attrName>ppt_x,ppt_y</p:attrName>
                                        </p:attrNameLst>
                                      </p:cBhvr>
                                      <p:rCtr x="278" y="1"/>
                                    </p:animMotion>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41"/>
                                        </p:tgtEl>
                                        <p:attrNameLst>
                                          <p:attrName>style.visibility</p:attrName>
                                        </p:attrNameLst>
                                      </p:cBhvr>
                                      <p:to>
                                        <p:strVal val="visible"/>
                                      </p:to>
                                    </p:set>
                                    <p:animEffect transition="in" filter="blinds(horizontal)">
                                      <p:cBhvr>
                                        <p:cTn id="56" dur="500"/>
                                        <p:tgtEl>
                                          <p:spTgt spid="141"/>
                                        </p:tgtEl>
                                      </p:cBhvr>
                                    </p:animEffect>
                                  </p:childTnLst>
                                </p:cTn>
                              </p:par>
                              <p:par>
                                <p:cTn id="57" presetID="26" presetClass="emph" presetSubtype="0" repeatCount="5000" fill="hold" grpId="1" nodeType="withEffect">
                                  <p:stCondLst>
                                    <p:cond delay="0"/>
                                  </p:stCondLst>
                                  <p:childTnLst>
                                    <p:animEffect transition="out" filter="fade">
                                      <p:cBhvr>
                                        <p:cTn id="58" dur="500" tmFilter="0, 0; .2, .5; .8, .5; 1, 0"/>
                                        <p:tgtEl>
                                          <p:spTgt spid="141"/>
                                        </p:tgtEl>
                                      </p:cBhvr>
                                    </p:animEffect>
                                    <p:animScale>
                                      <p:cBhvr>
                                        <p:cTn id="59" dur="250" autoRev="1" fill="hold"/>
                                        <p:tgtEl>
                                          <p:spTgt spid="141"/>
                                        </p:tgtEl>
                                      </p:cBhvr>
                                      <p:by x="105000" y="105000"/>
                                    </p:animScale>
                                  </p:childTnLst>
                                </p:cTn>
                              </p:par>
                            </p:childTnLst>
                          </p:cTn>
                        </p:par>
                        <p:par>
                          <p:cTn id="60" fill="hold">
                            <p:stCondLst>
                              <p:cond delay="2500"/>
                            </p:stCondLst>
                            <p:childTnLst>
                              <p:par>
                                <p:cTn id="61" presetID="3" presetClass="exit" presetSubtype="10" fill="hold" grpId="2" nodeType="afterEffect">
                                  <p:stCondLst>
                                    <p:cond delay="0"/>
                                  </p:stCondLst>
                                  <p:childTnLst>
                                    <p:animEffect transition="out" filter="blinds(horizontal)">
                                      <p:cBhvr>
                                        <p:cTn id="62" dur="500"/>
                                        <p:tgtEl>
                                          <p:spTgt spid="141"/>
                                        </p:tgtEl>
                                      </p:cBhvr>
                                    </p:animEffect>
                                    <p:set>
                                      <p:cBhvr>
                                        <p:cTn id="63" dur="1" fill="hold">
                                          <p:stCondLst>
                                            <p:cond delay="499"/>
                                          </p:stCondLst>
                                        </p:cTn>
                                        <p:tgtEl>
                                          <p:spTgt spid="141"/>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22"/>
                                        </p:tgtEl>
                                        <p:attrNameLst>
                                          <p:attrName>style.visibility</p:attrName>
                                        </p:attrNameLst>
                                      </p:cBhvr>
                                      <p:to>
                                        <p:strVal val="visible"/>
                                      </p:to>
                                    </p:set>
                                    <p:animEffect transition="in" filter="blinds(horizontal)">
                                      <p:cBhvr>
                                        <p:cTn id="68" dur="500"/>
                                        <p:tgtEl>
                                          <p:spTgt spid="122"/>
                                        </p:tgtEl>
                                      </p:cBhvr>
                                    </p:animEffect>
                                  </p:childTnLst>
                                </p:cTn>
                              </p:par>
                              <p:par>
                                <p:cTn id="69" presetID="13" presetClass="path" presetSubtype="0" repeatCount="indefinite" accel="50000" decel="50000" fill="hold" grpId="1" nodeType="withEffect">
                                  <p:stCondLst>
                                    <p:cond delay="0"/>
                                  </p:stCondLst>
                                  <p:childTnLst>
                                    <p:animMotion origin="layout" path="M -0.01458 0.00185 L -0.01319 -0.10556 L 0.11319 -0.10671 L 0.11372 -0.30394 " pathEditMode="fixed" rAng="0" ptsTypes="FFFF">
                                      <p:cBhvr>
                                        <p:cTn id="70" dur="2000" fill="hold"/>
                                        <p:tgtEl>
                                          <p:spTgt spid="122"/>
                                        </p:tgtEl>
                                        <p:attrNameLst>
                                          <p:attrName>ppt_x,ppt_y</p:attrName>
                                        </p:attrNameLst>
                                      </p:cBhvr>
                                      <p:rCtr x="64" y="-153"/>
                                    </p:animMotion>
                                  </p:childTnLst>
                                </p:cTn>
                              </p:par>
                              <p:par>
                                <p:cTn id="71" presetID="3" presetClass="entr" presetSubtype="10" fill="hold" grpId="0" nodeType="withEffect">
                                  <p:stCondLst>
                                    <p:cond delay="0"/>
                                  </p:stCondLst>
                                  <p:childTnLst>
                                    <p:set>
                                      <p:cBhvr>
                                        <p:cTn id="72" dur="1" fill="hold">
                                          <p:stCondLst>
                                            <p:cond delay="0"/>
                                          </p:stCondLst>
                                        </p:cTn>
                                        <p:tgtEl>
                                          <p:spTgt spid="120"/>
                                        </p:tgtEl>
                                        <p:attrNameLst>
                                          <p:attrName>style.visibility</p:attrName>
                                        </p:attrNameLst>
                                      </p:cBhvr>
                                      <p:to>
                                        <p:strVal val="visible"/>
                                      </p:to>
                                    </p:set>
                                    <p:animEffect transition="in" filter="blinds(horizontal)">
                                      <p:cBhvr>
                                        <p:cTn id="73" dur="500"/>
                                        <p:tgtEl>
                                          <p:spTgt spid="120"/>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121"/>
                                        </p:tgtEl>
                                        <p:attrNameLst>
                                          <p:attrName>style.visibility</p:attrName>
                                        </p:attrNameLst>
                                      </p:cBhvr>
                                      <p:to>
                                        <p:strVal val="visible"/>
                                      </p:to>
                                    </p:set>
                                    <p:animEffect transition="in" filter="blinds(horizontal)">
                                      <p:cBhvr>
                                        <p:cTn id="78" dur="500"/>
                                        <p:tgtEl>
                                          <p:spTgt spid="121"/>
                                        </p:tgtEl>
                                      </p:cBhvr>
                                    </p:animEffect>
                                  </p:childTnLst>
                                </p:cTn>
                              </p:par>
                              <p:par>
                                <p:cTn id="79" presetID="3" presetClass="entr" presetSubtype="10"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blinds(horizontal)">
                                      <p:cBhvr>
                                        <p:cTn id="81" dur="500"/>
                                        <p:tgtEl>
                                          <p:spTgt spid="27"/>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123"/>
                                        </p:tgtEl>
                                        <p:attrNameLst>
                                          <p:attrName>style.visibility</p:attrName>
                                        </p:attrNameLst>
                                      </p:cBhvr>
                                      <p:to>
                                        <p:strVal val="visible"/>
                                      </p:to>
                                    </p:set>
                                    <p:animEffect transition="in" filter="blinds(horizontal)">
                                      <p:cBhvr>
                                        <p:cTn id="84" dur="500"/>
                                        <p:tgtEl>
                                          <p:spTgt spid="123"/>
                                        </p:tgtEl>
                                      </p:cBhvr>
                                    </p:animEffect>
                                  </p:childTnLst>
                                </p:cTn>
                              </p:par>
                              <p:par>
                                <p:cTn id="85" presetID="63" presetClass="path" presetSubtype="0" repeatCount="indefinite" accel="50000" decel="50000" fill="hold" grpId="1" nodeType="withEffect">
                                  <p:stCondLst>
                                    <p:cond delay="0"/>
                                  </p:stCondLst>
                                  <p:childTnLst>
                                    <p:animMotion origin="layout" path="M 0 0  L 0.25 0  E" pathEditMode="relative" rAng="0" ptsTypes="">
                                      <p:cBhvr>
                                        <p:cTn id="86" dur="2000" fill="hold"/>
                                        <p:tgtEl>
                                          <p:spTgt spid="123"/>
                                        </p:tgtEl>
                                        <p:attrNameLst>
                                          <p:attrName>ppt_x,ppt_y</p:attrName>
                                        </p:attrNameLst>
                                      </p:cBhvr>
                                      <p:rCtr x="0" y="0"/>
                                    </p:animMotion>
                                  </p:childTnLst>
                                </p:cTn>
                              </p:par>
                              <p:par>
                                <p:cTn id="87" presetID="3" presetClass="entr" presetSubtype="10" fill="hold" grpId="0" nodeType="withEffect">
                                  <p:stCondLst>
                                    <p:cond delay="0"/>
                                  </p:stCondLst>
                                  <p:childTnLst>
                                    <p:set>
                                      <p:cBhvr>
                                        <p:cTn id="88" dur="1" fill="hold">
                                          <p:stCondLst>
                                            <p:cond delay="0"/>
                                          </p:stCondLst>
                                        </p:cTn>
                                        <p:tgtEl>
                                          <p:spTgt spid="124"/>
                                        </p:tgtEl>
                                        <p:attrNameLst>
                                          <p:attrName>style.visibility</p:attrName>
                                        </p:attrNameLst>
                                      </p:cBhvr>
                                      <p:to>
                                        <p:strVal val="visible"/>
                                      </p:to>
                                    </p:set>
                                    <p:animEffect transition="in" filter="blinds(horizontal)">
                                      <p:cBhvr>
                                        <p:cTn id="89" dur="500"/>
                                        <p:tgtEl>
                                          <p:spTgt spid="124"/>
                                        </p:tgtEl>
                                      </p:cBhvr>
                                    </p:animEffect>
                                  </p:childTnLst>
                                </p:cTn>
                              </p:par>
                              <p:par>
                                <p:cTn id="90" presetID="13" presetClass="path" presetSubtype="0" repeatCount="indefinite" accel="50000" decel="50000" fill="hold" grpId="1" nodeType="withEffect">
                                  <p:stCondLst>
                                    <p:cond delay="0"/>
                                  </p:stCondLst>
                                  <p:childTnLst>
                                    <p:animMotion origin="layout" path="M -0.04097 -0.01667 L -0.03958 0.17592 L 0.05209 0.17222 L 0.14375 0.32777 " pathEditMode="relative" rAng="0" ptsTypes="FFFF">
                                      <p:cBhvr>
                                        <p:cTn id="91" dur="2000" fill="hold"/>
                                        <p:tgtEl>
                                          <p:spTgt spid="124"/>
                                        </p:tgtEl>
                                        <p:attrNameLst>
                                          <p:attrName>ppt_x,ppt_y</p:attrName>
                                        </p:attrNameLst>
                                      </p:cBhvr>
                                      <p:rCtr x="92" y="172"/>
                                    </p:animMotion>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140"/>
                                        </p:tgtEl>
                                        <p:attrNameLst>
                                          <p:attrName>style.visibility</p:attrName>
                                        </p:attrNameLst>
                                      </p:cBhvr>
                                      <p:to>
                                        <p:strVal val="visible"/>
                                      </p:to>
                                    </p:set>
                                    <p:animEffect transition="in" filter="blinds(horizontal)">
                                      <p:cBhvr>
                                        <p:cTn id="96" dur="500"/>
                                        <p:tgtEl>
                                          <p:spTgt spid="140"/>
                                        </p:tgtEl>
                                      </p:cBhvr>
                                    </p:animEffect>
                                  </p:childTnLst>
                                </p:cTn>
                              </p:par>
                              <p:par>
                                <p:cTn id="97" presetID="3" presetClass="entr" presetSubtype="10" fill="hold"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blinds(horizontal)">
                                      <p:cBhvr>
                                        <p:cTn id="9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7" grpId="0" animBg="1"/>
      <p:bldP spid="108" grpId="0" animBg="1"/>
      <p:bldP spid="109" grpId="0" animBg="1"/>
      <p:bldP spid="110" grpId="0" animBg="1"/>
      <p:bldP spid="111" grpId="0" animBg="1"/>
      <p:bldP spid="120" grpId="0" animBg="1"/>
      <p:bldP spid="121" grpId="0" animBg="1"/>
      <p:bldP spid="122" grpId="0" animBg="1"/>
      <p:bldP spid="122" grpId="1" animBg="1"/>
      <p:bldP spid="123" grpId="0" animBg="1"/>
      <p:bldP spid="123" grpId="1" animBg="1"/>
      <p:bldP spid="124" grpId="0" animBg="1"/>
      <p:bldP spid="124" grpId="1" animBg="1"/>
      <p:bldP spid="128" grpId="0" animBg="1"/>
      <p:bldP spid="140" grpId="0" animBg="1"/>
      <p:bldP spid="141" grpId="0" animBg="1"/>
      <p:bldP spid="141" grpId="1" animBg="1"/>
      <p:bldP spid="141"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8508" y="314302"/>
            <a:ext cx="1620957" cy="523220"/>
          </a:xfrm>
          <a:prstGeom prst="rect">
            <a:avLst/>
          </a:prstGeom>
        </p:spPr>
        <p:txBody>
          <a:bodyPr wrap="none">
            <a:spAutoFit/>
          </a:bodyPr>
          <a:lstStyle/>
          <a:p>
            <a:pPr>
              <a:lnSpc>
                <a:spcPct val="100000"/>
              </a:lnSpc>
              <a:spcBef>
                <a:spcPct val="0"/>
              </a:spcBef>
              <a:buClrTx/>
              <a:buFontTx/>
              <a:buNone/>
            </a:pPr>
            <a:r>
              <a:rPr lang="zh-CN" altLang="en-US" sz="2800" dirty="0" smtClean="0">
                <a:solidFill>
                  <a:srgbClr val="000000"/>
                </a:solidFill>
                <a:latin typeface="华文新魏" pitchFamily="2" charset="-122"/>
                <a:ea typeface="华文新魏" pitchFamily="2" charset="-122"/>
              </a:rPr>
              <a:t>案例导入</a:t>
            </a:r>
            <a:endParaRPr lang="zh-CN" altLang="en-US" sz="2800" dirty="0">
              <a:solidFill>
                <a:srgbClr val="000000"/>
              </a:solidFill>
              <a:latin typeface="华文新魏" pitchFamily="2" charset="-122"/>
              <a:ea typeface="华文新魏" pitchFamily="2" charset="-122"/>
            </a:endParaRPr>
          </a:p>
        </p:txBody>
      </p:sp>
      <p:pic>
        <p:nvPicPr>
          <p:cNvPr id="11266" name="Picture 2"/>
          <p:cNvPicPr>
            <a:picLocks noChangeAspect="1" noChangeArrowheads="1"/>
          </p:cNvPicPr>
          <p:nvPr/>
        </p:nvPicPr>
        <p:blipFill>
          <a:blip r:embed="rId2"/>
          <a:srcRect/>
          <a:stretch>
            <a:fillRect/>
          </a:stretch>
        </p:blipFill>
        <p:spPr bwMode="auto">
          <a:xfrm>
            <a:off x="4335463" y="1528748"/>
            <a:ext cx="7905750" cy="5072098"/>
          </a:xfrm>
          <a:prstGeom prst="rect">
            <a:avLst/>
          </a:prstGeom>
          <a:noFill/>
          <a:ln w="9525">
            <a:noFill/>
            <a:miter lim="800000"/>
            <a:headEnd/>
            <a:tailEnd/>
          </a:ln>
          <a:effectLst/>
        </p:spPr>
      </p:pic>
      <p:sp>
        <p:nvSpPr>
          <p:cNvPr id="3" name="矩形 2"/>
          <p:cNvSpPr/>
          <p:nvPr/>
        </p:nvSpPr>
        <p:spPr>
          <a:xfrm>
            <a:off x="191252" y="1528749"/>
            <a:ext cx="4071966" cy="5078313"/>
          </a:xfrm>
          <a:prstGeom prst="rect">
            <a:avLst/>
          </a:prstGeom>
          <a:solidFill>
            <a:schemeClr val="bg1"/>
          </a:solidFill>
          <a:ln>
            <a:solidFill>
              <a:schemeClr val="accent1"/>
            </a:solidFill>
          </a:ln>
        </p:spPr>
        <p:txBody>
          <a:bodyPr wrap="square">
            <a:spAutoFit/>
          </a:bodyPr>
          <a:lstStyle/>
          <a:p>
            <a:pPr>
              <a:lnSpc>
                <a:spcPct val="150000"/>
              </a:lnSpc>
            </a:pPr>
            <a:r>
              <a:rPr lang="en-US" sz="2400" b="1" dirty="0" smtClean="0"/>
              <a:t>2012</a:t>
            </a:r>
            <a:r>
              <a:rPr lang="zh-CN" altLang="en-US" sz="2400" b="1" dirty="0" smtClean="0"/>
              <a:t>年</a:t>
            </a:r>
            <a:r>
              <a:rPr lang="en-US" sz="2400" b="1" dirty="0" smtClean="0"/>
              <a:t>2</a:t>
            </a:r>
            <a:r>
              <a:rPr lang="zh-CN" altLang="en-US" sz="2400" b="1" dirty="0" smtClean="0"/>
              <a:t>月</a:t>
            </a:r>
            <a:r>
              <a:rPr lang="en-US" sz="2400" b="1" dirty="0" smtClean="0"/>
              <a:t>2</a:t>
            </a:r>
            <a:r>
              <a:rPr lang="zh-CN" altLang="en-US" sz="2400" b="1" dirty="0" smtClean="0"/>
              <a:t>日</a:t>
            </a:r>
            <a:r>
              <a:rPr lang="en-US" sz="2400" b="1" dirty="0" smtClean="0"/>
              <a:t>22</a:t>
            </a:r>
            <a:r>
              <a:rPr lang="zh-CN" altLang="en-US" sz="2400" b="1" dirty="0" smtClean="0"/>
              <a:t>时</a:t>
            </a:r>
            <a:r>
              <a:rPr lang="en-US" sz="2400" b="1" dirty="0" smtClean="0"/>
              <a:t>50</a:t>
            </a:r>
            <a:r>
              <a:rPr lang="zh-CN" altLang="en-US" sz="2400" b="1" dirty="0" smtClean="0"/>
              <a:t>分～</a:t>
            </a:r>
            <a:r>
              <a:rPr lang="en-US" sz="2400" b="1" dirty="0" smtClean="0"/>
              <a:t>2</a:t>
            </a:r>
            <a:r>
              <a:rPr lang="zh-CN" altLang="en-US" sz="2400" b="1" dirty="0" smtClean="0"/>
              <a:t>月</a:t>
            </a:r>
            <a:r>
              <a:rPr lang="en-US" sz="2400" b="1" dirty="0" smtClean="0"/>
              <a:t>3</a:t>
            </a:r>
            <a:r>
              <a:rPr lang="zh-CN" altLang="en-US" sz="2400" b="1" dirty="0" smtClean="0"/>
              <a:t>日</a:t>
            </a:r>
            <a:r>
              <a:rPr lang="en-US" sz="2400" b="1" dirty="0" smtClean="0"/>
              <a:t>2</a:t>
            </a:r>
            <a:r>
              <a:rPr lang="zh-CN" altLang="en-US" sz="2400" b="1" dirty="0" smtClean="0"/>
              <a:t>时</a:t>
            </a:r>
            <a:r>
              <a:rPr lang="en-US" sz="2400" b="1" dirty="0" smtClean="0"/>
              <a:t>22</a:t>
            </a:r>
            <a:r>
              <a:rPr lang="zh-CN" altLang="en-US" sz="2400" b="1" dirty="0" smtClean="0"/>
              <a:t>分。某站南端区间</a:t>
            </a:r>
            <a:r>
              <a:rPr lang="en-US" sz="2400" b="1" dirty="0" smtClean="0"/>
              <a:t>9</a:t>
            </a:r>
            <a:r>
              <a:rPr lang="zh-CN" altLang="en-US" sz="2400" b="1" dirty="0" smtClean="0"/>
              <a:t>个轨道电路区段亮红光带。区间</a:t>
            </a:r>
            <a:r>
              <a:rPr lang="en-US" sz="2400" b="1" dirty="0" smtClean="0"/>
              <a:t>8</a:t>
            </a:r>
            <a:r>
              <a:rPr lang="zh-CN" altLang="en-US" sz="2400" b="1" dirty="0" smtClean="0"/>
              <a:t>架通过信号机灭。</a:t>
            </a:r>
            <a:endParaRPr lang="en-US" altLang="zh-CN" sz="2400" b="1" dirty="0" smtClean="0"/>
          </a:p>
          <a:p>
            <a:pPr>
              <a:lnSpc>
                <a:spcPct val="150000"/>
              </a:lnSpc>
            </a:pPr>
            <a:endParaRPr lang="en-US" altLang="zh-CN" sz="2400" b="1" dirty="0" smtClean="0"/>
          </a:p>
          <a:p>
            <a:pPr>
              <a:lnSpc>
                <a:spcPct val="150000"/>
              </a:lnSpc>
            </a:pPr>
            <a:r>
              <a:rPr lang="zh-CN" altLang="en-US" sz="2400" b="1" dirty="0" smtClean="0"/>
              <a:t>经查原因是继电器组合架内供给轨道区段的电源配线断线，更换配线后恢复正常。构成一般事故。</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48706" y="1600186"/>
            <a:ext cx="8578832" cy="5270500"/>
            <a:chOff x="633446" y="1377930"/>
            <a:chExt cx="8578832" cy="5270500"/>
          </a:xfrm>
        </p:grpSpPr>
        <p:sp>
          <p:nvSpPr>
            <p:cNvPr id="3" name="内容占位符 2"/>
            <p:cNvSpPr>
              <a:spLocks/>
            </p:cNvSpPr>
            <p:nvPr/>
          </p:nvSpPr>
          <p:spPr bwMode="auto">
            <a:xfrm>
              <a:off x="814421" y="1635105"/>
              <a:ext cx="8229600" cy="4389438"/>
            </a:xfrm>
            <a:prstGeom prst="rect">
              <a:avLst/>
            </a:prstGeom>
            <a:noFill/>
            <a:ln w="9525">
              <a:noFill/>
              <a:miter lim="800000"/>
              <a:headEnd/>
              <a:tailEnd/>
            </a:ln>
          </p:spPr>
          <p:txBody>
            <a:bodyPr/>
            <a:lstStyle/>
            <a:p>
              <a:pPr marL="273050" marR="0" lvl="0" indent="-273050" defTabSz="914400" eaLnBrk="1" fontAlgn="auto" latinLnBrk="0" hangingPunct="1">
                <a:lnSpc>
                  <a:spcPct val="100000"/>
                </a:lnSpc>
                <a:spcBef>
                  <a:spcPct val="20000"/>
                </a:spcBef>
                <a:spcAft>
                  <a:spcPts val="0"/>
                </a:spcAft>
                <a:buClrTx/>
                <a:buSzTx/>
                <a:buFontTx/>
                <a:buChar char="•"/>
                <a:tabLst/>
                <a:defRPr/>
              </a:pPr>
              <a:endParaRPr kumimoji="0" lang="zh-CN" altLang="zh-CN" sz="3200" b="0" i="0" u="none" strike="noStrike" kern="0" cap="none" spc="0" normalizeH="0" baseline="0" noProof="0">
                <a:ln>
                  <a:noFill/>
                </a:ln>
                <a:solidFill>
                  <a:sysClr val="windowText" lastClr="000000"/>
                </a:solidFill>
                <a:effectLst/>
                <a:uLnTx/>
                <a:uFillTx/>
              </a:endParaRPr>
            </a:p>
          </p:txBody>
        </p:sp>
        <p:sp>
          <p:nvSpPr>
            <p:cNvPr id="4" name="Text Box 4"/>
            <p:cNvSpPr txBox="1">
              <a:spLocks noChangeArrowheads="1"/>
            </p:cNvSpPr>
            <p:nvPr/>
          </p:nvSpPr>
          <p:spPr bwMode="auto">
            <a:xfrm>
              <a:off x="6250021" y="1649393"/>
              <a:ext cx="862013" cy="211137"/>
            </a:xfrm>
            <a:prstGeom prst="rect">
              <a:avLst/>
            </a:prstGeom>
            <a:noFill/>
            <a:ln w="9525">
              <a:noFill/>
              <a:miter lim="800000"/>
              <a:headEnd/>
              <a:tailEnd/>
            </a:ln>
          </p:spPr>
          <p:txBody>
            <a:bodyPr lIns="1" tIns="1" rIns="1" bIns="1">
              <a:spAutoFit/>
            </a:bodyPr>
            <a:lstStyle/>
            <a:p>
              <a:pPr defTabSz="541338">
                <a:spcBef>
                  <a:spcPct val="10000"/>
                </a:spcBef>
              </a:pPr>
              <a:r>
                <a:rPr kumimoji="1" lang="en-US" altLang="zh-CN" sz="1400" b="1">
                  <a:latin typeface="Times New Roman" pitchFamily="18" charset="0"/>
                  <a:cs typeface="Arial" pitchFamily="34" charset="0"/>
                </a:rPr>
                <a:t>ATC</a:t>
              </a:r>
              <a:endParaRPr kumimoji="1" lang="en-US" altLang="ja-JP" sz="1400" b="1">
                <a:latin typeface="Times New Roman" pitchFamily="18" charset="0"/>
                <a:ea typeface="HGP明朝E"/>
                <a:cs typeface="HGP明朝E"/>
              </a:endParaRPr>
            </a:p>
          </p:txBody>
        </p:sp>
        <p:graphicFrame>
          <p:nvGraphicFramePr>
            <p:cNvPr id="5" name="Object 7">
              <a:hlinkClick r:id="" action="ppaction://ole?verb=0"/>
            </p:cNvPr>
            <p:cNvGraphicFramePr>
              <a:graphicFrameLocks/>
            </p:cNvGraphicFramePr>
            <p:nvPr/>
          </p:nvGraphicFramePr>
          <p:xfrm>
            <a:off x="5826159" y="1919268"/>
            <a:ext cx="500062" cy="1079500"/>
          </p:xfrm>
          <a:graphic>
            <a:graphicData uri="http://schemas.openxmlformats.org/presentationml/2006/ole">
              <p:oleObj spid="_x0000_s17410" name="Clip" r:id="rId3" imgW="3403440" imgH="3816000" progId="">
                <p:embed/>
              </p:oleObj>
            </a:graphicData>
          </a:graphic>
        </p:graphicFrame>
        <p:grpSp>
          <p:nvGrpSpPr>
            <p:cNvPr id="6" name="Group 6"/>
            <p:cNvGrpSpPr>
              <a:grpSpLocks/>
            </p:cNvGrpSpPr>
            <p:nvPr/>
          </p:nvGrpSpPr>
          <p:grpSpPr bwMode="auto">
            <a:xfrm>
              <a:off x="1081121" y="4284643"/>
              <a:ext cx="6599238" cy="292100"/>
              <a:chOff x="364" y="4088"/>
              <a:chExt cx="5480" cy="274"/>
            </a:xfrm>
          </p:grpSpPr>
          <p:sp>
            <p:nvSpPr>
              <p:cNvPr id="96" name="Rectangle 7"/>
              <p:cNvSpPr>
                <a:spLocks noChangeArrowheads="1"/>
              </p:cNvSpPr>
              <p:nvPr/>
            </p:nvSpPr>
            <p:spPr bwMode="auto">
              <a:xfrm>
                <a:off x="364" y="4088"/>
                <a:ext cx="5480" cy="258"/>
              </a:xfrm>
              <a:prstGeom prst="rect">
                <a:avLst/>
              </a:prstGeom>
              <a:solidFill>
                <a:srgbClr val="FF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97" name="Rectangle 8"/>
              <p:cNvSpPr>
                <a:spLocks noChangeArrowheads="1"/>
              </p:cNvSpPr>
              <p:nvPr/>
            </p:nvSpPr>
            <p:spPr bwMode="auto">
              <a:xfrm>
                <a:off x="368" y="4092"/>
                <a:ext cx="5472"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98" name="Rectangle 9"/>
              <p:cNvSpPr>
                <a:spLocks noChangeArrowheads="1"/>
              </p:cNvSpPr>
              <p:nvPr/>
            </p:nvSpPr>
            <p:spPr bwMode="auto">
              <a:xfrm>
                <a:off x="459" y="4088"/>
                <a:ext cx="188"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99" name="Rectangle 10"/>
              <p:cNvSpPr>
                <a:spLocks noChangeArrowheads="1"/>
              </p:cNvSpPr>
              <p:nvPr/>
            </p:nvSpPr>
            <p:spPr bwMode="auto">
              <a:xfrm>
                <a:off x="463" y="4092"/>
                <a:ext cx="180"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0" name="Rectangle 11"/>
              <p:cNvSpPr>
                <a:spLocks noChangeArrowheads="1"/>
              </p:cNvSpPr>
              <p:nvPr/>
            </p:nvSpPr>
            <p:spPr bwMode="auto">
              <a:xfrm>
                <a:off x="1110" y="4088"/>
                <a:ext cx="189"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1" name="Rectangle 12"/>
              <p:cNvSpPr>
                <a:spLocks noChangeArrowheads="1"/>
              </p:cNvSpPr>
              <p:nvPr/>
            </p:nvSpPr>
            <p:spPr bwMode="auto">
              <a:xfrm>
                <a:off x="1114" y="4092"/>
                <a:ext cx="179"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2" name="Rectangle 13"/>
              <p:cNvSpPr>
                <a:spLocks noChangeArrowheads="1"/>
              </p:cNvSpPr>
              <p:nvPr/>
            </p:nvSpPr>
            <p:spPr bwMode="auto">
              <a:xfrm>
                <a:off x="1749" y="4088"/>
                <a:ext cx="189"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3" name="Rectangle 14"/>
              <p:cNvSpPr>
                <a:spLocks noChangeArrowheads="1"/>
              </p:cNvSpPr>
              <p:nvPr/>
            </p:nvSpPr>
            <p:spPr bwMode="auto">
              <a:xfrm>
                <a:off x="1753" y="4092"/>
                <a:ext cx="181"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4" name="Rectangle 15"/>
              <p:cNvSpPr>
                <a:spLocks noChangeArrowheads="1"/>
              </p:cNvSpPr>
              <p:nvPr/>
            </p:nvSpPr>
            <p:spPr bwMode="auto">
              <a:xfrm>
                <a:off x="2389" y="4088"/>
                <a:ext cx="191"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5" name="Rectangle 16"/>
              <p:cNvSpPr>
                <a:spLocks noChangeArrowheads="1"/>
              </p:cNvSpPr>
              <p:nvPr/>
            </p:nvSpPr>
            <p:spPr bwMode="auto">
              <a:xfrm>
                <a:off x="2393" y="4092"/>
                <a:ext cx="183"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6" name="Rectangle 17"/>
              <p:cNvSpPr>
                <a:spLocks noChangeArrowheads="1"/>
              </p:cNvSpPr>
              <p:nvPr/>
            </p:nvSpPr>
            <p:spPr bwMode="auto">
              <a:xfrm>
                <a:off x="3670" y="4088"/>
                <a:ext cx="190"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7" name="Rectangle 18"/>
              <p:cNvSpPr>
                <a:spLocks noChangeArrowheads="1"/>
              </p:cNvSpPr>
              <p:nvPr/>
            </p:nvSpPr>
            <p:spPr bwMode="auto">
              <a:xfrm>
                <a:off x="3674" y="4092"/>
                <a:ext cx="182"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8" name="Rectangle 19"/>
              <p:cNvSpPr>
                <a:spLocks noChangeArrowheads="1"/>
              </p:cNvSpPr>
              <p:nvPr/>
            </p:nvSpPr>
            <p:spPr bwMode="auto">
              <a:xfrm>
                <a:off x="4636" y="4088"/>
                <a:ext cx="190"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09" name="Rectangle 20"/>
              <p:cNvSpPr>
                <a:spLocks noChangeArrowheads="1"/>
              </p:cNvSpPr>
              <p:nvPr/>
            </p:nvSpPr>
            <p:spPr bwMode="auto">
              <a:xfrm>
                <a:off x="4640" y="4092"/>
                <a:ext cx="182"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0" name="Rectangle 21"/>
              <p:cNvSpPr>
                <a:spLocks noChangeArrowheads="1"/>
              </p:cNvSpPr>
              <p:nvPr/>
            </p:nvSpPr>
            <p:spPr bwMode="auto">
              <a:xfrm>
                <a:off x="5277" y="4088"/>
                <a:ext cx="189"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1" name="Rectangle 22"/>
              <p:cNvSpPr>
                <a:spLocks noChangeArrowheads="1"/>
              </p:cNvSpPr>
              <p:nvPr/>
            </p:nvSpPr>
            <p:spPr bwMode="auto">
              <a:xfrm>
                <a:off x="5281" y="4092"/>
                <a:ext cx="181"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2" name="Rectangle 23"/>
              <p:cNvSpPr>
                <a:spLocks noChangeArrowheads="1"/>
              </p:cNvSpPr>
              <p:nvPr/>
            </p:nvSpPr>
            <p:spPr bwMode="auto">
              <a:xfrm>
                <a:off x="5601" y="4088"/>
                <a:ext cx="192"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3" name="Rectangle 24"/>
              <p:cNvSpPr>
                <a:spLocks noChangeArrowheads="1"/>
              </p:cNvSpPr>
              <p:nvPr/>
            </p:nvSpPr>
            <p:spPr bwMode="auto">
              <a:xfrm>
                <a:off x="5605" y="4092"/>
                <a:ext cx="184"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4" name="Rectangle 25"/>
              <p:cNvSpPr>
                <a:spLocks noChangeArrowheads="1"/>
              </p:cNvSpPr>
              <p:nvPr/>
            </p:nvSpPr>
            <p:spPr bwMode="auto">
              <a:xfrm>
                <a:off x="3031" y="4088"/>
                <a:ext cx="188"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5" name="Rectangle 26"/>
              <p:cNvSpPr>
                <a:spLocks noChangeArrowheads="1"/>
              </p:cNvSpPr>
              <p:nvPr/>
            </p:nvSpPr>
            <p:spPr bwMode="auto">
              <a:xfrm>
                <a:off x="3035" y="4092"/>
                <a:ext cx="180"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6" name="Rectangle 27"/>
              <p:cNvSpPr>
                <a:spLocks noChangeArrowheads="1"/>
              </p:cNvSpPr>
              <p:nvPr/>
            </p:nvSpPr>
            <p:spPr bwMode="auto">
              <a:xfrm>
                <a:off x="785" y="4088"/>
                <a:ext cx="187"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7" name="Rectangle 28"/>
              <p:cNvSpPr>
                <a:spLocks noChangeArrowheads="1"/>
              </p:cNvSpPr>
              <p:nvPr/>
            </p:nvSpPr>
            <p:spPr bwMode="auto">
              <a:xfrm>
                <a:off x="788" y="4092"/>
                <a:ext cx="180"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8" name="Rectangle 29"/>
              <p:cNvSpPr>
                <a:spLocks noChangeArrowheads="1"/>
              </p:cNvSpPr>
              <p:nvPr/>
            </p:nvSpPr>
            <p:spPr bwMode="auto">
              <a:xfrm>
                <a:off x="1425" y="4088"/>
                <a:ext cx="187"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19" name="Rectangle 30"/>
              <p:cNvSpPr>
                <a:spLocks noChangeArrowheads="1"/>
              </p:cNvSpPr>
              <p:nvPr/>
            </p:nvSpPr>
            <p:spPr bwMode="auto">
              <a:xfrm>
                <a:off x="1429" y="4092"/>
                <a:ext cx="179"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0" name="Rectangle 31"/>
              <p:cNvSpPr>
                <a:spLocks noChangeArrowheads="1"/>
              </p:cNvSpPr>
              <p:nvPr/>
            </p:nvSpPr>
            <p:spPr bwMode="auto">
              <a:xfrm>
                <a:off x="2065" y="4088"/>
                <a:ext cx="189"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1" name="Rectangle 32"/>
              <p:cNvSpPr>
                <a:spLocks noChangeArrowheads="1"/>
              </p:cNvSpPr>
              <p:nvPr/>
            </p:nvSpPr>
            <p:spPr bwMode="auto">
              <a:xfrm>
                <a:off x="2069" y="4092"/>
                <a:ext cx="181"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2" name="Rectangle 33"/>
              <p:cNvSpPr>
                <a:spLocks noChangeArrowheads="1"/>
              </p:cNvSpPr>
              <p:nvPr/>
            </p:nvSpPr>
            <p:spPr bwMode="auto">
              <a:xfrm>
                <a:off x="2714" y="4088"/>
                <a:ext cx="192"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3" name="Rectangle 34"/>
              <p:cNvSpPr>
                <a:spLocks noChangeArrowheads="1"/>
              </p:cNvSpPr>
              <p:nvPr/>
            </p:nvSpPr>
            <p:spPr bwMode="auto">
              <a:xfrm>
                <a:off x="2718" y="4092"/>
                <a:ext cx="184"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4" name="Rectangle 35"/>
              <p:cNvSpPr>
                <a:spLocks noChangeArrowheads="1"/>
              </p:cNvSpPr>
              <p:nvPr/>
            </p:nvSpPr>
            <p:spPr bwMode="auto">
              <a:xfrm>
                <a:off x="3356" y="4088"/>
                <a:ext cx="189"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5" name="Rectangle 36"/>
              <p:cNvSpPr>
                <a:spLocks noChangeArrowheads="1"/>
              </p:cNvSpPr>
              <p:nvPr/>
            </p:nvSpPr>
            <p:spPr bwMode="auto">
              <a:xfrm>
                <a:off x="3360" y="4092"/>
                <a:ext cx="181"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6" name="Rectangle 37"/>
              <p:cNvSpPr>
                <a:spLocks noChangeArrowheads="1"/>
              </p:cNvSpPr>
              <p:nvPr/>
            </p:nvSpPr>
            <p:spPr bwMode="auto">
              <a:xfrm>
                <a:off x="4321" y="4088"/>
                <a:ext cx="189"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7" name="Rectangle 38"/>
              <p:cNvSpPr>
                <a:spLocks noChangeArrowheads="1"/>
              </p:cNvSpPr>
              <p:nvPr/>
            </p:nvSpPr>
            <p:spPr bwMode="auto">
              <a:xfrm>
                <a:off x="4325" y="4092"/>
                <a:ext cx="181"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8" name="Rectangle 39"/>
              <p:cNvSpPr>
                <a:spLocks noChangeArrowheads="1"/>
              </p:cNvSpPr>
              <p:nvPr/>
            </p:nvSpPr>
            <p:spPr bwMode="auto">
              <a:xfrm>
                <a:off x="3997" y="4088"/>
                <a:ext cx="189"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29" name="Rectangle 40"/>
              <p:cNvSpPr>
                <a:spLocks noChangeArrowheads="1"/>
              </p:cNvSpPr>
              <p:nvPr/>
            </p:nvSpPr>
            <p:spPr bwMode="auto">
              <a:xfrm>
                <a:off x="4001" y="4092"/>
                <a:ext cx="179"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30" name="Rectangle 41"/>
              <p:cNvSpPr>
                <a:spLocks noChangeArrowheads="1"/>
              </p:cNvSpPr>
              <p:nvPr/>
            </p:nvSpPr>
            <p:spPr bwMode="auto">
              <a:xfrm>
                <a:off x="4962" y="4088"/>
                <a:ext cx="189" cy="258"/>
              </a:xfrm>
              <a:prstGeom prst="rect">
                <a:avLst/>
              </a:prstGeom>
              <a:solidFill>
                <a:srgbClr val="000000"/>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131" name="Rectangle 42"/>
              <p:cNvSpPr>
                <a:spLocks noChangeArrowheads="1"/>
              </p:cNvSpPr>
              <p:nvPr/>
            </p:nvSpPr>
            <p:spPr bwMode="auto">
              <a:xfrm>
                <a:off x="4966" y="4092"/>
                <a:ext cx="181" cy="270"/>
              </a:xfrm>
              <a:prstGeom prst="rect">
                <a:avLst/>
              </a:prstGeom>
              <a:noFill/>
              <a:ln w="12700">
                <a:solidFill>
                  <a:srgbClr val="000000"/>
                </a:solidFill>
                <a:miter lim="800000"/>
                <a:headEnd/>
                <a:tailEnd/>
              </a:ln>
            </p:spPr>
            <p:txBody>
              <a:bodyPr lIns="1" tIns="1" rIns="1" bIns="1">
                <a:spAutoFit/>
              </a:bodyPr>
              <a:lstStyle/>
              <a:p>
                <a:endParaRPr lang="zh-CN" altLang="zh-CN">
                  <a:latin typeface="Constantia" pitchFamily="18" charset="0"/>
                  <a:cs typeface="Arial" pitchFamily="34" charset="0"/>
                </a:endParaRPr>
              </a:p>
            </p:txBody>
          </p:sp>
        </p:grpSp>
        <p:sp>
          <p:nvSpPr>
            <p:cNvPr id="7" name="Text Box 43"/>
            <p:cNvSpPr txBox="1">
              <a:spLocks noChangeArrowheads="1"/>
            </p:cNvSpPr>
            <p:nvPr/>
          </p:nvSpPr>
          <p:spPr bwMode="auto">
            <a:xfrm>
              <a:off x="1347821" y="4387830"/>
              <a:ext cx="733425" cy="212725"/>
            </a:xfrm>
            <a:prstGeom prst="rect">
              <a:avLst/>
            </a:prstGeom>
            <a:noFill/>
            <a:ln w="9525">
              <a:noFill/>
              <a:miter lim="800000"/>
              <a:headEnd/>
              <a:tailEnd/>
            </a:ln>
          </p:spPr>
          <p:txBody>
            <a:bodyPr lIns="1" tIns="1" rIns="1" bIns="1">
              <a:spAutoFit/>
            </a:bodyPr>
            <a:lstStyle/>
            <a:p>
              <a:pPr defTabSz="541338">
                <a:spcBef>
                  <a:spcPct val="50000"/>
                </a:spcBef>
              </a:pPr>
              <a:endParaRPr kumimoji="1" lang="zh-CN" altLang="zh-CN" sz="1400" b="1">
                <a:latin typeface="Times New Roman" pitchFamily="18" charset="0"/>
                <a:ea typeface="MS PGothic" pitchFamily="34" charset="-128"/>
                <a:cs typeface="Arial" pitchFamily="34" charset="0"/>
              </a:endParaRPr>
            </a:p>
          </p:txBody>
        </p:sp>
        <p:sp>
          <p:nvSpPr>
            <p:cNvPr id="8" name="AutoShape 44"/>
            <p:cNvSpPr>
              <a:spLocks noChangeArrowheads="1"/>
            </p:cNvSpPr>
            <p:nvPr/>
          </p:nvSpPr>
          <p:spPr bwMode="auto">
            <a:xfrm rot="5400000">
              <a:off x="4398996" y="1687493"/>
              <a:ext cx="454025" cy="555625"/>
            </a:xfrm>
            <a:custGeom>
              <a:avLst/>
              <a:gdLst>
                <a:gd name="T0" fmla="*/ 3232658 w 21600"/>
                <a:gd name="T1" fmla="*/ 0 h 21600"/>
                <a:gd name="T2" fmla="*/ 0 w 21600"/>
                <a:gd name="T3" fmla="*/ 7125866 h 21600"/>
                <a:gd name="T4" fmla="*/ 3232658 w 21600"/>
                <a:gd name="T5" fmla="*/ 14251705 h 21600"/>
                <a:gd name="T6" fmla="*/ 6239964 w 21600"/>
                <a:gd name="T7" fmla="*/ 7125866 h 21600"/>
                <a:gd name="T8" fmla="*/ 17694720 60000 65536"/>
                <a:gd name="T9" fmla="*/ 11796480 60000 65536"/>
                <a:gd name="T10" fmla="*/ 5898240 60000 65536"/>
                <a:gd name="T11" fmla="*/ 0 60000 65536"/>
                <a:gd name="T12" fmla="*/ 3375 w 21600"/>
                <a:gd name="T13" fmla="*/ 5424 h 21600"/>
                <a:gd name="T14" fmla="*/ 16418 w 21600"/>
                <a:gd name="T15" fmla="*/ 16176 h 21600"/>
              </a:gdLst>
              <a:ahLst/>
              <a:cxnLst>
                <a:cxn ang="T8">
                  <a:pos x="T0" y="T1"/>
                </a:cxn>
                <a:cxn ang="T9">
                  <a:pos x="T2" y="T3"/>
                </a:cxn>
                <a:cxn ang="T10">
                  <a:pos x="T4" y="T5"/>
                </a:cxn>
                <a:cxn ang="T11">
                  <a:pos x="T6" y="T7"/>
                </a:cxn>
              </a:cxnLst>
              <a:rect l="T12" t="T13" r="T14" b="T15"/>
              <a:pathLst>
                <a:path w="21600" h="21600">
                  <a:moveTo>
                    <a:pt x="11190" y="0"/>
                  </a:moveTo>
                  <a:lnTo>
                    <a:pt x="11190" y="5424"/>
                  </a:lnTo>
                  <a:lnTo>
                    <a:pt x="3375" y="5424"/>
                  </a:lnTo>
                  <a:lnTo>
                    <a:pt x="3375" y="16176"/>
                  </a:lnTo>
                  <a:lnTo>
                    <a:pt x="11190" y="16176"/>
                  </a:lnTo>
                  <a:lnTo>
                    <a:pt x="11190" y="21600"/>
                  </a:lnTo>
                  <a:lnTo>
                    <a:pt x="21600" y="10800"/>
                  </a:lnTo>
                  <a:close/>
                </a:path>
                <a:path w="21600" h="21600">
                  <a:moveTo>
                    <a:pt x="1350" y="5424"/>
                  </a:moveTo>
                  <a:lnTo>
                    <a:pt x="1350" y="16176"/>
                  </a:lnTo>
                  <a:lnTo>
                    <a:pt x="2700" y="16176"/>
                  </a:lnTo>
                  <a:lnTo>
                    <a:pt x="2700" y="5424"/>
                  </a:lnTo>
                  <a:close/>
                </a:path>
                <a:path w="21600" h="21600">
                  <a:moveTo>
                    <a:pt x="0" y="5424"/>
                  </a:moveTo>
                  <a:lnTo>
                    <a:pt x="0" y="16176"/>
                  </a:lnTo>
                  <a:lnTo>
                    <a:pt x="675" y="16176"/>
                  </a:lnTo>
                  <a:lnTo>
                    <a:pt x="675" y="5424"/>
                  </a:lnTo>
                  <a:close/>
                </a:path>
              </a:pathLst>
            </a:custGeom>
            <a:solidFill>
              <a:srgbClr val="4F81BD"/>
            </a:solidFill>
            <a:ln w="9525">
              <a:noFill/>
              <a:miter lim="800000"/>
              <a:headEnd/>
              <a:tailEnd/>
            </a:ln>
          </p:spPr>
          <p:txBody>
            <a:bodyPr rot="10800000" vert="eaVert" lIns="1" tIns="1" rIns="1" bIns="1">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9" name="AutoShape 45"/>
            <p:cNvSpPr>
              <a:spLocks noChangeArrowheads="1"/>
            </p:cNvSpPr>
            <p:nvPr/>
          </p:nvSpPr>
          <p:spPr bwMode="auto">
            <a:xfrm>
              <a:off x="3616359" y="1377930"/>
              <a:ext cx="2025650" cy="247650"/>
            </a:xfrm>
            <a:prstGeom prst="roundRect">
              <a:avLst>
                <a:gd name="adj" fmla="val 16667"/>
              </a:avLst>
            </a:prstGeom>
            <a:solidFill>
              <a:srgbClr val="009999"/>
            </a:solidFill>
            <a:ln w="9525">
              <a:solidFill>
                <a:srgbClr val="000099"/>
              </a:solidFill>
              <a:round/>
              <a:headEnd/>
              <a:tailEnd/>
            </a:ln>
            <a:effectLst>
              <a:outerShdw dist="53882" dir="2700000" algn="ctr" rotWithShape="0">
                <a:srgbClr val="1F497D"/>
              </a:outerShdw>
            </a:effectLst>
          </p:spPr>
          <p:txBody>
            <a:bodyPr lIns="1" tIns="1" rIns="1" bIns="1">
              <a:spAutoFit/>
            </a:bodyPr>
            <a:lstStyle/>
            <a:p>
              <a:pPr marL="0" marR="0" lvl="0" indent="0" defTabSz="473075" eaLnBrk="1" fontAlgn="auto" latinLnBrk="0" hangingPunct="1">
                <a:lnSpc>
                  <a:spcPct val="100000"/>
                </a:lnSpc>
                <a:spcBef>
                  <a:spcPct val="50000"/>
                </a:spcBef>
                <a:spcAft>
                  <a:spcPts val="0"/>
                </a:spcAft>
                <a:buClrTx/>
                <a:buSzTx/>
                <a:buFontTx/>
                <a:buNone/>
                <a:tabLst/>
                <a:defRPr/>
              </a:pPr>
              <a:r>
                <a:rPr kumimoji="1" lang="zh-CN" altLang="en-US" sz="1400" b="1" i="0" u="none" strike="noStrike" kern="0" cap="none" spc="0" normalizeH="0" baseline="0" noProof="0">
                  <a:ln>
                    <a:noFill/>
                  </a:ln>
                  <a:solidFill>
                    <a:sysClr val="window" lastClr="FFFFFF"/>
                  </a:solidFill>
                  <a:effectLst/>
                  <a:uLnTx/>
                  <a:uFillTx/>
                  <a:latin typeface="Times New Roman" pitchFamily="18" charset="0"/>
                  <a:ea typeface="宋体"/>
                </a:rPr>
                <a:t>列车在线位置</a:t>
              </a:r>
              <a:r>
                <a:rPr kumimoji="1" lang="ja-JP" altLang="en-US" sz="1400" b="1" i="0" u="none" strike="noStrike" kern="0" cap="none" spc="0" normalizeH="0" baseline="0" noProof="0">
                  <a:ln>
                    <a:noFill/>
                  </a:ln>
                  <a:solidFill>
                    <a:sysClr val="window" lastClr="FFFFFF"/>
                  </a:solidFill>
                  <a:effectLst/>
                  <a:uLnTx/>
                  <a:uFillTx/>
                  <a:latin typeface="Times New Roman" pitchFamily="18" charset="0"/>
                  <a:ea typeface="MS PGothic" pitchFamily="34" charset="-128"/>
                </a:rPr>
                <a:t>＋</a:t>
              </a:r>
              <a:r>
                <a:rPr kumimoji="1" lang="zh-CN" altLang="en-US" sz="1400" b="1" i="0" u="none" strike="noStrike" kern="0" cap="none" spc="0" normalizeH="0" baseline="0" noProof="0">
                  <a:ln>
                    <a:noFill/>
                  </a:ln>
                  <a:solidFill>
                    <a:sysClr val="window" lastClr="FFFFFF"/>
                  </a:solidFill>
                  <a:effectLst/>
                  <a:uLnTx/>
                  <a:uFillTx/>
                  <a:latin typeface="Times New Roman" pitchFamily="18" charset="0"/>
                  <a:ea typeface="宋体"/>
                </a:rPr>
                <a:t>进路条件</a:t>
              </a:r>
              <a:endParaRPr kumimoji="1" lang="ja-JP" altLang="en-US" sz="1400" b="0" i="0" u="none" strike="noStrike" kern="0" cap="none" spc="0" normalizeH="0" baseline="0" noProof="0">
                <a:ln>
                  <a:noFill/>
                </a:ln>
                <a:solidFill>
                  <a:sysClr val="windowText" lastClr="000000"/>
                </a:solidFill>
                <a:effectLst/>
                <a:uLnTx/>
                <a:uFillTx/>
                <a:latin typeface="Times New Roman" pitchFamily="18" charset="0"/>
                <a:ea typeface="MS PGothic" pitchFamily="34" charset="-128"/>
              </a:endParaRPr>
            </a:p>
          </p:txBody>
        </p:sp>
        <p:sp>
          <p:nvSpPr>
            <p:cNvPr id="10" name="AutoShape 46"/>
            <p:cNvSpPr>
              <a:spLocks noChangeArrowheads="1"/>
            </p:cNvSpPr>
            <p:nvPr/>
          </p:nvSpPr>
          <p:spPr bwMode="auto">
            <a:xfrm>
              <a:off x="3624296" y="2108180"/>
              <a:ext cx="2009775" cy="247650"/>
            </a:xfrm>
            <a:prstGeom prst="roundRect">
              <a:avLst>
                <a:gd name="adj" fmla="val 16667"/>
              </a:avLst>
            </a:prstGeom>
            <a:solidFill>
              <a:srgbClr val="009999"/>
            </a:solidFill>
            <a:ln w="9525">
              <a:solidFill>
                <a:srgbClr val="000099"/>
              </a:solidFill>
              <a:round/>
              <a:headEnd/>
              <a:tailEnd/>
            </a:ln>
            <a:effectLst>
              <a:outerShdw dist="53882" dir="2700000" algn="ctr" rotWithShape="0">
                <a:srgbClr val="1F497D"/>
              </a:outerShdw>
            </a:effectLst>
          </p:spPr>
          <p:txBody>
            <a:bodyPr lIns="1" tIns="1" rIns="1" bIns="1">
              <a:spAutoFit/>
            </a:bodyPr>
            <a:lstStyle/>
            <a:p>
              <a:pPr marL="0" marR="0" lvl="0" indent="0" defTabSz="473075" eaLnBrk="1" fontAlgn="auto" latinLnBrk="0" hangingPunct="1">
                <a:lnSpc>
                  <a:spcPct val="100000"/>
                </a:lnSpc>
                <a:spcBef>
                  <a:spcPct val="50000"/>
                </a:spcBef>
                <a:spcAft>
                  <a:spcPts val="0"/>
                </a:spcAft>
                <a:buClrTx/>
                <a:buSzTx/>
                <a:buFontTx/>
                <a:buNone/>
                <a:tabLst/>
                <a:defRPr/>
              </a:pPr>
              <a:r>
                <a:rPr kumimoji="1" lang="zh-CN" altLang="en-US" sz="1400" b="1" i="0" u="none" strike="noStrike" kern="0" cap="none" spc="0" normalizeH="0" baseline="0" noProof="0">
                  <a:ln>
                    <a:noFill/>
                  </a:ln>
                  <a:solidFill>
                    <a:srgbClr val="FF9933"/>
                  </a:solidFill>
                  <a:effectLst/>
                  <a:uLnTx/>
                  <a:uFillTx/>
                  <a:latin typeface="Times New Roman" pitchFamily="18" charset="0"/>
                  <a:ea typeface="宋体"/>
                </a:rPr>
                <a:t>生成移动授权终点</a:t>
              </a:r>
            </a:p>
          </p:txBody>
        </p:sp>
        <p:sp>
          <p:nvSpPr>
            <p:cNvPr id="11" name="AutoShape 47"/>
            <p:cNvSpPr>
              <a:spLocks noChangeArrowheads="1"/>
            </p:cNvSpPr>
            <p:nvPr/>
          </p:nvSpPr>
          <p:spPr bwMode="auto">
            <a:xfrm>
              <a:off x="4778409" y="5670530"/>
              <a:ext cx="2562225" cy="247650"/>
            </a:xfrm>
            <a:prstGeom prst="roundRect">
              <a:avLst>
                <a:gd name="adj" fmla="val 16667"/>
              </a:avLst>
            </a:prstGeom>
            <a:solidFill>
              <a:srgbClr val="009999"/>
            </a:solidFill>
            <a:ln w="9525">
              <a:solidFill>
                <a:srgbClr val="009999"/>
              </a:solidFill>
              <a:round/>
              <a:headEnd/>
              <a:tailEnd/>
            </a:ln>
          </p:spPr>
          <p:txBody>
            <a:bodyPr lIns="1" tIns="1" rIns="1" bIns="1">
              <a:spAutoFit/>
            </a:bodyPr>
            <a:lstStyle/>
            <a:p>
              <a:pPr marL="0" marR="0" lvl="0" indent="0" defTabSz="473075" eaLnBrk="1" fontAlgn="ctr" latinLnBrk="0" hangingPunct="1">
                <a:lnSpc>
                  <a:spcPct val="100000"/>
                </a:lnSpc>
                <a:spcBef>
                  <a:spcPts val="0"/>
                </a:spcBef>
                <a:spcAft>
                  <a:spcPts val="0"/>
                </a:spcAft>
                <a:buClrTx/>
                <a:buSzTx/>
                <a:buFontTx/>
                <a:buNone/>
                <a:tabLst/>
                <a:defRPr/>
              </a:pPr>
              <a:r>
                <a:rPr kumimoji="1" lang="zh-CN" altLang="en-US" sz="1400" b="1" i="0" u="none" strike="noStrike" kern="0" cap="none" spc="0" normalizeH="0" baseline="0" noProof="0">
                  <a:ln>
                    <a:noFill/>
                  </a:ln>
                  <a:solidFill>
                    <a:sysClr val="window" lastClr="FFFFFF"/>
                  </a:solidFill>
                  <a:effectLst/>
                  <a:uLnTx/>
                  <a:uFillTx/>
                  <a:latin typeface="Times New Roman" pitchFamily="18" charset="0"/>
                  <a:cs typeface="Arial" pitchFamily="34" charset="0"/>
                </a:rPr>
                <a:t>计算制动曲线</a:t>
              </a:r>
              <a:endParaRPr kumimoji="1" lang="ja-JP" altLang="en-US" sz="1400" b="1" i="0" u="none" strike="noStrike" kern="0" cap="none" spc="0" normalizeH="0" baseline="0" noProof="0">
                <a:ln>
                  <a:noFill/>
                </a:ln>
                <a:solidFill>
                  <a:sysClr val="window" lastClr="FFFFFF"/>
                </a:solidFill>
                <a:effectLst/>
                <a:uLnTx/>
                <a:uFillTx/>
                <a:latin typeface="Times New Roman" pitchFamily="18" charset="0"/>
                <a:ea typeface="MS PGothic" pitchFamily="34" charset="-128"/>
                <a:cs typeface="Arial" pitchFamily="34" charset="0"/>
              </a:endParaRPr>
            </a:p>
          </p:txBody>
        </p:sp>
        <p:sp>
          <p:nvSpPr>
            <p:cNvPr id="12" name="AutoShape 48"/>
            <p:cNvSpPr>
              <a:spLocks noChangeArrowheads="1"/>
            </p:cNvSpPr>
            <p:nvPr/>
          </p:nvSpPr>
          <p:spPr bwMode="auto">
            <a:xfrm rot="16200000">
              <a:off x="5872196" y="3155930"/>
              <a:ext cx="360363" cy="271463"/>
            </a:xfrm>
            <a:custGeom>
              <a:avLst/>
              <a:gdLst>
                <a:gd name="T0" fmla="*/ 20000815 w 21600"/>
                <a:gd name="T1" fmla="*/ 0 h 21600"/>
                <a:gd name="T2" fmla="*/ 0 w 21600"/>
                <a:gd name="T3" fmla="*/ 1715810 h 21600"/>
                <a:gd name="T4" fmla="*/ 20000815 w 21600"/>
                <a:gd name="T5" fmla="*/ 3431619 h 21600"/>
                <a:gd name="T6" fmla="*/ 23889481 w 21600"/>
                <a:gd name="T7" fmla="*/ 1715810 h 21600"/>
                <a:gd name="T8" fmla="*/ 17694720 60000 65536"/>
                <a:gd name="T9" fmla="*/ 11796480 60000 65536"/>
                <a:gd name="T10" fmla="*/ 5898240 60000 65536"/>
                <a:gd name="T11" fmla="*/ 0 60000 65536"/>
                <a:gd name="T12" fmla="*/ 3375 w 21600"/>
                <a:gd name="T13" fmla="*/ 5360 h 21600"/>
                <a:gd name="T14" fmla="*/ 19829 w 21600"/>
                <a:gd name="T15" fmla="*/ 16240 h 21600"/>
              </a:gdLst>
              <a:ahLst/>
              <a:cxnLst>
                <a:cxn ang="T8">
                  <a:pos x="T0" y="T1"/>
                </a:cxn>
                <a:cxn ang="T9">
                  <a:pos x="T2" y="T3"/>
                </a:cxn>
                <a:cxn ang="T10">
                  <a:pos x="T4" y="T5"/>
                </a:cxn>
                <a:cxn ang="T11">
                  <a:pos x="T6" y="T7"/>
                </a:cxn>
              </a:cxnLst>
              <a:rect l="T12" t="T13" r="T14" b="T15"/>
              <a:pathLst>
                <a:path w="21600" h="21600">
                  <a:moveTo>
                    <a:pt x="18084" y="0"/>
                  </a:moveTo>
                  <a:lnTo>
                    <a:pt x="18084" y="5360"/>
                  </a:lnTo>
                  <a:lnTo>
                    <a:pt x="3375" y="5360"/>
                  </a:lnTo>
                  <a:lnTo>
                    <a:pt x="3375" y="16240"/>
                  </a:lnTo>
                  <a:lnTo>
                    <a:pt x="18084" y="16240"/>
                  </a:lnTo>
                  <a:lnTo>
                    <a:pt x="18084" y="21600"/>
                  </a:lnTo>
                  <a:lnTo>
                    <a:pt x="21600" y="10800"/>
                  </a:lnTo>
                  <a:close/>
                </a:path>
                <a:path w="21600" h="21600">
                  <a:moveTo>
                    <a:pt x="1350" y="5360"/>
                  </a:moveTo>
                  <a:lnTo>
                    <a:pt x="1350" y="16240"/>
                  </a:lnTo>
                  <a:lnTo>
                    <a:pt x="2700" y="16240"/>
                  </a:lnTo>
                  <a:lnTo>
                    <a:pt x="2700" y="5360"/>
                  </a:lnTo>
                  <a:close/>
                </a:path>
                <a:path w="21600" h="21600">
                  <a:moveTo>
                    <a:pt x="0" y="5360"/>
                  </a:moveTo>
                  <a:lnTo>
                    <a:pt x="0" y="16240"/>
                  </a:lnTo>
                  <a:lnTo>
                    <a:pt x="675" y="16240"/>
                  </a:lnTo>
                  <a:lnTo>
                    <a:pt x="675" y="5360"/>
                  </a:lnTo>
                  <a:close/>
                </a:path>
              </a:pathLst>
            </a:custGeom>
            <a:solidFill>
              <a:srgbClr val="4F81BD"/>
            </a:solidFill>
            <a:ln w="9525">
              <a:noFill/>
              <a:miter lim="800000"/>
              <a:headEnd/>
              <a:tailEnd/>
            </a:ln>
          </p:spPr>
          <p:txBody>
            <a:bodyPr vert="eaVert" lIns="1" tIns="1" rIns="1" bIns="1">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13" name="Arc 49"/>
            <p:cNvSpPr>
              <a:spLocks/>
            </p:cNvSpPr>
            <p:nvPr/>
          </p:nvSpPr>
          <p:spPr bwMode="auto">
            <a:xfrm>
              <a:off x="3249646" y="3906818"/>
              <a:ext cx="1546225" cy="312737"/>
            </a:xfrm>
            <a:custGeom>
              <a:avLst/>
              <a:gdLst>
                <a:gd name="T0" fmla="*/ 0 w 21600"/>
                <a:gd name="T1" fmla="*/ 0 h 21600"/>
                <a:gd name="T2" fmla="*/ 110685725 w 21600"/>
                <a:gd name="T3" fmla="*/ 9607614 h 21600"/>
                <a:gd name="T4" fmla="*/ 0 w 21600"/>
                <a:gd name="T5" fmla="*/ 960761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ysClr val="windowText" lastClr="000000"/>
              </a:solidFill>
              <a:round/>
              <a:headEnd/>
              <a:tailEnd/>
            </a:ln>
          </p:spPr>
          <p:txBody>
            <a:bodyPr lIns="1" tIns="1" rIns="1" bIns="1">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14" name="Text Box 50"/>
            <p:cNvSpPr txBox="1">
              <a:spLocks noChangeArrowheads="1"/>
            </p:cNvSpPr>
            <p:nvPr/>
          </p:nvSpPr>
          <p:spPr bwMode="auto">
            <a:xfrm>
              <a:off x="3076609" y="3648055"/>
              <a:ext cx="1266825" cy="106363"/>
            </a:xfrm>
            <a:prstGeom prst="rect">
              <a:avLst/>
            </a:prstGeom>
            <a:noFill/>
            <a:ln w="9525">
              <a:noFill/>
              <a:miter lim="800000"/>
              <a:headEnd/>
              <a:tailEnd/>
            </a:ln>
          </p:spPr>
          <p:txBody>
            <a:bodyPr lIns="1" tIns="1" rIns="1" bIns="1">
              <a:spAutoFit/>
            </a:bodyPr>
            <a:lstStyle/>
            <a:p>
              <a:pPr defTabSz="541338">
                <a:lnSpc>
                  <a:spcPct val="50000"/>
                </a:lnSpc>
                <a:spcBef>
                  <a:spcPct val="50000"/>
                </a:spcBef>
              </a:pPr>
              <a:r>
                <a:rPr kumimoji="1" lang="zh-CN" altLang="en-US" sz="1400" b="1">
                  <a:latin typeface="Times New Roman" pitchFamily="18" charset="0"/>
                  <a:cs typeface="Arial" pitchFamily="34" charset="0"/>
                </a:rPr>
                <a:t>制动曲线</a:t>
              </a:r>
            </a:p>
          </p:txBody>
        </p:sp>
        <p:sp>
          <p:nvSpPr>
            <p:cNvPr id="15" name="AutoShape 51"/>
            <p:cNvSpPr>
              <a:spLocks noChangeArrowheads="1"/>
            </p:cNvSpPr>
            <p:nvPr/>
          </p:nvSpPr>
          <p:spPr bwMode="auto">
            <a:xfrm>
              <a:off x="4786346" y="6400780"/>
              <a:ext cx="2559050" cy="247650"/>
            </a:xfrm>
            <a:prstGeom prst="roundRect">
              <a:avLst>
                <a:gd name="adj" fmla="val 16667"/>
              </a:avLst>
            </a:prstGeom>
            <a:solidFill>
              <a:srgbClr val="009999"/>
            </a:solidFill>
            <a:ln w="9525">
              <a:solidFill>
                <a:srgbClr val="009999"/>
              </a:solidFill>
              <a:round/>
              <a:headEnd/>
              <a:tailEnd/>
            </a:ln>
          </p:spPr>
          <p:txBody>
            <a:bodyPr lIns="1" tIns="1" rIns="1" bIns="1">
              <a:spAutoFit/>
            </a:bodyPr>
            <a:lstStyle/>
            <a:p>
              <a:pPr marL="0" marR="0" lvl="0" indent="0" defTabSz="473075" eaLnBrk="1" fontAlgn="ctr" latinLnBrk="0" hangingPunct="1">
                <a:lnSpc>
                  <a:spcPct val="100000"/>
                </a:lnSpc>
                <a:spcBef>
                  <a:spcPts val="0"/>
                </a:spcBef>
                <a:spcAft>
                  <a:spcPts val="0"/>
                </a:spcAft>
                <a:buClrTx/>
                <a:buSzTx/>
                <a:buFontTx/>
                <a:buNone/>
                <a:tabLst/>
                <a:defRPr/>
              </a:pPr>
              <a:r>
                <a:rPr kumimoji="1" lang="zh-CN" altLang="en-US" sz="1400" b="1" i="0" u="none" strike="noStrike" kern="0" cap="none" spc="0" normalizeH="0" baseline="0" noProof="0">
                  <a:ln>
                    <a:noFill/>
                  </a:ln>
                  <a:solidFill>
                    <a:sysClr val="window" lastClr="FFFFFF"/>
                  </a:solidFill>
                  <a:effectLst/>
                  <a:uLnTx/>
                  <a:uFillTx/>
                  <a:latin typeface="Times New Roman" pitchFamily="18" charset="0"/>
                  <a:cs typeface="Arial" pitchFamily="34" charset="0"/>
                </a:rPr>
                <a:t>制动控制</a:t>
              </a:r>
              <a:endParaRPr kumimoji="1" lang="ja-JP" altLang="en-US" sz="1400" b="1" i="0" u="none" strike="noStrike" kern="0" cap="none" spc="0" normalizeH="0" baseline="0" noProof="0">
                <a:ln>
                  <a:noFill/>
                </a:ln>
                <a:solidFill>
                  <a:sysClr val="window" lastClr="FFFFFF"/>
                </a:solidFill>
                <a:effectLst/>
                <a:uLnTx/>
                <a:uFillTx/>
                <a:latin typeface="Times New Roman" pitchFamily="18" charset="0"/>
                <a:ea typeface="HGP明朝E"/>
                <a:cs typeface="HGP明朝E"/>
              </a:endParaRPr>
            </a:p>
          </p:txBody>
        </p:sp>
        <p:sp>
          <p:nvSpPr>
            <p:cNvPr id="16" name="Line 52"/>
            <p:cNvSpPr>
              <a:spLocks noChangeShapeType="1"/>
            </p:cNvSpPr>
            <p:nvPr/>
          </p:nvSpPr>
          <p:spPr bwMode="auto">
            <a:xfrm flipH="1">
              <a:off x="2349534" y="3916343"/>
              <a:ext cx="1266825" cy="0"/>
            </a:xfrm>
            <a:prstGeom prst="line">
              <a:avLst/>
            </a:prstGeom>
            <a:noFill/>
            <a:ln w="38100">
              <a:solidFill>
                <a:sysClr val="windowText" lastClr="000000"/>
              </a:solidFill>
              <a:round/>
              <a:headEnd/>
              <a:tailEnd/>
            </a:ln>
          </p:spPr>
          <p:txBody>
            <a:bodyPr lIns="1" tIns="1" rIns="1" bIns="1">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AutoShape 53"/>
            <p:cNvSpPr>
              <a:spLocks noChangeArrowheads="1"/>
            </p:cNvSpPr>
            <p:nvPr/>
          </p:nvSpPr>
          <p:spPr bwMode="auto">
            <a:xfrm>
              <a:off x="5092734" y="6067405"/>
              <a:ext cx="323850" cy="358775"/>
            </a:xfrm>
            <a:prstGeom prst="downArrow">
              <a:avLst>
                <a:gd name="adj1" fmla="val 44444"/>
                <a:gd name="adj2" fmla="val 52925"/>
              </a:avLst>
            </a:prstGeom>
            <a:solidFill>
              <a:srgbClr val="4F81BD"/>
            </a:solidFill>
            <a:ln w="9525">
              <a:solidFill>
                <a:sysClr val="windowText" lastClr="000000"/>
              </a:solidFill>
              <a:miter lim="800000"/>
              <a:headEnd/>
              <a:tailEnd/>
            </a:ln>
          </p:spPr>
          <p:txBody>
            <a:bodyPr lIns="1" tIns="1" rIns="1" bIns="1">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18" name="Text Box 54"/>
            <p:cNvSpPr txBox="1">
              <a:spLocks noChangeArrowheads="1"/>
            </p:cNvSpPr>
            <p:nvPr/>
          </p:nvSpPr>
          <p:spPr bwMode="auto">
            <a:xfrm>
              <a:off x="5386421" y="6075343"/>
              <a:ext cx="2092325" cy="212725"/>
            </a:xfrm>
            <a:prstGeom prst="rect">
              <a:avLst/>
            </a:prstGeom>
            <a:noFill/>
            <a:ln w="9525">
              <a:noFill/>
              <a:miter lim="800000"/>
              <a:headEnd/>
              <a:tailEnd/>
            </a:ln>
          </p:spPr>
          <p:txBody>
            <a:bodyPr lIns="1" tIns="1" rIns="1" bIns="1">
              <a:spAutoFit/>
            </a:bodyPr>
            <a:lstStyle/>
            <a:p>
              <a:pPr defTabSz="473075" fontAlgn="ctr">
                <a:spcBef>
                  <a:spcPct val="50000"/>
                </a:spcBef>
              </a:pPr>
              <a:r>
                <a:rPr kumimoji="1" lang="zh-CN" altLang="en-US" sz="1400" b="1">
                  <a:latin typeface="Times New Roman" pitchFamily="18" charset="0"/>
                  <a:cs typeface="Arial" pitchFamily="34" charset="0"/>
                </a:rPr>
                <a:t>与列车的位置、速度比较</a:t>
              </a:r>
              <a:endParaRPr kumimoji="1" lang="ja-JP" altLang="en-US" sz="1400" b="1">
                <a:latin typeface="Times New Roman" pitchFamily="18" charset="0"/>
                <a:ea typeface="HGP明朝E"/>
                <a:cs typeface="HGP明朝E"/>
              </a:endParaRPr>
            </a:p>
          </p:txBody>
        </p:sp>
        <p:grpSp>
          <p:nvGrpSpPr>
            <p:cNvPr id="19" name="Group 55"/>
            <p:cNvGrpSpPr>
              <a:grpSpLocks/>
            </p:cNvGrpSpPr>
            <p:nvPr/>
          </p:nvGrpSpPr>
          <p:grpSpPr bwMode="auto">
            <a:xfrm>
              <a:off x="1247810" y="3989368"/>
              <a:ext cx="1539879" cy="947737"/>
              <a:chOff x="539" y="1705"/>
              <a:chExt cx="910" cy="600"/>
            </a:xfrm>
          </p:grpSpPr>
          <p:grpSp>
            <p:nvGrpSpPr>
              <p:cNvPr id="68" name="Group 56"/>
              <p:cNvGrpSpPr>
                <a:grpSpLocks/>
              </p:cNvGrpSpPr>
              <p:nvPr/>
            </p:nvGrpSpPr>
            <p:grpSpPr bwMode="auto">
              <a:xfrm flipH="1">
                <a:off x="1286" y="1828"/>
                <a:ext cx="46" cy="246"/>
                <a:chOff x="3899" y="3490"/>
                <a:chExt cx="46" cy="246"/>
              </a:xfrm>
            </p:grpSpPr>
            <p:sp>
              <p:nvSpPr>
                <p:cNvPr id="94" name="Oval 57"/>
                <p:cNvSpPr>
                  <a:spLocks noChangeArrowheads="1"/>
                </p:cNvSpPr>
                <p:nvPr/>
              </p:nvSpPr>
              <p:spPr bwMode="auto">
                <a:xfrm flipH="1">
                  <a:off x="3899" y="3490"/>
                  <a:ext cx="46" cy="246"/>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95" name="Oval 58"/>
                <p:cNvSpPr>
                  <a:spLocks noChangeArrowheads="1"/>
                </p:cNvSpPr>
                <p:nvPr/>
              </p:nvSpPr>
              <p:spPr bwMode="auto">
                <a:xfrm flipH="1">
                  <a:off x="3899" y="3490"/>
                  <a:ext cx="46" cy="245"/>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grpSp>
          <p:sp>
            <p:nvSpPr>
              <p:cNvPr id="69" name="Freeform 59"/>
              <p:cNvSpPr>
                <a:spLocks/>
              </p:cNvSpPr>
              <p:nvPr/>
            </p:nvSpPr>
            <p:spPr bwMode="auto">
              <a:xfrm flipH="1">
                <a:off x="995" y="1705"/>
                <a:ext cx="452" cy="174"/>
              </a:xfrm>
              <a:custGeom>
                <a:avLst/>
                <a:gdLst>
                  <a:gd name="T0" fmla="*/ 71 w 978"/>
                  <a:gd name="T1" fmla="*/ 0 h 240"/>
                  <a:gd name="T2" fmla="*/ 452 w 978"/>
                  <a:gd name="T3" fmla="*/ 0 h 240"/>
                  <a:gd name="T4" fmla="*/ 452 w 978"/>
                  <a:gd name="T5" fmla="*/ 174 h 240"/>
                  <a:gd name="T6" fmla="*/ 0 w 978"/>
                  <a:gd name="T7" fmla="*/ 174 h 240"/>
                  <a:gd name="T8" fmla="*/ 71 w 978"/>
                  <a:gd name="T9" fmla="*/ 0 h 240"/>
                  <a:gd name="T10" fmla="*/ 0 60000 65536"/>
                  <a:gd name="T11" fmla="*/ 0 60000 65536"/>
                  <a:gd name="T12" fmla="*/ 0 60000 65536"/>
                  <a:gd name="T13" fmla="*/ 0 60000 65536"/>
                  <a:gd name="T14" fmla="*/ 0 60000 65536"/>
                  <a:gd name="T15" fmla="*/ 0 w 978"/>
                  <a:gd name="T16" fmla="*/ 0 h 240"/>
                  <a:gd name="T17" fmla="*/ 978 w 978"/>
                  <a:gd name="T18" fmla="*/ 240 h 240"/>
                </a:gdLst>
                <a:ahLst/>
                <a:cxnLst>
                  <a:cxn ang="T10">
                    <a:pos x="T0" y="T1"/>
                  </a:cxn>
                  <a:cxn ang="T11">
                    <a:pos x="T2" y="T3"/>
                  </a:cxn>
                  <a:cxn ang="T12">
                    <a:pos x="T4" y="T5"/>
                  </a:cxn>
                  <a:cxn ang="T13">
                    <a:pos x="T6" y="T7"/>
                  </a:cxn>
                  <a:cxn ang="T14">
                    <a:pos x="T8" y="T9"/>
                  </a:cxn>
                </a:cxnLst>
                <a:rect l="T15" t="T16" r="T17" b="T18"/>
                <a:pathLst>
                  <a:path w="978" h="240">
                    <a:moveTo>
                      <a:pt x="154" y="0"/>
                    </a:moveTo>
                    <a:lnTo>
                      <a:pt x="978" y="0"/>
                    </a:lnTo>
                    <a:lnTo>
                      <a:pt x="978" y="240"/>
                    </a:lnTo>
                    <a:lnTo>
                      <a:pt x="0" y="240"/>
                    </a:lnTo>
                    <a:lnTo>
                      <a:pt x="154" y="0"/>
                    </a:lnTo>
                    <a:close/>
                  </a:path>
                </a:pathLst>
              </a:cu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70" name="Rectangle 60"/>
              <p:cNvSpPr>
                <a:spLocks noChangeArrowheads="1"/>
              </p:cNvSpPr>
              <p:nvPr/>
            </p:nvSpPr>
            <p:spPr bwMode="auto">
              <a:xfrm flipH="1">
                <a:off x="539" y="1822"/>
                <a:ext cx="444" cy="173"/>
              </a:xfrm>
              <a:prstGeom prst="rect">
                <a:avLst/>
              </a:prstGeom>
              <a:solidFill>
                <a:srgbClr val="006666"/>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71" name="Rectangle 61"/>
              <p:cNvSpPr>
                <a:spLocks noChangeArrowheads="1"/>
              </p:cNvSpPr>
              <p:nvPr/>
            </p:nvSpPr>
            <p:spPr bwMode="auto">
              <a:xfrm flipH="1">
                <a:off x="539" y="1705"/>
                <a:ext cx="444" cy="174"/>
              </a:xfrm>
              <a:prstGeom prst="rect">
                <a:avLst/>
              </a:prstGeom>
              <a:solidFill>
                <a:srgbClr val="006666"/>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72" name="Rectangle 62"/>
              <p:cNvSpPr>
                <a:spLocks noChangeArrowheads="1"/>
              </p:cNvSpPr>
              <p:nvPr/>
            </p:nvSpPr>
            <p:spPr bwMode="auto">
              <a:xfrm flipH="1">
                <a:off x="996" y="1822"/>
                <a:ext cx="430" cy="173"/>
              </a:xfrm>
              <a:prstGeom prst="rect">
                <a:avLst/>
              </a:prstGeom>
              <a:solidFill>
                <a:srgbClr val="006666"/>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73" name="AutoShape 63"/>
              <p:cNvSpPr>
                <a:spLocks noChangeArrowheads="1"/>
              </p:cNvSpPr>
              <p:nvPr/>
            </p:nvSpPr>
            <p:spPr bwMode="auto">
              <a:xfrm rot="10800000" flipH="1">
                <a:off x="1426" y="1783"/>
                <a:ext cx="23" cy="522"/>
              </a:xfrm>
              <a:prstGeom prst="rtTriangle">
                <a:avLst/>
              </a:prstGeom>
              <a:solidFill>
                <a:srgbClr val="006666"/>
              </a:solidFill>
              <a:ln w="9525">
                <a:noFill/>
                <a:miter lim="800000"/>
                <a:headEnd/>
                <a:tailEnd/>
              </a:ln>
            </p:spPr>
            <p:txBody>
              <a:bodyPr rot="10800000" lIns="1" tIns="1" rIns="1" bIns="1">
                <a:spAutoFit/>
              </a:bodyPr>
              <a:lstStyle/>
              <a:p>
                <a:endParaRPr lang="zh-CN" altLang="zh-CN">
                  <a:latin typeface="Constantia" pitchFamily="18" charset="0"/>
                  <a:cs typeface="Arial" pitchFamily="34" charset="0"/>
                </a:endParaRPr>
              </a:p>
            </p:txBody>
          </p:sp>
          <p:grpSp>
            <p:nvGrpSpPr>
              <p:cNvPr id="74" name="Group 64"/>
              <p:cNvGrpSpPr>
                <a:grpSpLocks/>
              </p:cNvGrpSpPr>
              <p:nvPr/>
            </p:nvGrpSpPr>
            <p:grpSpPr bwMode="auto">
              <a:xfrm flipH="1">
                <a:off x="559" y="1733"/>
                <a:ext cx="784" cy="174"/>
                <a:chOff x="3863" y="3394"/>
                <a:chExt cx="784" cy="174"/>
              </a:xfrm>
            </p:grpSpPr>
            <p:sp>
              <p:nvSpPr>
                <p:cNvPr id="84" name="Freeform 65"/>
                <p:cNvSpPr>
                  <a:spLocks/>
                </p:cNvSpPr>
                <p:nvPr/>
              </p:nvSpPr>
              <p:spPr bwMode="auto">
                <a:xfrm>
                  <a:off x="4584" y="3394"/>
                  <a:ext cx="63" cy="174"/>
                </a:xfrm>
                <a:custGeom>
                  <a:avLst/>
                  <a:gdLst>
                    <a:gd name="T0" fmla="*/ 34 w 628"/>
                    <a:gd name="T1" fmla="*/ 1 h 527"/>
                    <a:gd name="T2" fmla="*/ 63 w 628"/>
                    <a:gd name="T3" fmla="*/ 0 h 527"/>
                    <a:gd name="T4" fmla="*/ 63 w 628"/>
                    <a:gd name="T5" fmla="*/ 174 h 527"/>
                    <a:gd name="T6" fmla="*/ 0 w 628"/>
                    <a:gd name="T7" fmla="*/ 174 h 527"/>
                    <a:gd name="T8" fmla="*/ 34 w 628"/>
                    <a:gd name="T9" fmla="*/ 1 h 527"/>
                    <a:gd name="T10" fmla="*/ 0 60000 65536"/>
                    <a:gd name="T11" fmla="*/ 0 60000 65536"/>
                    <a:gd name="T12" fmla="*/ 0 60000 65536"/>
                    <a:gd name="T13" fmla="*/ 0 60000 65536"/>
                    <a:gd name="T14" fmla="*/ 0 60000 65536"/>
                    <a:gd name="T15" fmla="*/ 0 w 628"/>
                    <a:gd name="T16" fmla="*/ 0 h 527"/>
                    <a:gd name="T17" fmla="*/ 628 w 628"/>
                    <a:gd name="T18" fmla="*/ 527 h 527"/>
                  </a:gdLst>
                  <a:ahLst/>
                  <a:cxnLst>
                    <a:cxn ang="T10">
                      <a:pos x="T0" y="T1"/>
                    </a:cxn>
                    <a:cxn ang="T11">
                      <a:pos x="T2" y="T3"/>
                    </a:cxn>
                    <a:cxn ang="T12">
                      <a:pos x="T4" y="T5"/>
                    </a:cxn>
                    <a:cxn ang="T13">
                      <a:pos x="T6" y="T7"/>
                    </a:cxn>
                    <a:cxn ang="T14">
                      <a:pos x="T8" y="T9"/>
                    </a:cxn>
                  </a:cxnLst>
                  <a:rect l="T15" t="T16" r="T17" b="T18"/>
                  <a:pathLst>
                    <a:path w="628" h="527">
                      <a:moveTo>
                        <a:pt x="336" y="2"/>
                      </a:moveTo>
                      <a:lnTo>
                        <a:pt x="628" y="0"/>
                      </a:lnTo>
                      <a:lnTo>
                        <a:pt x="628" y="527"/>
                      </a:lnTo>
                      <a:lnTo>
                        <a:pt x="0" y="527"/>
                      </a:lnTo>
                      <a:lnTo>
                        <a:pt x="336" y="2"/>
                      </a:lnTo>
                      <a:close/>
                    </a:path>
                  </a:pathLst>
                </a:custGeom>
                <a:solidFill>
                  <a:srgbClr val="CCFFFF"/>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85" name="Rectangle 66"/>
                <p:cNvSpPr>
                  <a:spLocks noChangeArrowheads="1"/>
                </p:cNvSpPr>
                <p:nvPr/>
              </p:nvSpPr>
              <p:spPr bwMode="auto">
                <a:xfrm>
                  <a:off x="4030" y="3394"/>
                  <a:ext cx="63"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86" name="Rectangle 67"/>
                <p:cNvSpPr>
                  <a:spLocks noChangeArrowheads="1"/>
                </p:cNvSpPr>
                <p:nvPr/>
              </p:nvSpPr>
              <p:spPr bwMode="auto">
                <a:xfrm>
                  <a:off x="4115" y="3394"/>
                  <a:ext cx="63"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87" name="Rectangle 68"/>
                <p:cNvSpPr>
                  <a:spLocks noChangeArrowheads="1"/>
                </p:cNvSpPr>
                <p:nvPr/>
              </p:nvSpPr>
              <p:spPr bwMode="auto">
                <a:xfrm>
                  <a:off x="3863" y="3394"/>
                  <a:ext cx="64"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88" name="Rectangle 69"/>
                <p:cNvSpPr>
                  <a:spLocks noChangeArrowheads="1"/>
                </p:cNvSpPr>
                <p:nvPr/>
              </p:nvSpPr>
              <p:spPr bwMode="auto">
                <a:xfrm>
                  <a:off x="3947" y="3394"/>
                  <a:ext cx="64"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89" name="Rectangle 70"/>
                <p:cNvSpPr>
                  <a:spLocks noChangeArrowheads="1"/>
                </p:cNvSpPr>
                <p:nvPr/>
              </p:nvSpPr>
              <p:spPr bwMode="auto">
                <a:xfrm>
                  <a:off x="4032" y="3394"/>
                  <a:ext cx="63"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90" name="Rectangle 71"/>
                <p:cNvSpPr>
                  <a:spLocks noChangeArrowheads="1"/>
                </p:cNvSpPr>
                <p:nvPr/>
              </p:nvSpPr>
              <p:spPr bwMode="auto">
                <a:xfrm>
                  <a:off x="4583" y="3394"/>
                  <a:ext cx="63"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91" name="Rectangle 72"/>
                <p:cNvSpPr>
                  <a:spLocks noChangeArrowheads="1"/>
                </p:cNvSpPr>
                <p:nvPr/>
              </p:nvSpPr>
              <p:spPr bwMode="auto">
                <a:xfrm>
                  <a:off x="4321" y="3394"/>
                  <a:ext cx="64"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92" name="Rectangle 73"/>
                <p:cNvSpPr>
                  <a:spLocks noChangeArrowheads="1"/>
                </p:cNvSpPr>
                <p:nvPr/>
              </p:nvSpPr>
              <p:spPr bwMode="auto">
                <a:xfrm>
                  <a:off x="4409" y="3394"/>
                  <a:ext cx="64"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93" name="Rectangle 74"/>
                <p:cNvSpPr>
                  <a:spLocks noChangeArrowheads="1"/>
                </p:cNvSpPr>
                <p:nvPr/>
              </p:nvSpPr>
              <p:spPr bwMode="auto">
                <a:xfrm>
                  <a:off x="4496" y="3394"/>
                  <a:ext cx="63" cy="173"/>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grpSp>
          <p:grpSp>
            <p:nvGrpSpPr>
              <p:cNvPr id="75" name="Group 75"/>
              <p:cNvGrpSpPr>
                <a:grpSpLocks/>
              </p:cNvGrpSpPr>
              <p:nvPr/>
            </p:nvGrpSpPr>
            <p:grpSpPr bwMode="auto">
              <a:xfrm flipH="1">
                <a:off x="1014" y="1828"/>
                <a:ext cx="46" cy="246"/>
                <a:chOff x="3899" y="3490"/>
                <a:chExt cx="46" cy="246"/>
              </a:xfrm>
            </p:grpSpPr>
            <p:sp>
              <p:nvSpPr>
                <p:cNvPr id="82" name="Oval 76"/>
                <p:cNvSpPr>
                  <a:spLocks noChangeArrowheads="1"/>
                </p:cNvSpPr>
                <p:nvPr/>
              </p:nvSpPr>
              <p:spPr bwMode="auto">
                <a:xfrm flipH="1">
                  <a:off x="3899" y="3490"/>
                  <a:ext cx="46" cy="246"/>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83" name="Oval 77"/>
                <p:cNvSpPr>
                  <a:spLocks noChangeArrowheads="1"/>
                </p:cNvSpPr>
                <p:nvPr/>
              </p:nvSpPr>
              <p:spPr bwMode="auto">
                <a:xfrm flipH="1">
                  <a:off x="3899" y="3490"/>
                  <a:ext cx="46" cy="245"/>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grpSp>
          <p:grpSp>
            <p:nvGrpSpPr>
              <p:cNvPr id="76" name="Group 78"/>
              <p:cNvGrpSpPr>
                <a:grpSpLocks/>
              </p:cNvGrpSpPr>
              <p:nvPr/>
            </p:nvGrpSpPr>
            <p:grpSpPr bwMode="auto">
              <a:xfrm flipH="1">
                <a:off x="848" y="1828"/>
                <a:ext cx="46" cy="246"/>
                <a:chOff x="3899" y="3490"/>
                <a:chExt cx="46" cy="246"/>
              </a:xfrm>
            </p:grpSpPr>
            <p:sp>
              <p:nvSpPr>
                <p:cNvPr id="80" name="Oval 79"/>
                <p:cNvSpPr>
                  <a:spLocks noChangeArrowheads="1"/>
                </p:cNvSpPr>
                <p:nvPr/>
              </p:nvSpPr>
              <p:spPr bwMode="auto">
                <a:xfrm flipH="1">
                  <a:off x="3899" y="3490"/>
                  <a:ext cx="46" cy="246"/>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81" name="Oval 80"/>
                <p:cNvSpPr>
                  <a:spLocks noChangeArrowheads="1"/>
                </p:cNvSpPr>
                <p:nvPr/>
              </p:nvSpPr>
              <p:spPr bwMode="auto">
                <a:xfrm flipH="1">
                  <a:off x="3899" y="3490"/>
                  <a:ext cx="46" cy="245"/>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grpSp>
          <p:grpSp>
            <p:nvGrpSpPr>
              <p:cNvPr id="77" name="Group 81"/>
              <p:cNvGrpSpPr>
                <a:grpSpLocks/>
              </p:cNvGrpSpPr>
              <p:nvPr/>
            </p:nvGrpSpPr>
            <p:grpSpPr bwMode="auto">
              <a:xfrm flipH="1">
                <a:off x="559" y="1828"/>
                <a:ext cx="46" cy="246"/>
                <a:chOff x="3899" y="3490"/>
                <a:chExt cx="46" cy="246"/>
              </a:xfrm>
            </p:grpSpPr>
            <p:sp>
              <p:nvSpPr>
                <p:cNvPr id="78" name="Oval 82"/>
                <p:cNvSpPr>
                  <a:spLocks noChangeArrowheads="1"/>
                </p:cNvSpPr>
                <p:nvPr/>
              </p:nvSpPr>
              <p:spPr bwMode="auto">
                <a:xfrm flipH="1">
                  <a:off x="3899" y="3490"/>
                  <a:ext cx="46" cy="246"/>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79" name="Oval 83"/>
                <p:cNvSpPr>
                  <a:spLocks noChangeArrowheads="1"/>
                </p:cNvSpPr>
                <p:nvPr/>
              </p:nvSpPr>
              <p:spPr bwMode="auto">
                <a:xfrm flipH="1">
                  <a:off x="3899" y="3490"/>
                  <a:ext cx="46" cy="245"/>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grpSp>
        </p:grpSp>
        <p:grpSp>
          <p:nvGrpSpPr>
            <p:cNvPr id="20" name="Group 84"/>
            <p:cNvGrpSpPr>
              <a:grpSpLocks/>
            </p:cNvGrpSpPr>
            <p:nvPr/>
          </p:nvGrpSpPr>
          <p:grpSpPr bwMode="auto">
            <a:xfrm>
              <a:off x="5230852" y="3989368"/>
              <a:ext cx="1538296" cy="947737"/>
              <a:chOff x="539" y="1705"/>
              <a:chExt cx="910" cy="600"/>
            </a:xfrm>
          </p:grpSpPr>
          <p:grpSp>
            <p:nvGrpSpPr>
              <p:cNvPr id="40" name="Group 85"/>
              <p:cNvGrpSpPr>
                <a:grpSpLocks/>
              </p:cNvGrpSpPr>
              <p:nvPr/>
            </p:nvGrpSpPr>
            <p:grpSpPr bwMode="auto">
              <a:xfrm flipH="1">
                <a:off x="1286" y="1828"/>
                <a:ext cx="46" cy="246"/>
                <a:chOff x="3899" y="3490"/>
                <a:chExt cx="46" cy="246"/>
              </a:xfrm>
            </p:grpSpPr>
            <p:sp>
              <p:nvSpPr>
                <p:cNvPr id="66" name="Oval 86"/>
                <p:cNvSpPr>
                  <a:spLocks noChangeArrowheads="1"/>
                </p:cNvSpPr>
                <p:nvPr/>
              </p:nvSpPr>
              <p:spPr bwMode="auto">
                <a:xfrm flipH="1">
                  <a:off x="3899" y="3490"/>
                  <a:ext cx="46" cy="246"/>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67" name="Oval 87"/>
                <p:cNvSpPr>
                  <a:spLocks noChangeArrowheads="1"/>
                </p:cNvSpPr>
                <p:nvPr/>
              </p:nvSpPr>
              <p:spPr bwMode="auto">
                <a:xfrm flipH="1">
                  <a:off x="3899" y="3490"/>
                  <a:ext cx="46" cy="245"/>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grpSp>
          <p:sp>
            <p:nvSpPr>
              <p:cNvPr id="41" name="Freeform 88"/>
              <p:cNvSpPr>
                <a:spLocks/>
              </p:cNvSpPr>
              <p:nvPr/>
            </p:nvSpPr>
            <p:spPr bwMode="auto">
              <a:xfrm flipH="1">
                <a:off x="996" y="1705"/>
                <a:ext cx="452" cy="174"/>
              </a:xfrm>
              <a:custGeom>
                <a:avLst/>
                <a:gdLst>
                  <a:gd name="T0" fmla="*/ 71 w 978"/>
                  <a:gd name="T1" fmla="*/ 0 h 240"/>
                  <a:gd name="T2" fmla="*/ 452 w 978"/>
                  <a:gd name="T3" fmla="*/ 0 h 240"/>
                  <a:gd name="T4" fmla="*/ 452 w 978"/>
                  <a:gd name="T5" fmla="*/ 174 h 240"/>
                  <a:gd name="T6" fmla="*/ 0 w 978"/>
                  <a:gd name="T7" fmla="*/ 174 h 240"/>
                  <a:gd name="T8" fmla="*/ 71 w 978"/>
                  <a:gd name="T9" fmla="*/ 0 h 240"/>
                  <a:gd name="T10" fmla="*/ 0 60000 65536"/>
                  <a:gd name="T11" fmla="*/ 0 60000 65536"/>
                  <a:gd name="T12" fmla="*/ 0 60000 65536"/>
                  <a:gd name="T13" fmla="*/ 0 60000 65536"/>
                  <a:gd name="T14" fmla="*/ 0 60000 65536"/>
                  <a:gd name="T15" fmla="*/ 0 w 978"/>
                  <a:gd name="T16" fmla="*/ 0 h 240"/>
                  <a:gd name="T17" fmla="*/ 978 w 978"/>
                  <a:gd name="T18" fmla="*/ 240 h 240"/>
                </a:gdLst>
                <a:ahLst/>
                <a:cxnLst>
                  <a:cxn ang="T10">
                    <a:pos x="T0" y="T1"/>
                  </a:cxn>
                  <a:cxn ang="T11">
                    <a:pos x="T2" y="T3"/>
                  </a:cxn>
                  <a:cxn ang="T12">
                    <a:pos x="T4" y="T5"/>
                  </a:cxn>
                  <a:cxn ang="T13">
                    <a:pos x="T6" y="T7"/>
                  </a:cxn>
                  <a:cxn ang="T14">
                    <a:pos x="T8" y="T9"/>
                  </a:cxn>
                </a:cxnLst>
                <a:rect l="T15" t="T16" r="T17" b="T18"/>
                <a:pathLst>
                  <a:path w="978" h="240">
                    <a:moveTo>
                      <a:pt x="154" y="0"/>
                    </a:moveTo>
                    <a:lnTo>
                      <a:pt x="978" y="0"/>
                    </a:lnTo>
                    <a:lnTo>
                      <a:pt x="978" y="240"/>
                    </a:lnTo>
                    <a:lnTo>
                      <a:pt x="0" y="240"/>
                    </a:lnTo>
                    <a:lnTo>
                      <a:pt x="154" y="0"/>
                    </a:lnTo>
                    <a:close/>
                  </a:path>
                </a:pathLst>
              </a:cu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42" name="Rectangle 89"/>
              <p:cNvSpPr>
                <a:spLocks noChangeArrowheads="1"/>
              </p:cNvSpPr>
              <p:nvPr/>
            </p:nvSpPr>
            <p:spPr bwMode="auto">
              <a:xfrm flipH="1">
                <a:off x="539" y="1822"/>
                <a:ext cx="444" cy="173"/>
              </a:xfrm>
              <a:prstGeom prst="rect">
                <a:avLst/>
              </a:prstGeom>
              <a:solidFill>
                <a:srgbClr val="006666"/>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43" name="Rectangle 90"/>
              <p:cNvSpPr>
                <a:spLocks noChangeArrowheads="1"/>
              </p:cNvSpPr>
              <p:nvPr/>
            </p:nvSpPr>
            <p:spPr bwMode="auto">
              <a:xfrm flipH="1">
                <a:off x="539" y="1705"/>
                <a:ext cx="444" cy="174"/>
              </a:xfrm>
              <a:prstGeom prst="rect">
                <a:avLst/>
              </a:prstGeom>
              <a:solidFill>
                <a:srgbClr val="006666"/>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44" name="Rectangle 91"/>
              <p:cNvSpPr>
                <a:spLocks noChangeArrowheads="1"/>
              </p:cNvSpPr>
              <p:nvPr/>
            </p:nvSpPr>
            <p:spPr bwMode="auto">
              <a:xfrm flipH="1">
                <a:off x="996" y="1822"/>
                <a:ext cx="431" cy="173"/>
              </a:xfrm>
              <a:prstGeom prst="rect">
                <a:avLst/>
              </a:prstGeom>
              <a:solidFill>
                <a:srgbClr val="006666"/>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45" name="AutoShape 92"/>
              <p:cNvSpPr>
                <a:spLocks noChangeArrowheads="1"/>
              </p:cNvSpPr>
              <p:nvPr/>
            </p:nvSpPr>
            <p:spPr bwMode="auto">
              <a:xfrm rot="10800000" flipH="1">
                <a:off x="1426" y="1783"/>
                <a:ext cx="23" cy="522"/>
              </a:xfrm>
              <a:prstGeom prst="rtTriangle">
                <a:avLst/>
              </a:prstGeom>
              <a:solidFill>
                <a:srgbClr val="006666"/>
              </a:solidFill>
              <a:ln w="9525">
                <a:noFill/>
                <a:miter lim="800000"/>
                <a:headEnd/>
                <a:tailEnd/>
              </a:ln>
            </p:spPr>
            <p:txBody>
              <a:bodyPr rot="10800000" lIns="1" tIns="1" rIns="1" bIns="1">
                <a:spAutoFit/>
              </a:bodyPr>
              <a:lstStyle/>
              <a:p>
                <a:endParaRPr lang="zh-CN" altLang="zh-CN">
                  <a:latin typeface="Constantia" pitchFamily="18" charset="0"/>
                  <a:cs typeface="Arial" pitchFamily="34" charset="0"/>
                </a:endParaRPr>
              </a:p>
            </p:txBody>
          </p:sp>
          <p:grpSp>
            <p:nvGrpSpPr>
              <p:cNvPr id="46" name="Group 93"/>
              <p:cNvGrpSpPr>
                <a:grpSpLocks/>
              </p:cNvGrpSpPr>
              <p:nvPr/>
            </p:nvGrpSpPr>
            <p:grpSpPr bwMode="auto">
              <a:xfrm flipH="1">
                <a:off x="559" y="1733"/>
                <a:ext cx="784" cy="174"/>
                <a:chOff x="3863" y="3394"/>
                <a:chExt cx="784" cy="174"/>
              </a:xfrm>
            </p:grpSpPr>
            <p:sp>
              <p:nvSpPr>
                <p:cNvPr id="56" name="Freeform 94"/>
                <p:cNvSpPr>
                  <a:spLocks/>
                </p:cNvSpPr>
                <p:nvPr/>
              </p:nvSpPr>
              <p:spPr bwMode="auto">
                <a:xfrm>
                  <a:off x="4584" y="3394"/>
                  <a:ext cx="63" cy="174"/>
                </a:xfrm>
                <a:custGeom>
                  <a:avLst/>
                  <a:gdLst>
                    <a:gd name="T0" fmla="*/ 34 w 628"/>
                    <a:gd name="T1" fmla="*/ 1 h 527"/>
                    <a:gd name="T2" fmla="*/ 63 w 628"/>
                    <a:gd name="T3" fmla="*/ 0 h 527"/>
                    <a:gd name="T4" fmla="*/ 63 w 628"/>
                    <a:gd name="T5" fmla="*/ 174 h 527"/>
                    <a:gd name="T6" fmla="*/ 0 w 628"/>
                    <a:gd name="T7" fmla="*/ 174 h 527"/>
                    <a:gd name="T8" fmla="*/ 34 w 628"/>
                    <a:gd name="T9" fmla="*/ 1 h 527"/>
                    <a:gd name="T10" fmla="*/ 0 60000 65536"/>
                    <a:gd name="T11" fmla="*/ 0 60000 65536"/>
                    <a:gd name="T12" fmla="*/ 0 60000 65536"/>
                    <a:gd name="T13" fmla="*/ 0 60000 65536"/>
                    <a:gd name="T14" fmla="*/ 0 60000 65536"/>
                    <a:gd name="T15" fmla="*/ 0 w 628"/>
                    <a:gd name="T16" fmla="*/ 0 h 527"/>
                    <a:gd name="T17" fmla="*/ 628 w 628"/>
                    <a:gd name="T18" fmla="*/ 527 h 527"/>
                  </a:gdLst>
                  <a:ahLst/>
                  <a:cxnLst>
                    <a:cxn ang="T10">
                      <a:pos x="T0" y="T1"/>
                    </a:cxn>
                    <a:cxn ang="T11">
                      <a:pos x="T2" y="T3"/>
                    </a:cxn>
                    <a:cxn ang="T12">
                      <a:pos x="T4" y="T5"/>
                    </a:cxn>
                    <a:cxn ang="T13">
                      <a:pos x="T6" y="T7"/>
                    </a:cxn>
                    <a:cxn ang="T14">
                      <a:pos x="T8" y="T9"/>
                    </a:cxn>
                  </a:cxnLst>
                  <a:rect l="T15" t="T16" r="T17" b="T18"/>
                  <a:pathLst>
                    <a:path w="628" h="527">
                      <a:moveTo>
                        <a:pt x="336" y="2"/>
                      </a:moveTo>
                      <a:lnTo>
                        <a:pt x="628" y="0"/>
                      </a:lnTo>
                      <a:lnTo>
                        <a:pt x="628" y="527"/>
                      </a:lnTo>
                      <a:lnTo>
                        <a:pt x="0" y="527"/>
                      </a:lnTo>
                      <a:lnTo>
                        <a:pt x="336" y="2"/>
                      </a:lnTo>
                      <a:close/>
                    </a:path>
                  </a:pathLst>
                </a:custGeom>
                <a:solidFill>
                  <a:srgbClr val="CCFFFF"/>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57" name="Rectangle 95"/>
                <p:cNvSpPr>
                  <a:spLocks noChangeArrowheads="1"/>
                </p:cNvSpPr>
                <p:nvPr/>
              </p:nvSpPr>
              <p:spPr bwMode="auto">
                <a:xfrm>
                  <a:off x="4030" y="3394"/>
                  <a:ext cx="63"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58" name="Rectangle 96"/>
                <p:cNvSpPr>
                  <a:spLocks noChangeArrowheads="1"/>
                </p:cNvSpPr>
                <p:nvPr/>
              </p:nvSpPr>
              <p:spPr bwMode="auto">
                <a:xfrm>
                  <a:off x="4115" y="3394"/>
                  <a:ext cx="63"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59" name="Rectangle 97"/>
                <p:cNvSpPr>
                  <a:spLocks noChangeArrowheads="1"/>
                </p:cNvSpPr>
                <p:nvPr/>
              </p:nvSpPr>
              <p:spPr bwMode="auto">
                <a:xfrm>
                  <a:off x="3863" y="3394"/>
                  <a:ext cx="64"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60" name="Rectangle 98"/>
                <p:cNvSpPr>
                  <a:spLocks noChangeArrowheads="1"/>
                </p:cNvSpPr>
                <p:nvPr/>
              </p:nvSpPr>
              <p:spPr bwMode="auto">
                <a:xfrm>
                  <a:off x="3947" y="3394"/>
                  <a:ext cx="64"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61" name="Rectangle 99"/>
                <p:cNvSpPr>
                  <a:spLocks noChangeArrowheads="1"/>
                </p:cNvSpPr>
                <p:nvPr/>
              </p:nvSpPr>
              <p:spPr bwMode="auto">
                <a:xfrm>
                  <a:off x="4032" y="3394"/>
                  <a:ext cx="63"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62" name="Rectangle 100"/>
                <p:cNvSpPr>
                  <a:spLocks noChangeArrowheads="1"/>
                </p:cNvSpPr>
                <p:nvPr/>
              </p:nvSpPr>
              <p:spPr bwMode="auto">
                <a:xfrm>
                  <a:off x="4583" y="3394"/>
                  <a:ext cx="63"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63" name="Rectangle 101"/>
                <p:cNvSpPr>
                  <a:spLocks noChangeArrowheads="1"/>
                </p:cNvSpPr>
                <p:nvPr/>
              </p:nvSpPr>
              <p:spPr bwMode="auto">
                <a:xfrm>
                  <a:off x="4321" y="3394"/>
                  <a:ext cx="64"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64" name="Rectangle 102"/>
                <p:cNvSpPr>
                  <a:spLocks noChangeArrowheads="1"/>
                </p:cNvSpPr>
                <p:nvPr/>
              </p:nvSpPr>
              <p:spPr bwMode="auto">
                <a:xfrm>
                  <a:off x="4408" y="3394"/>
                  <a:ext cx="64" cy="174"/>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sp>
              <p:nvSpPr>
                <p:cNvPr id="65" name="Rectangle 103"/>
                <p:cNvSpPr>
                  <a:spLocks noChangeArrowheads="1"/>
                </p:cNvSpPr>
                <p:nvPr/>
              </p:nvSpPr>
              <p:spPr bwMode="auto">
                <a:xfrm>
                  <a:off x="4495" y="3394"/>
                  <a:ext cx="63" cy="173"/>
                </a:xfrm>
                <a:prstGeom prst="rect">
                  <a:avLst/>
                </a:prstGeom>
                <a:solidFill>
                  <a:srgbClr val="CCFFFF"/>
                </a:solidFill>
                <a:ln w="9525">
                  <a:noFill/>
                  <a:miter lim="800000"/>
                  <a:headEnd/>
                  <a:tailEnd/>
                </a:ln>
              </p:spPr>
              <p:txBody>
                <a:bodyPr lIns="1" tIns="1" rIns="1" bIns="1">
                  <a:spAutoFit/>
                </a:bodyPr>
                <a:lstStyle/>
                <a:p>
                  <a:endParaRPr lang="zh-CN" altLang="zh-CN">
                    <a:latin typeface="Constantia" pitchFamily="18" charset="0"/>
                    <a:cs typeface="Arial" pitchFamily="34" charset="0"/>
                  </a:endParaRPr>
                </a:p>
              </p:txBody>
            </p:sp>
          </p:grpSp>
          <p:grpSp>
            <p:nvGrpSpPr>
              <p:cNvPr id="47" name="Group 104"/>
              <p:cNvGrpSpPr>
                <a:grpSpLocks/>
              </p:cNvGrpSpPr>
              <p:nvPr/>
            </p:nvGrpSpPr>
            <p:grpSpPr bwMode="auto">
              <a:xfrm flipH="1">
                <a:off x="1014" y="1828"/>
                <a:ext cx="46" cy="246"/>
                <a:chOff x="3899" y="3490"/>
                <a:chExt cx="46" cy="246"/>
              </a:xfrm>
            </p:grpSpPr>
            <p:sp>
              <p:nvSpPr>
                <p:cNvPr id="54" name="Oval 105"/>
                <p:cNvSpPr>
                  <a:spLocks noChangeArrowheads="1"/>
                </p:cNvSpPr>
                <p:nvPr/>
              </p:nvSpPr>
              <p:spPr bwMode="auto">
                <a:xfrm flipH="1">
                  <a:off x="3899" y="3490"/>
                  <a:ext cx="46" cy="246"/>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55" name="Oval 106"/>
                <p:cNvSpPr>
                  <a:spLocks noChangeArrowheads="1"/>
                </p:cNvSpPr>
                <p:nvPr/>
              </p:nvSpPr>
              <p:spPr bwMode="auto">
                <a:xfrm flipH="1">
                  <a:off x="3899" y="3490"/>
                  <a:ext cx="46" cy="245"/>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grpSp>
          <p:grpSp>
            <p:nvGrpSpPr>
              <p:cNvPr id="48" name="Group 107"/>
              <p:cNvGrpSpPr>
                <a:grpSpLocks/>
              </p:cNvGrpSpPr>
              <p:nvPr/>
            </p:nvGrpSpPr>
            <p:grpSpPr bwMode="auto">
              <a:xfrm flipH="1">
                <a:off x="848" y="1828"/>
                <a:ext cx="46" cy="246"/>
                <a:chOff x="3899" y="3490"/>
                <a:chExt cx="46" cy="246"/>
              </a:xfrm>
            </p:grpSpPr>
            <p:sp>
              <p:nvSpPr>
                <p:cNvPr id="52" name="Oval 108"/>
                <p:cNvSpPr>
                  <a:spLocks noChangeArrowheads="1"/>
                </p:cNvSpPr>
                <p:nvPr/>
              </p:nvSpPr>
              <p:spPr bwMode="auto">
                <a:xfrm flipH="1">
                  <a:off x="3899" y="3490"/>
                  <a:ext cx="46" cy="246"/>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53" name="Oval 109"/>
                <p:cNvSpPr>
                  <a:spLocks noChangeArrowheads="1"/>
                </p:cNvSpPr>
                <p:nvPr/>
              </p:nvSpPr>
              <p:spPr bwMode="auto">
                <a:xfrm flipH="1">
                  <a:off x="3899" y="3490"/>
                  <a:ext cx="46" cy="245"/>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grpSp>
          <p:grpSp>
            <p:nvGrpSpPr>
              <p:cNvPr id="49" name="Group 110"/>
              <p:cNvGrpSpPr>
                <a:grpSpLocks/>
              </p:cNvGrpSpPr>
              <p:nvPr/>
            </p:nvGrpSpPr>
            <p:grpSpPr bwMode="auto">
              <a:xfrm flipH="1">
                <a:off x="559" y="1828"/>
                <a:ext cx="46" cy="246"/>
                <a:chOff x="3899" y="3490"/>
                <a:chExt cx="46" cy="246"/>
              </a:xfrm>
            </p:grpSpPr>
            <p:sp>
              <p:nvSpPr>
                <p:cNvPr id="50" name="Oval 111"/>
                <p:cNvSpPr>
                  <a:spLocks noChangeArrowheads="1"/>
                </p:cNvSpPr>
                <p:nvPr/>
              </p:nvSpPr>
              <p:spPr bwMode="auto">
                <a:xfrm flipH="1">
                  <a:off x="3899" y="3490"/>
                  <a:ext cx="46" cy="246"/>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sp>
              <p:nvSpPr>
                <p:cNvPr id="51" name="Oval 112"/>
                <p:cNvSpPr>
                  <a:spLocks noChangeArrowheads="1"/>
                </p:cNvSpPr>
                <p:nvPr/>
              </p:nvSpPr>
              <p:spPr bwMode="auto">
                <a:xfrm flipH="1">
                  <a:off x="3899" y="3490"/>
                  <a:ext cx="46" cy="245"/>
                </a:xfrm>
                <a:prstGeom prst="ellipse">
                  <a:avLst/>
                </a:prstGeom>
                <a:solidFill>
                  <a:srgbClr val="006666"/>
                </a:solidFill>
                <a:ln w="9525">
                  <a:noFill/>
                  <a:round/>
                  <a:headEnd/>
                  <a:tailEnd/>
                </a:ln>
              </p:spPr>
              <p:txBody>
                <a:bodyPr lIns="1" tIns="1" rIns="1" bIns="1">
                  <a:spAutoFit/>
                </a:bodyPr>
                <a:lstStyle/>
                <a:p>
                  <a:endParaRPr lang="zh-CN" altLang="zh-CN">
                    <a:latin typeface="Constantia" pitchFamily="18" charset="0"/>
                    <a:cs typeface="Arial" pitchFamily="34" charset="0"/>
                  </a:endParaRPr>
                </a:p>
              </p:txBody>
            </p:sp>
          </p:grpSp>
        </p:grpSp>
        <p:sp>
          <p:nvSpPr>
            <p:cNvPr id="21" name="AutoShape 114"/>
            <p:cNvSpPr>
              <a:spLocks noChangeArrowheads="1"/>
            </p:cNvSpPr>
            <p:nvPr/>
          </p:nvSpPr>
          <p:spPr bwMode="auto">
            <a:xfrm rot="8284350">
              <a:off x="2324134" y="2819380"/>
              <a:ext cx="1284287" cy="549275"/>
            </a:xfrm>
            <a:custGeom>
              <a:avLst/>
              <a:gdLst>
                <a:gd name="T0" fmla="*/ 88489810 w 21600"/>
                <a:gd name="T1" fmla="*/ 0 h 21600"/>
                <a:gd name="T2" fmla="*/ 0 w 21600"/>
                <a:gd name="T3" fmla="*/ 3471749 h 21600"/>
                <a:gd name="T4" fmla="*/ 88489810 w 21600"/>
                <a:gd name="T5" fmla="*/ 6943498 h 21600"/>
                <a:gd name="T6" fmla="*/ 117986423 w 21600"/>
                <a:gd name="T7" fmla="*/ 3471749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4F81BD"/>
            </a:solidFill>
            <a:ln w="9525">
              <a:noFill/>
              <a:miter lim="800000"/>
              <a:headEnd/>
              <a:tailEnd/>
            </a:ln>
          </p:spPr>
          <p:txBody>
            <a:bodyPr rot="10800000" lIns="1" tIns="1" rIns="1" bIns="1">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22" name="Line 115"/>
            <p:cNvSpPr>
              <a:spLocks noChangeShapeType="1"/>
            </p:cNvSpPr>
            <p:nvPr/>
          </p:nvSpPr>
          <p:spPr bwMode="auto">
            <a:xfrm>
              <a:off x="5227671" y="3768705"/>
              <a:ext cx="0" cy="1204913"/>
            </a:xfrm>
            <a:prstGeom prst="line">
              <a:avLst/>
            </a:prstGeom>
            <a:noFill/>
            <a:ln w="19050">
              <a:solidFill>
                <a:sysClr val="windowText" lastClr="000000"/>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Line 116"/>
            <p:cNvSpPr>
              <a:spLocks noChangeShapeType="1"/>
            </p:cNvSpPr>
            <p:nvPr/>
          </p:nvSpPr>
          <p:spPr bwMode="auto">
            <a:xfrm>
              <a:off x="4821271" y="3290868"/>
              <a:ext cx="0" cy="1670050"/>
            </a:xfrm>
            <a:prstGeom prst="line">
              <a:avLst/>
            </a:prstGeom>
            <a:noFill/>
            <a:ln w="19050">
              <a:solidFill>
                <a:sysClr val="windowText" lastClr="000000"/>
              </a:solidFill>
              <a:prstDash val="sysDot"/>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Line 117"/>
            <p:cNvSpPr>
              <a:spLocks noChangeShapeType="1"/>
            </p:cNvSpPr>
            <p:nvPr/>
          </p:nvSpPr>
          <p:spPr bwMode="auto">
            <a:xfrm>
              <a:off x="4822859" y="4835505"/>
              <a:ext cx="406400" cy="0"/>
            </a:xfrm>
            <a:prstGeom prst="line">
              <a:avLst/>
            </a:prstGeom>
            <a:noFill/>
            <a:ln w="9525">
              <a:solidFill>
                <a:sysClr val="windowText" lastClr="000000"/>
              </a:solidFill>
              <a:round/>
              <a:headEnd type="triangle" w="sm" len="sm"/>
              <a:tailEnd type="triangle" w="sm" len="sm"/>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Line 118"/>
            <p:cNvSpPr>
              <a:spLocks noChangeShapeType="1"/>
            </p:cNvSpPr>
            <p:nvPr/>
          </p:nvSpPr>
          <p:spPr bwMode="auto">
            <a:xfrm>
              <a:off x="1085884" y="4389418"/>
              <a:ext cx="6599237" cy="0"/>
            </a:xfrm>
            <a:prstGeom prst="line">
              <a:avLst/>
            </a:prstGeom>
            <a:noFill/>
            <a:ln w="9525">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AutoShape 119"/>
            <p:cNvSpPr>
              <a:spLocks noChangeArrowheads="1"/>
            </p:cNvSpPr>
            <p:nvPr/>
          </p:nvSpPr>
          <p:spPr bwMode="auto">
            <a:xfrm>
              <a:off x="6245259" y="3000372"/>
              <a:ext cx="1827203" cy="215446"/>
            </a:xfrm>
            <a:prstGeom prst="wedgeRectCallout">
              <a:avLst>
                <a:gd name="adj1" fmla="val -62699"/>
                <a:gd name="adj2" fmla="val 434329"/>
              </a:avLst>
            </a:prstGeom>
            <a:solidFill>
              <a:srgbClr val="333399"/>
            </a:solidFill>
            <a:ln w="9525">
              <a:noFill/>
              <a:miter lim="800000"/>
              <a:headEnd/>
              <a:tailEnd/>
            </a:ln>
            <a:effectLst>
              <a:outerShdw dist="35921" dir="2700000" algn="ctr" rotWithShape="0">
                <a:sysClr val="windowText" lastClr="000000"/>
              </a:outerShdw>
            </a:effectLst>
          </p:spPr>
          <p:txBody>
            <a:bodyPr wrap="square" lIns="1" tIns="1" rIns="1" bIns="1">
              <a:spAutoFit/>
            </a:bodyPr>
            <a:lstStyle/>
            <a:p>
              <a:pPr marL="0" marR="0" lvl="0" indent="0" defTabSz="541338" eaLnBrk="1" fontAlgn="auto" latinLnBrk="0" hangingPunct="1">
                <a:lnSpc>
                  <a:spcPct val="100000"/>
                </a:lnSpc>
                <a:spcBef>
                  <a:spcPts val="0"/>
                </a:spcBef>
                <a:spcAft>
                  <a:spcPts val="0"/>
                </a:spcAft>
                <a:buClrTx/>
                <a:buSzTx/>
                <a:buFontTx/>
                <a:buNone/>
                <a:tabLst/>
                <a:defRPr/>
              </a:pPr>
              <a:r>
                <a:rPr kumimoji="1" lang="zh-CN" altLang="en-US" sz="1400" b="1" i="0" u="none" strike="noStrike" kern="0" cap="none" spc="0" normalizeH="0" baseline="0" noProof="0">
                  <a:ln>
                    <a:noFill/>
                  </a:ln>
                  <a:solidFill>
                    <a:sysClr val="window" lastClr="FFFFFF"/>
                  </a:solidFill>
                  <a:effectLst/>
                  <a:uLnTx/>
                  <a:uFillTx/>
                  <a:latin typeface="Times New Roman" pitchFamily="18" charset="0"/>
                  <a:ea typeface="MS PGothic" pitchFamily="34" charset="-128"/>
                </a:rPr>
                <a:t>列车位置信息</a:t>
              </a:r>
            </a:p>
          </p:txBody>
        </p:sp>
        <p:sp>
          <p:nvSpPr>
            <p:cNvPr id="27" name="AutoShape 120"/>
            <p:cNvSpPr>
              <a:spLocks noChangeArrowheads="1"/>
            </p:cNvSpPr>
            <p:nvPr/>
          </p:nvSpPr>
          <p:spPr bwMode="auto">
            <a:xfrm>
              <a:off x="1085884" y="5522893"/>
              <a:ext cx="2714625" cy="846137"/>
            </a:xfrm>
            <a:prstGeom prst="wedgeRectCallout">
              <a:avLst>
                <a:gd name="adj1" fmla="val 176"/>
                <a:gd name="adj2" fmla="val -165199"/>
              </a:avLst>
            </a:prstGeom>
            <a:solidFill>
              <a:srgbClr val="333399"/>
            </a:solidFill>
            <a:ln w="9525">
              <a:noFill/>
              <a:miter lim="800000"/>
              <a:headEnd/>
              <a:tailEnd/>
            </a:ln>
            <a:effectLst>
              <a:outerShdw dist="35921" dir="2700000" algn="ctr" rotWithShape="0">
                <a:sysClr val="windowText" lastClr="000000"/>
              </a:outerShdw>
            </a:effectLst>
          </p:spPr>
          <p:txBody>
            <a:bodyPr wrap="none" lIns="1" tIns="1" rIns="1" bIns="1"/>
            <a:lstStyle/>
            <a:p>
              <a:pPr marL="0" marR="0" lvl="0" indent="0" defTabSz="541338" eaLnBrk="1" fontAlgn="auto" latinLnBrk="0" hangingPunct="1">
                <a:lnSpc>
                  <a:spcPct val="100000"/>
                </a:lnSpc>
                <a:spcBef>
                  <a:spcPts val="0"/>
                </a:spcBef>
                <a:spcAft>
                  <a:spcPts val="0"/>
                </a:spcAft>
                <a:buClrTx/>
                <a:buSzTx/>
                <a:buFontTx/>
                <a:buNone/>
                <a:tabLst/>
                <a:defRPr/>
              </a:pPr>
              <a:endParaRPr kumimoji="1" lang="zh-CN" altLang="zh-CN" sz="1400" b="1" i="0" u="none" strike="noStrike" kern="0" cap="none" spc="0" normalizeH="0" baseline="0" noProof="0">
                <a:ln>
                  <a:noFill/>
                </a:ln>
                <a:solidFill>
                  <a:sysClr val="windowText" lastClr="000000"/>
                </a:solidFill>
                <a:effectLst/>
                <a:uLnTx/>
                <a:uFillTx/>
                <a:latin typeface="Times New Roman" pitchFamily="18" charset="0"/>
                <a:ea typeface="MS PGothic" pitchFamily="34" charset="-128"/>
              </a:endParaRPr>
            </a:p>
          </p:txBody>
        </p:sp>
        <p:sp>
          <p:nvSpPr>
            <p:cNvPr id="28" name="Text Box 121"/>
            <p:cNvSpPr txBox="1">
              <a:spLocks noChangeArrowheads="1"/>
            </p:cNvSpPr>
            <p:nvPr/>
          </p:nvSpPr>
          <p:spPr bwMode="auto">
            <a:xfrm>
              <a:off x="1260509" y="5653068"/>
              <a:ext cx="1541462" cy="617537"/>
            </a:xfrm>
            <a:prstGeom prst="rect">
              <a:avLst/>
            </a:prstGeom>
            <a:noFill/>
            <a:ln w="9525">
              <a:noFill/>
              <a:miter lim="800000"/>
              <a:headEnd/>
              <a:tailEnd/>
            </a:ln>
          </p:spPr>
          <p:txBody>
            <a:bodyPr lIns="1" tIns="1" rIns="1" bIns="1">
              <a:spAutoFit/>
            </a:bodyPr>
            <a:lstStyle/>
            <a:p>
              <a:pPr defTabSz="541338">
                <a:lnSpc>
                  <a:spcPct val="30000"/>
                </a:lnSpc>
                <a:spcBef>
                  <a:spcPct val="50000"/>
                </a:spcBef>
              </a:pPr>
              <a:endParaRPr kumimoji="1" lang="ja-JP" altLang="en-US" sz="1400" b="1">
                <a:solidFill>
                  <a:srgbClr val="FF9933"/>
                </a:solidFill>
                <a:latin typeface="Times New Roman" pitchFamily="18" charset="0"/>
                <a:ea typeface="MS PGothic" pitchFamily="34" charset="-128"/>
                <a:cs typeface="Arial" pitchFamily="34" charset="0"/>
              </a:endParaRPr>
            </a:p>
            <a:p>
              <a:pPr defTabSz="541338">
                <a:lnSpc>
                  <a:spcPct val="30000"/>
                </a:lnSpc>
                <a:spcBef>
                  <a:spcPct val="50000"/>
                </a:spcBef>
              </a:pPr>
              <a:r>
                <a:rPr kumimoji="1" lang="zh-CN" altLang="en-US" sz="1400" b="1">
                  <a:solidFill>
                    <a:srgbClr val="FF9933"/>
                  </a:solidFill>
                  <a:latin typeface="Times New Roman" pitchFamily="18" charset="0"/>
                  <a:ea typeface="MS PGothic" pitchFamily="34" charset="-128"/>
                  <a:cs typeface="Arial" pitchFamily="34" charset="0"/>
                </a:rPr>
                <a:t>基于线路数据</a:t>
              </a:r>
            </a:p>
            <a:p>
              <a:pPr defTabSz="541338">
                <a:lnSpc>
                  <a:spcPct val="40000"/>
                </a:lnSpc>
                <a:spcBef>
                  <a:spcPct val="50000"/>
                </a:spcBef>
              </a:pPr>
              <a:r>
                <a:rPr kumimoji="1" lang="zh-CN" altLang="en-US" sz="1400" b="1">
                  <a:solidFill>
                    <a:srgbClr val="FF9933"/>
                  </a:solidFill>
                  <a:latin typeface="Times New Roman" pitchFamily="18" charset="0"/>
                  <a:ea typeface="MS PGothic" pitchFamily="34" charset="-128"/>
                  <a:cs typeface="Arial" pitchFamily="34" charset="0"/>
                </a:rPr>
                <a:t>和停车点信息逐</a:t>
              </a:r>
            </a:p>
            <a:p>
              <a:pPr defTabSz="541338">
                <a:lnSpc>
                  <a:spcPct val="40000"/>
                </a:lnSpc>
                <a:spcBef>
                  <a:spcPct val="50000"/>
                </a:spcBef>
              </a:pPr>
              <a:r>
                <a:rPr kumimoji="1" lang="zh-CN" altLang="en-US" sz="1400" b="1">
                  <a:solidFill>
                    <a:srgbClr val="FF9933"/>
                  </a:solidFill>
                  <a:latin typeface="Times New Roman" pitchFamily="18" charset="0"/>
                  <a:ea typeface="MS PGothic" pitchFamily="34" charset="-128"/>
                  <a:cs typeface="Arial" pitchFamily="34" charset="0"/>
                </a:rPr>
                <a:t>次生成制动曲线</a:t>
              </a:r>
              <a:endParaRPr kumimoji="1" lang="ja-JP" altLang="en-US" sz="1400" b="1">
                <a:solidFill>
                  <a:srgbClr val="FF9933"/>
                </a:solidFill>
                <a:latin typeface="Times New Roman" pitchFamily="18" charset="0"/>
                <a:ea typeface="MS PGothic" pitchFamily="34" charset="-128"/>
                <a:cs typeface="Arial" pitchFamily="34" charset="0"/>
              </a:endParaRPr>
            </a:p>
          </p:txBody>
        </p:sp>
        <p:sp>
          <p:nvSpPr>
            <p:cNvPr id="29" name="AutoShape 122"/>
            <p:cNvSpPr>
              <a:spLocks noChangeArrowheads="1"/>
            </p:cNvSpPr>
            <p:nvPr/>
          </p:nvSpPr>
          <p:spPr bwMode="auto">
            <a:xfrm>
              <a:off x="2879759" y="5821343"/>
              <a:ext cx="873125" cy="327025"/>
            </a:xfrm>
            <a:prstGeom prst="can">
              <a:avLst>
                <a:gd name="adj" fmla="val 25000"/>
              </a:avLst>
            </a:prstGeom>
            <a:solidFill>
              <a:srgbClr val="FFFF00"/>
            </a:solidFill>
            <a:ln w="9525">
              <a:solidFill>
                <a:sysClr val="windowText" lastClr="000000"/>
              </a:solidFill>
              <a:round/>
              <a:headEnd/>
              <a:tailEnd/>
            </a:ln>
          </p:spPr>
          <p:txBody>
            <a:bodyPr lIns="1" tIns="1" rIns="1" bIns="1">
              <a:spAutoFit/>
            </a:bodyPr>
            <a:lstStyle/>
            <a:p>
              <a:pPr marL="0" marR="0" lvl="0" indent="0" defTabSz="541338" eaLnBrk="1" fontAlgn="auto" latinLnBrk="0" hangingPunct="1">
                <a:lnSpc>
                  <a:spcPct val="100000"/>
                </a:lnSpc>
                <a:spcBef>
                  <a:spcPts val="0"/>
                </a:spcBef>
                <a:spcAft>
                  <a:spcPts val="0"/>
                </a:spcAft>
                <a:buClrTx/>
                <a:buSzTx/>
                <a:buFontTx/>
                <a:buNone/>
                <a:tabLst/>
                <a:defRPr/>
              </a:pPr>
              <a:r>
                <a:rPr kumimoji="1" lang="zh-CN" altLang="en-US" sz="1300" b="1" i="0" u="none" strike="noStrike" kern="0" cap="none" spc="0" normalizeH="0" baseline="0" noProof="0">
                  <a:ln>
                    <a:noFill/>
                  </a:ln>
                  <a:solidFill>
                    <a:srgbClr val="000000"/>
                  </a:solidFill>
                  <a:effectLst/>
                  <a:uLnTx/>
                  <a:uFillTx/>
                  <a:latin typeface="Times New Roman" pitchFamily="18" charset="0"/>
                  <a:cs typeface="Arial" pitchFamily="34" charset="0"/>
                </a:rPr>
                <a:t>车载设备</a:t>
              </a:r>
              <a:endParaRPr kumimoji="1" lang="zh-CN" altLang="en-US" sz="1300" b="1" i="0" u="none" strike="noStrike" kern="0" cap="none" spc="0" normalizeH="0" baseline="0" noProof="0">
                <a:ln>
                  <a:noFill/>
                </a:ln>
                <a:solidFill>
                  <a:srgbClr val="000000"/>
                </a:solidFill>
                <a:effectLst/>
                <a:uLnTx/>
                <a:uFillTx/>
                <a:latin typeface="Times New Roman" pitchFamily="18" charset="0"/>
                <a:ea typeface="MS PGothic" pitchFamily="34" charset="-128"/>
                <a:cs typeface="Arial" pitchFamily="34" charset="0"/>
              </a:endParaRPr>
            </a:p>
          </p:txBody>
        </p:sp>
        <p:sp>
          <p:nvSpPr>
            <p:cNvPr id="30" name="Text Box 123"/>
            <p:cNvSpPr txBox="1">
              <a:spLocks noChangeArrowheads="1"/>
            </p:cNvSpPr>
            <p:nvPr/>
          </p:nvSpPr>
          <p:spPr bwMode="auto">
            <a:xfrm>
              <a:off x="1154146" y="3744893"/>
              <a:ext cx="1550988" cy="214312"/>
            </a:xfrm>
            <a:prstGeom prst="rect">
              <a:avLst/>
            </a:prstGeom>
            <a:noFill/>
            <a:ln w="9525">
              <a:noFill/>
              <a:miter lim="800000"/>
              <a:headEnd/>
              <a:tailEnd/>
            </a:ln>
          </p:spPr>
          <p:txBody>
            <a:bodyPr lIns="1" tIns="1" rIns="1" bIns="1">
              <a:spAutoFit/>
            </a:bodyPr>
            <a:lstStyle/>
            <a:p>
              <a:pPr defTabSz="541338">
                <a:spcBef>
                  <a:spcPct val="50000"/>
                </a:spcBef>
              </a:pPr>
              <a:r>
                <a:rPr kumimoji="1" lang="zh-CN" altLang="en-US" sz="1400" b="1" u="sng">
                  <a:latin typeface="MS PGothic" pitchFamily="34" charset="-128"/>
                  <a:cs typeface="Arial" pitchFamily="34" charset="0"/>
                </a:rPr>
                <a:t>车载控制设备</a:t>
              </a:r>
              <a:endParaRPr kumimoji="1" lang="ja-JP" altLang="en-US" sz="1400" b="1" u="sng">
                <a:latin typeface="Times New Roman" pitchFamily="18" charset="0"/>
                <a:ea typeface="HGP明朝E"/>
                <a:cs typeface="HGP明朝E"/>
              </a:endParaRPr>
            </a:p>
          </p:txBody>
        </p:sp>
        <p:sp>
          <p:nvSpPr>
            <p:cNvPr id="31" name="AutoShape 124"/>
            <p:cNvSpPr>
              <a:spLocks noChangeArrowheads="1"/>
            </p:cNvSpPr>
            <p:nvPr/>
          </p:nvSpPr>
          <p:spPr bwMode="auto">
            <a:xfrm rot="16200000">
              <a:off x="4075940" y="4406086"/>
              <a:ext cx="384175" cy="2049463"/>
            </a:xfrm>
            <a:prstGeom prst="curvedLeftArrow">
              <a:avLst>
                <a:gd name="adj1" fmla="val 40949"/>
                <a:gd name="adj2" fmla="val 150212"/>
                <a:gd name="adj3" fmla="val 39620"/>
              </a:avLst>
            </a:prstGeom>
            <a:solidFill>
              <a:srgbClr val="4F81BD"/>
            </a:solidFill>
            <a:ln w="9525">
              <a:solidFill>
                <a:sysClr val="windowText" lastClr="000000"/>
              </a:solidFill>
              <a:miter lim="800000"/>
              <a:headEnd/>
              <a:tailEnd/>
            </a:ln>
          </p:spPr>
          <p:txBody>
            <a:bodyPr vert="eaVert" lIns="1" tIns="1" rIns="1" bIns="1">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32" name="Text Box 125"/>
            <p:cNvSpPr txBox="1">
              <a:spLocks noChangeArrowheads="1"/>
            </p:cNvSpPr>
            <p:nvPr/>
          </p:nvSpPr>
          <p:spPr bwMode="auto">
            <a:xfrm>
              <a:off x="4621246" y="4941868"/>
              <a:ext cx="1279525" cy="212725"/>
            </a:xfrm>
            <a:prstGeom prst="rect">
              <a:avLst/>
            </a:prstGeom>
            <a:noFill/>
            <a:ln w="9525">
              <a:noFill/>
              <a:miter lim="800000"/>
              <a:headEnd/>
              <a:tailEnd/>
            </a:ln>
          </p:spPr>
          <p:txBody>
            <a:bodyPr lIns="1" tIns="1" rIns="1" bIns="1">
              <a:spAutoFit/>
            </a:bodyPr>
            <a:lstStyle/>
            <a:p>
              <a:pPr defTabSz="541338">
                <a:spcBef>
                  <a:spcPct val="50000"/>
                </a:spcBef>
              </a:pPr>
              <a:r>
                <a:rPr kumimoji="1" lang="zh-CN" altLang="en-US" sz="1400" b="1">
                  <a:latin typeface="MS PGothic" pitchFamily="34" charset="-128"/>
                  <a:cs typeface="Arial" pitchFamily="34" charset="0"/>
                </a:rPr>
                <a:t>防护距离</a:t>
              </a:r>
              <a:endParaRPr kumimoji="1" lang="ja-JP" altLang="en-US" sz="1400" b="1">
                <a:latin typeface="Times New Roman" pitchFamily="18" charset="0"/>
                <a:ea typeface="MS PGothic" pitchFamily="34" charset="-128"/>
                <a:cs typeface="Arial" pitchFamily="34" charset="0"/>
              </a:endParaRPr>
            </a:p>
          </p:txBody>
        </p:sp>
        <p:sp>
          <p:nvSpPr>
            <p:cNvPr id="33" name="AutoShape 126"/>
            <p:cNvSpPr>
              <a:spLocks noChangeArrowheads="1"/>
            </p:cNvSpPr>
            <p:nvPr/>
          </p:nvSpPr>
          <p:spPr bwMode="auto">
            <a:xfrm flipV="1">
              <a:off x="6637371" y="3848104"/>
              <a:ext cx="190500" cy="152400"/>
            </a:xfrm>
            <a:prstGeom prst="triangle">
              <a:avLst>
                <a:gd name="adj" fmla="val 50000"/>
              </a:avLst>
            </a:prstGeom>
            <a:solidFill>
              <a:srgbClr val="FF0000"/>
            </a:solidFill>
            <a:ln w="9525">
              <a:solidFill>
                <a:sysClr val="windowText" lastClr="000000"/>
              </a:solidFill>
              <a:miter lim="800000"/>
              <a:headEnd/>
              <a:tailEnd/>
            </a:ln>
          </p:spPr>
          <p:txBody>
            <a:bodyPr rot="1080000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34" name="Text Box 127"/>
            <p:cNvSpPr txBox="1">
              <a:spLocks noChangeArrowheads="1"/>
            </p:cNvSpPr>
            <p:nvPr/>
          </p:nvSpPr>
          <p:spPr bwMode="auto">
            <a:xfrm>
              <a:off x="6786578" y="3554415"/>
              <a:ext cx="2425700" cy="303213"/>
            </a:xfrm>
            <a:prstGeom prst="rect">
              <a:avLst/>
            </a:prstGeom>
            <a:noFill/>
            <a:ln w="9525">
              <a:noFill/>
              <a:miter lim="800000"/>
              <a:headEnd/>
              <a:tailEnd/>
            </a:ln>
          </p:spPr>
          <p:txBody>
            <a:bodyPr>
              <a:spAutoFit/>
            </a:bodyPr>
            <a:lstStyle/>
            <a:p>
              <a:pPr>
                <a:spcBef>
                  <a:spcPct val="50000"/>
                </a:spcBef>
              </a:pPr>
              <a:r>
                <a:rPr kumimoji="1" lang="zh-CN" altLang="en-US" sz="1400" b="1" u="sng" dirty="0">
                  <a:cs typeface="Arial" pitchFamily="34" charset="0"/>
                </a:rPr>
                <a:t>车头位置</a:t>
              </a:r>
              <a:endParaRPr kumimoji="1" lang="ja-JP" altLang="en-US" sz="1400" b="1" u="sng" dirty="0">
                <a:ea typeface="MS PGothic" pitchFamily="34" charset="-128"/>
                <a:cs typeface="Arial" pitchFamily="34" charset="0"/>
              </a:endParaRPr>
            </a:p>
          </p:txBody>
        </p:sp>
        <p:sp>
          <p:nvSpPr>
            <p:cNvPr id="35" name="AutoShape 128"/>
            <p:cNvSpPr>
              <a:spLocks noChangeArrowheads="1"/>
            </p:cNvSpPr>
            <p:nvPr/>
          </p:nvSpPr>
          <p:spPr bwMode="auto">
            <a:xfrm flipV="1">
              <a:off x="5132421" y="3600430"/>
              <a:ext cx="190500" cy="150813"/>
            </a:xfrm>
            <a:prstGeom prst="triangle">
              <a:avLst>
                <a:gd name="adj" fmla="val 50000"/>
              </a:avLst>
            </a:prstGeom>
            <a:solidFill>
              <a:srgbClr val="FF0000"/>
            </a:solidFill>
            <a:ln w="9525">
              <a:solidFill>
                <a:sysClr val="windowText" lastClr="000000"/>
              </a:solidFill>
              <a:miter lim="800000"/>
              <a:headEnd/>
              <a:tailEnd/>
            </a:ln>
          </p:spPr>
          <p:txBody>
            <a:bodyPr rot="1080000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36" name="Text Box 129"/>
            <p:cNvSpPr txBox="1">
              <a:spLocks noChangeArrowheads="1"/>
            </p:cNvSpPr>
            <p:nvPr/>
          </p:nvSpPr>
          <p:spPr bwMode="auto">
            <a:xfrm>
              <a:off x="5000659" y="3336905"/>
              <a:ext cx="2424112" cy="303213"/>
            </a:xfrm>
            <a:prstGeom prst="rect">
              <a:avLst/>
            </a:prstGeom>
            <a:noFill/>
            <a:ln w="9525">
              <a:noFill/>
              <a:miter lim="800000"/>
              <a:headEnd/>
              <a:tailEnd/>
            </a:ln>
          </p:spPr>
          <p:txBody>
            <a:bodyPr>
              <a:spAutoFit/>
            </a:bodyPr>
            <a:lstStyle/>
            <a:p>
              <a:pPr>
                <a:spcBef>
                  <a:spcPct val="50000"/>
                </a:spcBef>
              </a:pPr>
              <a:r>
                <a:rPr kumimoji="1" lang="zh-CN" altLang="en-US" sz="1400" b="1" u="sng">
                  <a:cs typeface="Arial" pitchFamily="34" charset="0"/>
                </a:rPr>
                <a:t>车尾位置</a:t>
              </a:r>
              <a:endParaRPr kumimoji="1" lang="ja-JP" altLang="en-US" sz="1400" b="1" u="sng">
                <a:ea typeface="MS PGothic" pitchFamily="34" charset="-128"/>
                <a:cs typeface="Arial" pitchFamily="34" charset="0"/>
              </a:endParaRPr>
            </a:p>
          </p:txBody>
        </p:sp>
        <p:sp>
          <p:nvSpPr>
            <p:cNvPr id="37" name="AutoShape 130"/>
            <p:cNvSpPr>
              <a:spLocks noChangeArrowheads="1"/>
            </p:cNvSpPr>
            <p:nvPr/>
          </p:nvSpPr>
          <p:spPr bwMode="auto">
            <a:xfrm flipV="1">
              <a:off x="4726021" y="3160693"/>
              <a:ext cx="190500" cy="150812"/>
            </a:xfrm>
            <a:prstGeom prst="triangle">
              <a:avLst>
                <a:gd name="adj" fmla="val 50000"/>
              </a:avLst>
            </a:prstGeom>
            <a:solidFill>
              <a:srgbClr val="008000"/>
            </a:solidFill>
            <a:ln w="9525">
              <a:solidFill>
                <a:sysClr val="windowText" lastClr="000000"/>
              </a:solidFill>
              <a:miter lim="800000"/>
              <a:headEnd/>
              <a:tailEnd/>
            </a:ln>
          </p:spPr>
          <p:txBody>
            <a:bodyPr rot="1080000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Constantia" pitchFamily="18" charset="0"/>
                <a:cs typeface="Arial" pitchFamily="34" charset="0"/>
              </a:endParaRPr>
            </a:p>
          </p:txBody>
        </p:sp>
        <p:sp>
          <p:nvSpPr>
            <p:cNvPr id="38" name="Text Box 131"/>
            <p:cNvSpPr txBox="1">
              <a:spLocks noChangeArrowheads="1"/>
            </p:cNvSpPr>
            <p:nvPr/>
          </p:nvSpPr>
          <p:spPr bwMode="auto">
            <a:xfrm>
              <a:off x="3962434" y="2857480"/>
              <a:ext cx="2424112" cy="304800"/>
            </a:xfrm>
            <a:prstGeom prst="rect">
              <a:avLst/>
            </a:prstGeom>
            <a:noFill/>
            <a:ln w="9525">
              <a:noFill/>
              <a:miter lim="800000"/>
              <a:headEnd/>
              <a:tailEnd/>
            </a:ln>
          </p:spPr>
          <p:txBody>
            <a:bodyPr>
              <a:spAutoFit/>
            </a:bodyPr>
            <a:lstStyle/>
            <a:p>
              <a:pPr>
                <a:spcBef>
                  <a:spcPct val="50000"/>
                </a:spcBef>
              </a:pPr>
              <a:r>
                <a:rPr kumimoji="1" lang="zh-CN" altLang="en-US" sz="1400" b="1" u="sng">
                  <a:cs typeface="Arial" pitchFamily="34" charset="0"/>
                </a:rPr>
                <a:t>追踪列车的停车点</a:t>
              </a:r>
              <a:endParaRPr kumimoji="1" lang="ja-JP" altLang="en-US" sz="1400" b="1" u="sng">
                <a:ea typeface="MS PGothic" pitchFamily="34" charset="-128"/>
                <a:cs typeface="Arial" pitchFamily="34" charset="0"/>
              </a:endParaRPr>
            </a:p>
          </p:txBody>
        </p:sp>
        <p:sp>
          <p:nvSpPr>
            <p:cNvPr id="39" name="AutoShape 113"/>
            <p:cNvSpPr>
              <a:spLocks noChangeArrowheads="1"/>
            </p:cNvSpPr>
            <p:nvPr/>
          </p:nvSpPr>
          <p:spPr bwMode="auto">
            <a:xfrm>
              <a:off x="633446" y="2673330"/>
              <a:ext cx="2203450" cy="212725"/>
            </a:xfrm>
            <a:prstGeom prst="wedgeRectCallout">
              <a:avLst>
                <a:gd name="adj1" fmla="val 72694"/>
                <a:gd name="adj2" fmla="val 8954"/>
              </a:avLst>
            </a:prstGeom>
            <a:solidFill>
              <a:srgbClr val="333399"/>
            </a:solidFill>
            <a:ln w="9525">
              <a:noFill/>
              <a:miter lim="800000"/>
              <a:headEnd/>
              <a:tailEnd/>
            </a:ln>
            <a:effectLst>
              <a:outerShdw dist="35921" dir="2700000" algn="ctr" rotWithShape="0">
                <a:sysClr val="windowText" lastClr="000000"/>
              </a:outerShdw>
            </a:effectLst>
          </p:spPr>
          <p:txBody>
            <a:bodyPr lIns="1" tIns="1" rIns="1" bIns="1">
              <a:spAutoFit/>
            </a:bodyPr>
            <a:lstStyle/>
            <a:p>
              <a:pPr marL="0" marR="0" lvl="0" indent="0" defTabSz="541338" eaLnBrk="1" fontAlgn="auto" latinLnBrk="0" hangingPunct="1">
                <a:lnSpc>
                  <a:spcPct val="100000"/>
                </a:lnSpc>
                <a:spcBef>
                  <a:spcPts val="0"/>
                </a:spcBef>
                <a:spcAft>
                  <a:spcPts val="0"/>
                </a:spcAft>
                <a:buClrTx/>
                <a:buSzTx/>
                <a:buFontTx/>
                <a:buNone/>
                <a:tabLst/>
                <a:defRPr/>
              </a:pPr>
              <a:r>
                <a:rPr kumimoji="1" lang="zh-CN" altLang="en-US" sz="1400" b="1" i="0" u="none" strike="noStrike" kern="0" cap="none" spc="0" normalizeH="0" baseline="0" noProof="0" dirty="0">
                  <a:ln>
                    <a:noFill/>
                  </a:ln>
                  <a:solidFill>
                    <a:srgbClr val="FF9933"/>
                  </a:solidFill>
                  <a:effectLst/>
                  <a:uLnTx/>
                  <a:uFillTx/>
                  <a:latin typeface="Times New Roman" pitchFamily="18" charset="0"/>
                  <a:ea typeface="宋体"/>
                </a:rPr>
                <a:t>停车点的信息</a:t>
              </a:r>
            </a:p>
          </p:txBody>
        </p:sp>
      </p:grpSp>
      <p:sp>
        <p:nvSpPr>
          <p:cNvPr id="132" name="矩形 13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133" name="矩形 132"/>
          <p:cNvSpPr/>
          <p:nvPr/>
        </p:nvSpPr>
        <p:spPr>
          <a:xfrm>
            <a:off x="477004" y="1100120"/>
            <a:ext cx="288175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、轨道电路的作用</a:t>
            </a:r>
            <a:endParaRPr lang="zh-CN" altLang="en-US" sz="2400" dirty="0">
              <a:latin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05566" y="1100120"/>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sp>
        <p:nvSpPr>
          <p:cNvPr id="5" name="TextBox 11"/>
          <p:cNvSpPr txBox="1">
            <a:spLocks noChangeArrowheads="1"/>
          </p:cNvSpPr>
          <p:nvPr/>
        </p:nvSpPr>
        <p:spPr bwMode="auto">
          <a:xfrm>
            <a:off x="4691846" y="2457442"/>
            <a:ext cx="3082314" cy="461665"/>
          </a:xfrm>
          <a:prstGeom prst="rect">
            <a:avLst/>
          </a:prstGeom>
          <a:blipFill dpi="0" rotWithShape="1">
            <a:blip r:embed="rId2"/>
            <a:srcRect/>
            <a:tile tx="0" ty="0" sx="100000" sy="100000" flip="none" algn="tl"/>
          </a:blipFill>
          <a:ln w="9525">
            <a:solidFill>
              <a:schemeClr val="accent1">
                <a:lumMod val="75000"/>
              </a:schemeClr>
            </a:solidFill>
            <a:miter lim="800000"/>
            <a:headEnd/>
            <a:tailEnd/>
          </a:ln>
        </p:spPr>
        <p:txBody>
          <a:bodyPr wrap="square">
            <a:spAutoFit/>
          </a:bodyPr>
          <a:lstStyle/>
          <a:p>
            <a:pPr algn="ctr"/>
            <a:r>
              <a:rPr lang="zh-CN" altLang="en-US" sz="2400" b="1" dirty="0">
                <a:latin typeface="+mj-ea"/>
                <a:ea typeface="+mj-ea"/>
              </a:rPr>
              <a:t>工频连续式轨道电路</a:t>
            </a:r>
          </a:p>
        </p:txBody>
      </p:sp>
      <p:sp>
        <p:nvSpPr>
          <p:cNvPr id="6" name="TextBox 13"/>
          <p:cNvSpPr txBox="1">
            <a:spLocks noChangeArrowheads="1"/>
          </p:cNvSpPr>
          <p:nvPr/>
        </p:nvSpPr>
        <p:spPr bwMode="auto">
          <a:xfrm>
            <a:off x="4691845" y="3386129"/>
            <a:ext cx="3071834" cy="461665"/>
          </a:xfrm>
          <a:prstGeom prst="rect">
            <a:avLst/>
          </a:prstGeom>
          <a:blipFill dpi="0" rotWithShape="1">
            <a:blip r:embed="rId2"/>
            <a:srcRect/>
            <a:tile tx="0" ty="0" sx="100000" sy="100000" flip="none" algn="tl"/>
          </a:blipFill>
          <a:ln w="9525">
            <a:solidFill>
              <a:schemeClr val="accent1">
                <a:lumMod val="75000"/>
              </a:schemeClr>
            </a:solidFill>
            <a:miter lim="800000"/>
            <a:headEnd/>
            <a:tailEnd/>
          </a:ln>
        </p:spPr>
        <p:txBody>
          <a:bodyPr wrap="square">
            <a:spAutoFit/>
          </a:bodyPr>
          <a:lstStyle/>
          <a:p>
            <a:pPr algn="ctr"/>
            <a:r>
              <a:rPr lang="zh-CN" altLang="en-US" sz="2400" b="1" dirty="0">
                <a:latin typeface="+mj-ea"/>
                <a:ea typeface="+mj-ea"/>
              </a:rPr>
              <a:t>音频轨道电路</a:t>
            </a:r>
          </a:p>
        </p:txBody>
      </p:sp>
      <p:sp>
        <p:nvSpPr>
          <p:cNvPr id="8" name="TextBox 13"/>
          <p:cNvSpPr txBox="1">
            <a:spLocks noChangeArrowheads="1"/>
          </p:cNvSpPr>
          <p:nvPr/>
        </p:nvSpPr>
        <p:spPr bwMode="auto">
          <a:xfrm>
            <a:off x="8335184" y="3386136"/>
            <a:ext cx="2991658" cy="461665"/>
          </a:xfrm>
          <a:prstGeom prst="rect">
            <a:avLst/>
          </a:prstGeom>
          <a:blipFill dpi="0" rotWithShape="1">
            <a:blip r:embed="rId2"/>
            <a:srcRect/>
            <a:tile tx="0" ty="0" sx="100000" sy="100000" flip="none" algn="tl"/>
          </a:blipFill>
          <a:ln w="9525">
            <a:solidFill>
              <a:schemeClr val="accent1">
                <a:lumMod val="75000"/>
              </a:schemeClr>
            </a:solidFill>
            <a:miter lim="800000"/>
            <a:headEnd/>
            <a:tailEnd/>
          </a:ln>
        </p:spPr>
        <p:txBody>
          <a:bodyPr wrap="square">
            <a:spAutoFit/>
          </a:bodyPr>
          <a:lstStyle/>
          <a:p>
            <a:r>
              <a:rPr lang="zh-CN" altLang="en-US" sz="2400" b="1" dirty="0">
                <a:latin typeface="+mj-ea"/>
                <a:ea typeface="+mj-ea"/>
              </a:rPr>
              <a:t>模拟式音频轨道电路</a:t>
            </a:r>
          </a:p>
        </p:txBody>
      </p:sp>
      <p:sp>
        <p:nvSpPr>
          <p:cNvPr id="9" name="TextBox 13"/>
          <p:cNvSpPr txBox="1">
            <a:spLocks noChangeArrowheads="1"/>
          </p:cNvSpPr>
          <p:nvPr/>
        </p:nvSpPr>
        <p:spPr bwMode="auto">
          <a:xfrm>
            <a:off x="8335184" y="4100511"/>
            <a:ext cx="2991658" cy="461665"/>
          </a:xfrm>
          <a:prstGeom prst="rect">
            <a:avLst/>
          </a:prstGeom>
          <a:blipFill dpi="0" rotWithShape="1">
            <a:blip r:embed="rId2"/>
            <a:srcRect/>
            <a:tile tx="0" ty="0" sx="100000" sy="100000" flip="none" algn="tl"/>
          </a:blipFill>
          <a:ln w="9525">
            <a:solidFill>
              <a:schemeClr val="accent1">
                <a:lumMod val="75000"/>
              </a:schemeClr>
            </a:solidFill>
            <a:miter lim="800000"/>
            <a:headEnd/>
            <a:tailEnd/>
          </a:ln>
        </p:spPr>
        <p:txBody>
          <a:bodyPr wrap="square">
            <a:spAutoFit/>
          </a:bodyPr>
          <a:lstStyle/>
          <a:p>
            <a:r>
              <a:rPr lang="zh-CN" altLang="en-US" sz="2400" b="1">
                <a:latin typeface="+mj-ea"/>
                <a:ea typeface="+mj-ea"/>
              </a:rPr>
              <a:t>数字编码式轨道电路</a:t>
            </a:r>
          </a:p>
        </p:txBody>
      </p:sp>
      <p:grpSp>
        <p:nvGrpSpPr>
          <p:cNvPr id="16" name="组合 15"/>
          <p:cNvGrpSpPr/>
          <p:nvPr/>
        </p:nvGrpSpPr>
        <p:grpSpPr>
          <a:xfrm>
            <a:off x="3768883" y="2688059"/>
            <a:ext cx="940158" cy="914400"/>
            <a:chOff x="3554569" y="3116687"/>
            <a:chExt cx="940158" cy="914400"/>
          </a:xfrm>
        </p:grpSpPr>
        <p:sp>
          <p:nvSpPr>
            <p:cNvPr id="14" name="任意多边形 13"/>
            <p:cNvSpPr/>
            <p:nvPr/>
          </p:nvSpPr>
          <p:spPr>
            <a:xfrm>
              <a:off x="4146997" y="3116687"/>
              <a:ext cx="347730" cy="914400"/>
            </a:xfrm>
            <a:custGeom>
              <a:avLst/>
              <a:gdLst>
                <a:gd name="connsiteX0" fmla="*/ 334851 w 347730"/>
                <a:gd name="connsiteY0" fmla="*/ 0 h 914400"/>
                <a:gd name="connsiteX1" fmla="*/ 0 w 347730"/>
                <a:gd name="connsiteY1" fmla="*/ 0 h 914400"/>
                <a:gd name="connsiteX2" fmla="*/ 0 w 347730"/>
                <a:gd name="connsiteY2" fmla="*/ 914400 h 914400"/>
                <a:gd name="connsiteX3" fmla="*/ 347730 w 34773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347730" h="914400">
                  <a:moveTo>
                    <a:pt x="334851" y="0"/>
                  </a:moveTo>
                  <a:lnTo>
                    <a:pt x="0" y="0"/>
                  </a:lnTo>
                  <a:lnTo>
                    <a:pt x="0" y="914400"/>
                  </a:lnTo>
                  <a:lnTo>
                    <a:pt x="347730" y="914400"/>
                  </a:lnTo>
                </a:path>
              </a:pathLst>
            </a:cu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任意多边形 14"/>
            <p:cNvSpPr/>
            <p:nvPr/>
          </p:nvSpPr>
          <p:spPr>
            <a:xfrm>
              <a:off x="3554569" y="3567448"/>
              <a:ext cx="592428" cy="0"/>
            </a:xfrm>
            <a:custGeom>
              <a:avLst/>
              <a:gdLst>
                <a:gd name="connsiteX0" fmla="*/ 0 w 592428"/>
                <a:gd name="connsiteY0" fmla="*/ 0 h 0"/>
                <a:gd name="connsiteX1" fmla="*/ 592428 w 592428"/>
                <a:gd name="connsiteY1" fmla="*/ 0 h 0"/>
              </a:gdLst>
              <a:ahLst/>
              <a:cxnLst>
                <a:cxn ang="0">
                  <a:pos x="connsiteX0" y="connsiteY0"/>
                </a:cxn>
                <a:cxn ang="0">
                  <a:pos x="connsiteX1" y="connsiteY1"/>
                </a:cxn>
              </a:cxnLst>
              <a:rect l="l" t="t" r="r" b="b"/>
              <a:pathLst>
                <a:path w="592428">
                  <a:moveTo>
                    <a:pt x="0" y="0"/>
                  </a:moveTo>
                  <a:lnTo>
                    <a:pt x="592428" y="0"/>
                  </a:lnTo>
                </a:path>
              </a:pathLst>
            </a:cu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1" name="组合 20"/>
          <p:cNvGrpSpPr/>
          <p:nvPr/>
        </p:nvGrpSpPr>
        <p:grpSpPr>
          <a:xfrm>
            <a:off x="405566" y="2814632"/>
            <a:ext cx="3571900" cy="678661"/>
            <a:chOff x="125391" y="0"/>
            <a:chExt cx="2416191" cy="928694"/>
          </a:xfrm>
          <a:scene3d>
            <a:camera prst="orthographicFront">
              <a:rot lat="0" lon="0" rev="0"/>
            </a:camera>
            <a:lightRig rig="contrasting" dir="t">
              <a:rot lat="0" lon="0" rev="7800000"/>
            </a:lightRig>
          </a:scene3d>
        </p:grpSpPr>
        <p:sp>
          <p:nvSpPr>
            <p:cNvPr id="12" name="圆角矩形 11"/>
            <p:cNvSpPr/>
            <p:nvPr/>
          </p:nvSpPr>
          <p:spPr>
            <a:xfrm>
              <a:off x="303478" y="0"/>
              <a:ext cx="2238104" cy="928694"/>
            </a:xfrm>
            <a:prstGeom prst="roundRect">
              <a:avLst>
                <a:gd name="adj" fmla="val 10000"/>
              </a:avLst>
            </a:prstGeom>
            <a:solidFill>
              <a:srgbClr val="4BACC6">
                <a:hueOff val="0"/>
                <a:satOff val="0"/>
                <a:lumOff val="0"/>
                <a:alphaOff val="0"/>
              </a:srgbClr>
            </a:solidFill>
            <a:ln w="12700" cap="flat" cmpd="sng" algn="ctr">
              <a:noFill/>
              <a:prstDash val="solid"/>
            </a:ln>
            <a:effectLst/>
            <a:sp3d>
              <a:bevelT w="139700" h="139700"/>
            </a:sp3d>
          </p:spPr>
        </p:sp>
        <p:sp>
          <p:nvSpPr>
            <p:cNvPr id="13" name="圆角矩形 4"/>
            <p:cNvSpPr/>
            <p:nvPr/>
          </p:nvSpPr>
          <p:spPr>
            <a:xfrm>
              <a:off x="125391" y="27201"/>
              <a:ext cx="2391996" cy="87429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solidFill>
                    <a:sysClr val="window" lastClr="FFFFFF"/>
                  </a:solidFill>
                  <a:effectLst/>
                  <a:uLnTx/>
                  <a:uFillTx/>
                  <a:latin typeface="Perpetua"/>
                  <a:ea typeface="宋体"/>
                  <a:cs typeface="+mn-cs"/>
                </a:rPr>
                <a:t>（</a:t>
              </a:r>
              <a:r>
                <a:rPr kumimoji="0" lang="en-US" altLang="zh-CN" sz="2400" b="1" i="0" u="none" strike="noStrike" kern="1200" cap="none" spc="0" normalizeH="0" baseline="0" noProof="0" dirty="0" smtClean="0">
                  <a:ln>
                    <a:noFill/>
                  </a:ln>
                  <a:solidFill>
                    <a:sysClr val="window" lastClr="FFFFFF"/>
                  </a:solidFill>
                  <a:effectLst/>
                  <a:uLnTx/>
                  <a:uFillTx/>
                  <a:latin typeface="Perpetua"/>
                  <a:ea typeface="宋体"/>
                  <a:cs typeface="+mn-cs"/>
                </a:rPr>
                <a:t>1</a:t>
              </a:r>
              <a:r>
                <a:rPr kumimoji="0" lang="zh-CN" altLang="en-US" sz="2400" b="1" i="0" u="none" strike="noStrike" kern="1200" cap="none" spc="0" normalizeH="0" baseline="0" noProof="0" dirty="0" smtClean="0">
                  <a:ln>
                    <a:noFill/>
                  </a:ln>
                  <a:solidFill>
                    <a:sysClr val="window" lastClr="FFFFFF"/>
                  </a:solidFill>
                  <a:effectLst/>
                  <a:uLnTx/>
                  <a:uFillTx/>
                  <a:latin typeface="Perpetua"/>
                  <a:ea typeface="宋体"/>
                  <a:cs typeface="+mn-cs"/>
                </a:rPr>
                <a:t>）按传输电流特性分</a:t>
              </a:r>
              <a:endParaRPr kumimoji="0" lang="zh-CN" altLang="en-US" sz="2400" b="1" i="0" u="none" strike="noStrike" kern="1200" cap="none" spc="0" normalizeH="0" baseline="0" noProof="0" dirty="0">
                <a:ln>
                  <a:noFill/>
                </a:ln>
                <a:solidFill>
                  <a:sysClr val="window" lastClr="FFFFFF"/>
                </a:solidFill>
                <a:effectLst/>
                <a:uLnTx/>
                <a:uFillTx/>
                <a:latin typeface="Perpetua"/>
                <a:ea typeface="宋体"/>
                <a:cs typeface="+mn-cs"/>
              </a:endParaRPr>
            </a:p>
          </p:txBody>
        </p:sp>
      </p:grpSp>
      <p:grpSp>
        <p:nvGrpSpPr>
          <p:cNvPr id="17" name="组合 16"/>
          <p:cNvGrpSpPr/>
          <p:nvPr/>
        </p:nvGrpSpPr>
        <p:grpSpPr>
          <a:xfrm>
            <a:off x="7763680" y="3386135"/>
            <a:ext cx="582968" cy="1000132"/>
            <a:chOff x="3911759" y="2867305"/>
            <a:chExt cx="582968" cy="1163782"/>
          </a:xfrm>
        </p:grpSpPr>
        <p:sp>
          <p:nvSpPr>
            <p:cNvPr id="18" name="任意多边形 17"/>
            <p:cNvSpPr/>
            <p:nvPr/>
          </p:nvSpPr>
          <p:spPr>
            <a:xfrm>
              <a:off x="4146997" y="3116687"/>
              <a:ext cx="347730" cy="914400"/>
            </a:xfrm>
            <a:custGeom>
              <a:avLst/>
              <a:gdLst>
                <a:gd name="connsiteX0" fmla="*/ 334851 w 347730"/>
                <a:gd name="connsiteY0" fmla="*/ 0 h 914400"/>
                <a:gd name="connsiteX1" fmla="*/ 0 w 347730"/>
                <a:gd name="connsiteY1" fmla="*/ 0 h 914400"/>
                <a:gd name="connsiteX2" fmla="*/ 0 w 347730"/>
                <a:gd name="connsiteY2" fmla="*/ 914400 h 914400"/>
                <a:gd name="connsiteX3" fmla="*/ 347730 w 34773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347730" h="914400">
                  <a:moveTo>
                    <a:pt x="334851" y="0"/>
                  </a:moveTo>
                  <a:lnTo>
                    <a:pt x="0" y="0"/>
                  </a:lnTo>
                  <a:lnTo>
                    <a:pt x="0" y="914400"/>
                  </a:lnTo>
                  <a:lnTo>
                    <a:pt x="347730" y="914400"/>
                  </a:lnTo>
                </a:path>
              </a:pathLst>
            </a:cu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任意多边形 18"/>
            <p:cNvSpPr/>
            <p:nvPr/>
          </p:nvSpPr>
          <p:spPr>
            <a:xfrm flipV="1">
              <a:off x="3911759" y="2867305"/>
              <a:ext cx="235238" cy="415636"/>
            </a:xfrm>
            <a:custGeom>
              <a:avLst/>
              <a:gdLst>
                <a:gd name="connsiteX0" fmla="*/ 0 w 592428"/>
                <a:gd name="connsiteY0" fmla="*/ 0 h 0"/>
                <a:gd name="connsiteX1" fmla="*/ 592428 w 592428"/>
                <a:gd name="connsiteY1" fmla="*/ 0 h 0"/>
              </a:gdLst>
              <a:ahLst/>
              <a:cxnLst>
                <a:cxn ang="0">
                  <a:pos x="connsiteX0" y="connsiteY0"/>
                </a:cxn>
                <a:cxn ang="0">
                  <a:pos x="connsiteX1" y="connsiteY1"/>
                </a:cxn>
              </a:cxnLst>
              <a:rect l="l" t="t" r="r" b="b"/>
              <a:pathLst>
                <a:path w="592428">
                  <a:moveTo>
                    <a:pt x="0" y="0"/>
                  </a:moveTo>
                  <a:lnTo>
                    <a:pt x="592428" y="0"/>
                  </a:lnTo>
                </a:path>
              </a:pathLst>
            </a:cu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0" name="TextBox 13"/>
          <p:cNvSpPr txBox="1">
            <a:spLocks noChangeArrowheads="1"/>
          </p:cNvSpPr>
          <p:nvPr/>
        </p:nvSpPr>
        <p:spPr bwMode="auto">
          <a:xfrm>
            <a:off x="8335184" y="1814500"/>
            <a:ext cx="2991658" cy="461665"/>
          </a:xfrm>
          <a:prstGeom prst="rect">
            <a:avLst/>
          </a:prstGeom>
          <a:blipFill dpi="0" rotWithShape="1">
            <a:blip r:embed="rId2"/>
            <a:srcRect/>
            <a:tile tx="0" ty="0" sx="100000" sy="100000" flip="none" algn="tl"/>
          </a:blipFill>
          <a:ln w="9525">
            <a:solidFill>
              <a:schemeClr val="accent1">
                <a:lumMod val="75000"/>
              </a:schemeClr>
            </a:solidFill>
            <a:miter lim="800000"/>
            <a:headEnd/>
            <a:tailEnd/>
          </a:ln>
        </p:spPr>
        <p:txBody>
          <a:bodyPr wrap="square">
            <a:spAutoFit/>
          </a:bodyPr>
          <a:lstStyle/>
          <a:p>
            <a:r>
              <a:rPr lang="en-US" altLang="zh-CN" sz="2400" b="1" dirty="0" smtClean="0">
                <a:latin typeface="+mj-ea"/>
                <a:ea typeface="+mj-ea"/>
              </a:rPr>
              <a:t>25Hz</a:t>
            </a:r>
            <a:r>
              <a:rPr lang="zh-CN" altLang="en-US" sz="2400" b="1" dirty="0" smtClean="0">
                <a:latin typeface="+mj-ea"/>
                <a:ea typeface="+mj-ea"/>
              </a:rPr>
              <a:t>相敏轨道电路</a:t>
            </a:r>
            <a:endParaRPr lang="zh-CN" altLang="en-US" sz="2400" b="1" dirty="0">
              <a:latin typeface="+mj-ea"/>
              <a:ea typeface="+mj-ea"/>
            </a:endParaRPr>
          </a:p>
        </p:txBody>
      </p:sp>
      <p:sp>
        <p:nvSpPr>
          <p:cNvPr id="21" name="TextBox 13"/>
          <p:cNvSpPr txBox="1">
            <a:spLocks noChangeArrowheads="1"/>
          </p:cNvSpPr>
          <p:nvPr/>
        </p:nvSpPr>
        <p:spPr bwMode="auto">
          <a:xfrm>
            <a:off x="8335184" y="2528875"/>
            <a:ext cx="2991658" cy="461665"/>
          </a:xfrm>
          <a:prstGeom prst="rect">
            <a:avLst/>
          </a:prstGeom>
          <a:blipFill dpi="0" rotWithShape="1">
            <a:blip r:embed="rId2"/>
            <a:srcRect/>
            <a:tile tx="0" ty="0" sx="100000" sy="100000" flip="none" algn="tl"/>
          </a:blipFill>
          <a:ln w="9525">
            <a:solidFill>
              <a:schemeClr val="accent1">
                <a:lumMod val="75000"/>
              </a:schemeClr>
            </a:solidFill>
            <a:miter lim="800000"/>
            <a:headEnd/>
            <a:tailEnd/>
          </a:ln>
        </p:spPr>
        <p:txBody>
          <a:bodyPr wrap="square">
            <a:spAutoFit/>
          </a:bodyPr>
          <a:lstStyle/>
          <a:p>
            <a:r>
              <a:rPr lang="en-US" altLang="zh-CN" sz="2400" b="1" dirty="0" smtClean="0">
                <a:latin typeface="+mj-ea"/>
              </a:rPr>
              <a:t>50Hz</a:t>
            </a:r>
            <a:r>
              <a:rPr lang="zh-CN" altLang="en-US" sz="2400" b="1" dirty="0" smtClean="0">
                <a:latin typeface="+mj-ea"/>
              </a:rPr>
              <a:t>相敏轨道电路</a:t>
            </a:r>
          </a:p>
        </p:txBody>
      </p:sp>
      <p:grpSp>
        <p:nvGrpSpPr>
          <p:cNvPr id="22" name="组合 21"/>
          <p:cNvGrpSpPr/>
          <p:nvPr/>
        </p:nvGrpSpPr>
        <p:grpSpPr>
          <a:xfrm>
            <a:off x="7763680" y="2028810"/>
            <a:ext cx="582968" cy="785817"/>
            <a:chOff x="3911759" y="3116687"/>
            <a:chExt cx="582968" cy="914400"/>
          </a:xfrm>
        </p:grpSpPr>
        <p:sp>
          <p:nvSpPr>
            <p:cNvPr id="23" name="任意多边形 22"/>
            <p:cNvSpPr/>
            <p:nvPr/>
          </p:nvSpPr>
          <p:spPr>
            <a:xfrm>
              <a:off x="4146997" y="3116687"/>
              <a:ext cx="347730" cy="914400"/>
            </a:xfrm>
            <a:custGeom>
              <a:avLst/>
              <a:gdLst>
                <a:gd name="connsiteX0" fmla="*/ 334851 w 347730"/>
                <a:gd name="connsiteY0" fmla="*/ 0 h 914400"/>
                <a:gd name="connsiteX1" fmla="*/ 0 w 347730"/>
                <a:gd name="connsiteY1" fmla="*/ 0 h 914400"/>
                <a:gd name="connsiteX2" fmla="*/ 0 w 347730"/>
                <a:gd name="connsiteY2" fmla="*/ 914400 h 914400"/>
                <a:gd name="connsiteX3" fmla="*/ 347730 w 347730"/>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347730" h="914400">
                  <a:moveTo>
                    <a:pt x="334851" y="0"/>
                  </a:moveTo>
                  <a:lnTo>
                    <a:pt x="0" y="0"/>
                  </a:lnTo>
                  <a:lnTo>
                    <a:pt x="0" y="914400"/>
                  </a:lnTo>
                  <a:lnTo>
                    <a:pt x="347730" y="914400"/>
                  </a:lnTo>
                </a:path>
              </a:pathLst>
            </a:cu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任意多边形 23"/>
            <p:cNvSpPr/>
            <p:nvPr/>
          </p:nvSpPr>
          <p:spPr>
            <a:xfrm flipV="1">
              <a:off x="3911759" y="3449201"/>
              <a:ext cx="235238" cy="415637"/>
            </a:xfrm>
            <a:custGeom>
              <a:avLst/>
              <a:gdLst>
                <a:gd name="connsiteX0" fmla="*/ 0 w 592428"/>
                <a:gd name="connsiteY0" fmla="*/ 0 h 0"/>
                <a:gd name="connsiteX1" fmla="*/ 592428 w 592428"/>
                <a:gd name="connsiteY1" fmla="*/ 0 h 0"/>
              </a:gdLst>
              <a:ahLst/>
              <a:cxnLst>
                <a:cxn ang="0">
                  <a:pos x="connsiteX0" y="connsiteY0"/>
                </a:cxn>
                <a:cxn ang="0">
                  <a:pos x="connsiteX1" y="connsiteY1"/>
                </a:cxn>
              </a:cxnLst>
              <a:rect l="l" t="t" r="r" b="b"/>
              <a:pathLst>
                <a:path w="592428">
                  <a:moveTo>
                    <a:pt x="0" y="0"/>
                  </a:moveTo>
                  <a:lnTo>
                    <a:pt x="592428" y="0"/>
                  </a:lnTo>
                </a:path>
              </a:pathLst>
            </a:cu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5" name="Rectangle 19"/>
          <p:cNvSpPr>
            <a:spLocks noChangeArrowheads="1"/>
          </p:cNvSpPr>
          <p:nvPr/>
        </p:nvSpPr>
        <p:spPr bwMode="auto">
          <a:xfrm>
            <a:off x="262690" y="4672020"/>
            <a:ext cx="9858444" cy="861774"/>
          </a:xfrm>
          <a:prstGeom prst="rect">
            <a:avLst/>
          </a:prstGeom>
          <a:noFill/>
          <a:ln w="9525">
            <a:noFill/>
            <a:miter lim="800000"/>
            <a:headEnd/>
            <a:tailEnd/>
          </a:ln>
        </p:spPr>
        <p:txBody>
          <a:bodyPr wrap="square">
            <a:spAutoFit/>
          </a:bodyPr>
          <a:lstStyle/>
          <a:p>
            <a:r>
              <a:rPr lang="zh-CN" altLang="en-US" b="1" dirty="0" smtClean="0"/>
              <a:t>将频段位于</a:t>
            </a:r>
            <a:r>
              <a:rPr lang="en-US" b="1" dirty="0" smtClean="0"/>
              <a:t>20Hz</a:t>
            </a:r>
            <a:r>
              <a:rPr lang="zh-CN" altLang="en-US" b="1" dirty="0" smtClean="0"/>
              <a:t>～</a:t>
            </a:r>
            <a:r>
              <a:rPr lang="en-US" b="1" dirty="0" smtClean="0"/>
              <a:t>20kHz</a:t>
            </a:r>
            <a:r>
              <a:rPr lang="zh-CN" altLang="en-US" b="1" dirty="0" smtClean="0"/>
              <a:t>的交流轨道电路称为音频轨道电路</a:t>
            </a:r>
            <a:endParaRPr lang="en-US" altLang="zh-CN" b="1" dirty="0" smtClean="0"/>
          </a:p>
          <a:p>
            <a:r>
              <a:rPr lang="zh-CN" altLang="en-US" b="1" dirty="0" smtClean="0"/>
              <a:t>（</a:t>
            </a:r>
            <a:r>
              <a:rPr lang="zh-CN" altLang="en-US" b="1" dirty="0" smtClean="0">
                <a:latin typeface="楷体_GB2312" pitchFamily="49" charset="-122"/>
                <a:ea typeface="楷体_GB2312" pitchFamily="49" charset="-122"/>
              </a:rPr>
              <a:t>低频</a:t>
            </a:r>
            <a:r>
              <a:rPr lang="en-US" altLang="zh-CN" b="1" dirty="0">
                <a:latin typeface="楷体_GB2312" pitchFamily="49" charset="-122"/>
                <a:ea typeface="楷体_GB2312" pitchFamily="49" charset="-122"/>
              </a:rPr>
              <a:t>300HZ</a:t>
            </a:r>
            <a:r>
              <a:rPr lang="zh-CN" altLang="en-US" b="1" dirty="0">
                <a:latin typeface="楷体_GB2312" pitchFamily="49" charset="-122"/>
                <a:ea typeface="楷体_GB2312" pitchFamily="49" charset="-122"/>
              </a:rPr>
              <a:t>以下，音频</a:t>
            </a:r>
            <a:r>
              <a:rPr lang="en-US" altLang="zh-CN" b="1" dirty="0">
                <a:latin typeface="楷体_GB2312" pitchFamily="49" charset="-122"/>
                <a:ea typeface="楷体_GB2312" pitchFamily="49" charset="-122"/>
              </a:rPr>
              <a:t>300</a:t>
            </a:r>
            <a:r>
              <a:rPr lang="en-US" altLang="zh-CN" b="1" dirty="0">
                <a:ea typeface="楷体_GB2312" pitchFamily="49" charset="-122"/>
              </a:rPr>
              <a:t>—</a:t>
            </a:r>
            <a:r>
              <a:rPr lang="en-US" altLang="zh-CN" b="1" dirty="0">
                <a:latin typeface="楷体_GB2312" pitchFamily="49" charset="-122"/>
                <a:ea typeface="楷体_GB2312" pitchFamily="49" charset="-122"/>
              </a:rPr>
              <a:t>3000HZ</a:t>
            </a:r>
            <a:r>
              <a:rPr lang="zh-CN" altLang="en-US" b="1" dirty="0">
                <a:latin typeface="楷体_GB2312" pitchFamily="49" charset="-122"/>
                <a:ea typeface="楷体_GB2312" pitchFamily="49" charset="-122"/>
              </a:rPr>
              <a:t>，高频</a:t>
            </a:r>
            <a:r>
              <a:rPr lang="en-US" altLang="zh-CN" b="1" dirty="0">
                <a:latin typeface="楷体_GB2312" pitchFamily="49" charset="-122"/>
                <a:ea typeface="楷体_GB2312" pitchFamily="49" charset="-122"/>
              </a:rPr>
              <a:t>10</a:t>
            </a:r>
            <a:r>
              <a:rPr lang="en-US" altLang="zh-CN" b="1" dirty="0">
                <a:ea typeface="楷体_GB2312" pitchFamily="49" charset="-122"/>
              </a:rPr>
              <a:t>—</a:t>
            </a:r>
            <a:r>
              <a:rPr lang="en-US" altLang="zh-CN" b="1" dirty="0">
                <a:latin typeface="楷体_GB2312" pitchFamily="49" charset="-122"/>
                <a:ea typeface="楷体_GB2312" pitchFamily="49" charset="-122"/>
              </a:rPr>
              <a:t>40KHZ</a:t>
            </a:r>
            <a:r>
              <a:rPr lang="zh-CN" altLang="en-US" b="1" dirty="0">
                <a:latin typeface="楷体_GB2312" pitchFamily="49" charset="-122"/>
                <a:ea typeface="楷体_GB2312" pitchFamily="49" charset="-122"/>
              </a:rPr>
              <a:t>）</a:t>
            </a:r>
          </a:p>
        </p:txBody>
      </p:sp>
      <p:sp>
        <p:nvSpPr>
          <p:cNvPr id="26" name="Rectangle 6"/>
          <p:cNvSpPr>
            <a:spLocks noChangeArrowheads="1"/>
          </p:cNvSpPr>
          <p:nvPr/>
        </p:nvSpPr>
        <p:spPr bwMode="auto">
          <a:xfrm>
            <a:off x="7120738" y="5529276"/>
            <a:ext cx="4572000" cy="1536511"/>
          </a:xfrm>
          <a:prstGeom prst="rect">
            <a:avLst/>
          </a:prstGeom>
          <a:solidFill>
            <a:schemeClr val="accent1">
              <a:lumMod val="20000"/>
              <a:lumOff val="80000"/>
            </a:schemeClr>
          </a:solidFill>
          <a:ln w="9525">
            <a:noFill/>
            <a:miter lim="800000"/>
            <a:headEnd/>
            <a:tailEnd/>
          </a:ln>
        </p:spPr>
        <p:txBody>
          <a:bodyPr>
            <a:spAutoFit/>
          </a:bodyPr>
          <a:lstStyle/>
          <a:p>
            <a:pPr>
              <a:lnSpc>
                <a:spcPct val="150000"/>
              </a:lnSpc>
            </a:pPr>
            <a:r>
              <a:rPr lang="zh-CN" altLang="zh-CN" sz="2200" dirty="0">
                <a:latin typeface="楷体_GB2312" pitchFamily="49" charset="-122"/>
                <a:ea typeface="楷体_GB2312" pitchFamily="49" charset="-122"/>
              </a:rPr>
              <a:t>★</a:t>
            </a:r>
            <a:r>
              <a:rPr lang="zh-CN" altLang="en-US" sz="2200" dirty="0">
                <a:latin typeface="楷体_GB2312" pitchFamily="49" charset="-122"/>
                <a:ea typeface="楷体_GB2312" pitchFamily="49" charset="-122"/>
              </a:rPr>
              <a:t> </a:t>
            </a:r>
            <a:r>
              <a:rPr lang="zh-CN" altLang="en-US" sz="2200" b="1" dirty="0">
                <a:latin typeface="楷体_GB2312" pitchFamily="49" charset="-122"/>
                <a:ea typeface="楷体_GB2312" pitchFamily="49" charset="-122"/>
              </a:rPr>
              <a:t>国产移频轨道电路：</a:t>
            </a:r>
            <a:r>
              <a:rPr lang="en-US" altLang="zh-CN" sz="2200" b="1" dirty="0">
                <a:solidFill>
                  <a:srgbClr val="FF0000"/>
                </a:solidFill>
                <a:latin typeface="楷体_GB2312" pitchFamily="49" charset="-122"/>
                <a:ea typeface="楷体_GB2312" pitchFamily="49" charset="-122"/>
              </a:rPr>
              <a:t>495</a:t>
            </a:r>
            <a:r>
              <a:rPr lang="zh-CN" altLang="en-US" sz="2200" b="1" dirty="0">
                <a:solidFill>
                  <a:srgbClr val="FF0000"/>
                </a:solidFill>
                <a:latin typeface="楷体_GB2312" pitchFamily="49" charset="-122"/>
                <a:ea typeface="楷体_GB2312" pitchFamily="49" charset="-122"/>
              </a:rPr>
              <a:t>～</a:t>
            </a:r>
            <a:r>
              <a:rPr lang="en-US" altLang="zh-CN" sz="2200" b="1" dirty="0">
                <a:solidFill>
                  <a:srgbClr val="FF0000"/>
                </a:solidFill>
                <a:latin typeface="楷体_GB2312" pitchFamily="49" charset="-122"/>
                <a:ea typeface="楷体_GB2312" pitchFamily="49" charset="-122"/>
              </a:rPr>
              <a:t>905HZ</a:t>
            </a:r>
          </a:p>
          <a:p>
            <a:pPr>
              <a:lnSpc>
                <a:spcPct val="150000"/>
              </a:lnSpc>
            </a:pPr>
            <a:r>
              <a:rPr lang="zh-CN" altLang="zh-CN" sz="2200" b="1" dirty="0">
                <a:latin typeface="楷体_GB2312" pitchFamily="49" charset="-122"/>
                <a:ea typeface="楷体_GB2312" pitchFamily="49" charset="-122"/>
              </a:rPr>
              <a:t>★</a:t>
            </a:r>
            <a:r>
              <a:rPr lang="zh-CN" altLang="en-US" sz="2200" b="1" dirty="0">
                <a:latin typeface="楷体_GB2312" pitchFamily="49" charset="-122"/>
                <a:ea typeface="楷体_GB2312" pitchFamily="49" charset="-122"/>
              </a:rPr>
              <a:t> </a:t>
            </a:r>
            <a:r>
              <a:rPr lang="en-US" altLang="zh-CN" sz="2200" b="1" dirty="0">
                <a:latin typeface="楷体_GB2312" pitchFamily="49" charset="-122"/>
                <a:ea typeface="楷体_GB2312" pitchFamily="49" charset="-122"/>
              </a:rPr>
              <a:t>UM71</a:t>
            </a:r>
            <a:r>
              <a:rPr lang="zh-CN" altLang="en-US" sz="2200" b="1" dirty="0">
                <a:latin typeface="楷体_GB2312" pitchFamily="49" charset="-122"/>
                <a:ea typeface="楷体_GB2312" pitchFamily="49" charset="-122"/>
              </a:rPr>
              <a:t>轨道电路：</a:t>
            </a:r>
            <a:r>
              <a:rPr lang="en-US" altLang="zh-CN" sz="2200" b="1" dirty="0">
                <a:solidFill>
                  <a:srgbClr val="FF0000"/>
                </a:solidFill>
                <a:latin typeface="楷体_GB2312" pitchFamily="49" charset="-122"/>
                <a:ea typeface="楷体_GB2312" pitchFamily="49" charset="-122"/>
              </a:rPr>
              <a:t>1689</a:t>
            </a:r>
            <a:r>
              <a:rPr lang="zh-CN" altLang="en-US" sz="2200" b="1" dirty="0">
                <a:solidFill>
                  <a:srgbClr val="FF0000"/>
                </a:solidFill>
                <a:latin typeface="楷体_GB2312" pitchFamily="49" charset="-122"/>
                <a:ea typeface="楷体_GB2312" pitchFamily="49" charset="-122"/>
              </a:rPr>
              <a:t>～</a:t>
            </a:r>
            <a:r>
              <a:rPr lang="en-US" altLang="zh-CN" sz="2200" b="1" dirty="0">
                <a:solidFill>
                  <a:srgbClr val="FF0000"/>
                </a:solidFill>
                <a:latin typeface="楷体_GB2312" pitchFamily="49" charset="-122"/>
                <a:ea typeface="楷体_GB2312" pitchFamily="49" charset="-122"/>
              </a:rPr>
              <a:t>2611HZ</a:t>
            </a:r>
          </a:p>
          <a:p>
            <a:pPr>
              <a:lnSpc>
                <a:spcPct val="150000"/>
              </a:lnSpc>
            </a:pPr>
            <a:r>
              <a:rPr lang="zh-CN" altLang="zh-CN" sz="2200" b="1" dirty="0">
                <a:latin typeface="楷体_GB2312" pitchFamily="49" charset="-122"/>
                <a:ea typeface="楷体_GB2312" pitchFamily="49" charset="-122"/>
              </a:rPr>
              <a:t>★</a:t>
            </a:r>
            <a:r>
              <a:rPr lang="zh-CN" altLang="en-US" sz="2200" b="1" dirty="0">
                <a:latin typeface="楷体_GB2312" pitchFamily="49" charset="-122"/>
                <a:ea typeface="楷体_GB2312" pitchFamily="49" charset="-122"/>
              </a:rPr>
              <a:t> 道口用轨道电路：</a:t>
            </a:r>
            <a:r>
              <a:rPr lang="en-US" altLang="zh-CN" sz="2200" b="1" dirty="0">
                <a:solidFill>
                  <a:srgbClr val="FF0000"/>
                </a:solidFill>
                <a:latin typeface="楷体_GB2312" pitchFamily="49" charset="-122"/>
                <a:ea typeface="楷体_GB2312" pitchFamily="49" charset="-122"/>
              </a:rPr>
              <a:t>14</a:t>
            </a:r>
            <a:r>
              <a:rPr lang="zh-CN" altLang="en-US" sz="2200" b="1" dirty="0">
                <a:solidFill>
                  <a:srgbClr val="FF0000"/>
                </a:solidFill>
                <a:latin typeface="楷体_GB2312" pitchFamily="49" charset="-122"/>
                <a:ea typeface="楷体_GB2312" pitchFamily="49" charset="-122"/>
              </a:rPr>
              <a:t>～</a:t>
            </a:r>
            <a:r>
              <a:rPr lang="en-US" altLang="zh-CN" sz="2200" b="1" dirty="0">
                <a:solidFill>
                  <a:srgbClr val="FF0000"/>
                </a:solidFill>
                <a:latin typeface="楷体_GB2312" pitchFamily="49" charset="-122"/>
                <a:ea typeface="楷体_GB2312" pitchFamily="49" charset="-122"/>
              </a:rPr>
              <a:t>40KHZ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20" grpId="0" animBg="1"/>
      <p:bldP spid="21" grpId="0" animBg="1"/>
      <p:bldP spid="25" grpId="0"/>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004" y="1100120"/>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sp>
        <p:nvSpPr>
          <p:cNvPr id="4" name="矩形 3"/>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5" name="圆角矩形 4"/>
          <p:cNvSpPr/>
          <p:nvPr/>
        </p:nvSpPr>
        <p:spPr bwMode="auto">
          <a:xfrm>
            <a:off x="1262822" y="2541590"/>
            <a:ext cx="10215634" cy="1487488"/>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zh-CN" altLang="en-US" sz="2400"/>
          </a:p>
        </p:txBody>
      </p:sp>
      <p:grpSp>
        <p:nvGrpSpPr>
          <p:cNvPr id="6" name="组合 8"/>
          <p:cNvGrpSpPr>
            <a:grpSpLocks/>
          </p:cNvGrpSpPr>
          <p:nvPr/>
        </p:nvGrpSpPr>
        <p:grpSpPr bwMode="auto">
          <a:xfrm>
            <a:off x="477004" y="2041524"/>
            <a:ext cx="3835399" cy="642938"/>
            <a:chOff x="571212" y="2345526"/>
            <a:chExt cx="1571896" cy="1151917"/>
          </a:xfrm>
          <a:solidFill>
            <a:schemeClr val="accent1">
              <a:lumMod val="20000"/>
              <a:lumOff val="80000"/>
            </a:schemeClr>
          </a:solidFill>
        </p:grpSpPr>
        <p:sp>
          <p:nvSpPr>
            <p:cNvPr id="7" name="圆角矩形 4"/>
            <p:cNvSpPr/>
            <p:nvPr/>
          </p:nvSpPr>
          <p:spPr>
            <a:xfrm>
              <a:off x="571212" y="2345526"/>
              <a:ext cx="1571896" cy="1151917"/>
            </a:xfrm>
            <a:prstGeom prst="roundRect">
              <a:avLst/>
            </a:prstGeom>
            <a:grpFill/>
            <a:ln/>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endParaRPr lang="zh-CN" altLang="en-US" sz="2400"/>
            </a:p>
          </p:txBody>
        </p:sp>
        <p:sp>
          <p:nvSpPr>
            <p:cNvPr id="8" name="TextBox 7"/>
            <p:cNvSpPr txBox="1"/>
            <p:nvPr/>
          </p:nvSpPr>
          <p:spPr>
            <a:xfrm>
              <a:off x="629767" y="2479206"/>
              <a:ext cx="1493172" cy="827672"/>
            </a:xfrm>
            <a:prstGeom prst="rect">
              <a:avLst/>
            </a:prstGeom>
            <a:grpFill/>
          </p:spPr>
          <p:txBody>
            <a:bodyPr>
              <a:spAutoFit/>
            </a:bodyPr>
            <a:lstStyle/>
            <a:p>
              <a:pPr algn="ctr" fontAlgn="auto">
                <a:spcBef>
                  <a:spcPts val="0"/>
                </a:spcBef>
                <a:spcAft>
                  <a:spcPts val="0"/>
                </a:spcAft>
                <a:defRPr/>
              </a:pPr>
              <a:r>
                <a:rPr lang="zh-CN" altLang="en-US" sz="2400" b="1" dirty="0" smtClean="0">
                  <a:latin typeface="楷体_GB2312" pitchFamily="49" charset="-122"/>
                  <a:ea typeface="楷体_GB2312" pitchFamily="49" charset="-122"/>
                </a:rPr>
                <a:t>模拟式音频轨道电路</a:t>
              </a:r>
              <a:endParaRPr lang="zh-CN" altLang="en-US" sz="2400" b="1" dirty="0">
                <a:latin typeface="+mj-ea"/>
                <a:ea typeface="+mj-ea"/>
              </a:endParaRPr>
            </a:p>
          </p:txBody>
        </p:sp>
      </p:grpSp>
      <p:sp>
        <p:nvSpPr>
          <p:cNvPr id="9" name="矩形 8"/>
          <p:cNvSpPr>
            <a:spLocks noChangeArrowheads="1"/>
          </p:cNvSpPr>
          <p:nvPr/>
        </p:nvSpPr>
        <p:spPr bwMode="auto">
          <a:xfrm>
            <a:off x="1405698" y="2755904"/>
            <a:ext cx="9858444" cy="1200329"/>
          </a:xfrm>
          <a:prstGeom prst="rect">
            <a:avLst/>
          </a:prstGeom>
          <a:noFill/>
          <a:ln w="9525">
            <a:noFill/>
            <a:miter lim="800000"/>
            <a:headEnd/>
            <a:tailEnd/>
          </a:ln>
        </p:spPr>
        <p:txBody>
          <a:bodyPr wrap="square">
            <a:spAutoFit/>
          </a:bodyPr>
          <a:lstStyle/>
          <a:p>
            <a:pPr>
              <a:lnSpc>
                <a:spcPct val="150000"/>
              </a:lnSpc>
            </a:pPr>
            <a:r>
              <a:rPr lang="zh-CN" altLang="en-US" sz="2400" b="1" dirty="0" smtClean="0">
                <a:latin typeface="楷体_GB2312" pitchFamily="49" charset="-122"/>
                <a:ea typeface="楷体_GB2312" pitchFamily="49" charset="-122"/>
              </a:rPr>
              <a:t>采用调幅或调频方式，可以传输较多信息，不仅能</a:t>
            </a:r>
            <a:r>
              <a:rPr lang="zh-CN" altLang="en-US" sz="2400" b="1" dirty="0" smtClean="0">
                <a:solidFill>
                  <a:srgbClr val="FF0000"/>
                </a:solidFill>
                <a:latin typeface="楷体_GB2312" pitchFamily="49" charset="-122"/>
                <a:ea typeface="楷体_GB2312" pitchFamily="49" charset="-122"/>
              </a:rPr>
              <a:t>监督轨道</a:t>
            </a:r>
            <a:r>
              <a:rPr lang="zh-CN" altLang="en-US" sz="2400" b="1" dirty="0" smtClean="0">
                <a:latin typeface="楷体_GB2312" pitchFamily="49" charset="-122"/>
                <a:ea typeface="楷体_GB2312" pitchFamily="49" charset="-122"/>
              </a:rPr>
              <a:t>的占用状态，还能反映</a:t>
            </a:r>
            <a:r>
              <a:rPr lang="zh-CN" altLang="en-US" sz="2400" b="1" dirty="0" smtClean="0">
                <a:solidFill>
                  <a:srgbClr val="FF0000"/>
                </a:solidFill>
                <a:latin typeface="楷体_GB2312" pitchFamily="49" charset="-122"/>
                <a:ea typeface="楷体_GB2312" pitchFamily="49" charset="-122"/>
              </a:rPr>
              <a:t>列车运行</a:t>
            </a:r>
            <a:r>
              <a:rPr lang="zh-CN" altLang="en-US" sz="2400" b="1" dirty="0" smtClean="0">
                <a:latin typeface="楷体_GB2312" pitchFamily="49" charset="-122"/>
                <a:ea typeface="楷体_GB2312" pitchFamily="49" charset="-122"/>
              </a:rPr>
              <a:t>前方三个或四个闭塞分区的占用情况</a:t>
            </a:r>
            <a:r>
              <a:rPr lang="zh-CN" altLang="en-US" sz="2400" b="1" dirty="0" smtClean="0">
                <a:solidFill>
                  <a:srgbClr val="333399"/>
                </a:solidFill>
                <a:latin typeface="宋体" charset="-122"/>
              </a:rPr>
              <a:t>。</a:t>
            </a:r>
            <a:endParaRPr lang="en-US" altLang="zh-CN" sz="2400" b="1" dirty="0" smtClean="0">
              <a:solidFill>
                <a:srgbClr val="333399"/>
              </a:solidFill>
              <a:latin typeface="宋体" charset="-122"/>
            </a:endParaRPr>
          </a:p>
        </p:txBody>
      </p:sp>
      <p:sp>
        <p:nvSpPr>
          <p:cNvPr id="10" name="圆角矩形 9"/>
          <p:cNvSpPr/>
          <p:nvPr/>
        </p:nvSpPr>
        <p:spPr bwMode="auto">
          <a:xfrm>
            <a:off x="619880" y="4957772"/>
            <a:ext cx="10072757" cy="1500198"/>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zh-CN" altLang="en-US" sz="2400"/>
          </a:p>
        </p:txBody>
      </p:sp>
      <p:grpSp>
        <p:nvGrpSpPr>
          <p:cNvPr id="11" name="组合 8"/>
          <p:cNvGrpSpPr>
            <a:grpSpLocks/>
          </p:cNvGrpSpPr>
          <p:nvPr/>
        </p:nvGrpSpPr>
        <p:grpSpPr bwMode="auto">
          <a:xfrm>
            <a:off x="7714495" y="4529144"/>
            <a:ext cx="3835399" cy="642938"/>
            <a:chOff x="571212" y="2345526"/>
            <a:chExt cx="1571896" cy="1151917"/>
          </a:xfrm>
          <a:solidFill>
            <a:srgbClr val="00AEEE"/>
          </a:solidFill>
        </p:grpSpPr>
        <p:sp>
          <p:nvSpPr>
            <p:cNvPr id="12" name="圆角矩形 4"/>
            <p:cNvSpPr/>
            <p:nvPr/>
          </p:nvSpPr>
          <p:spPr>
            <a:xfrm>
              <a:off x="571212" y="2345526"/>
              <a:ext cx="1571896" cy="1151917"/>
            </a:xfrm>
            <a:prstGeom prst="roundRect">
              <a:avLst/>
            </a:prstGeom>
            <a:grpFill/>
            <a:ln/>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endParaRPr lang="zh-CN" altLang="en-US" sz="2400"/>
            </a:p>
          </p:txBody>
        </p:sp>
        <p:sp>
          <p:nvSpPr>
            <p:cNvPr id="13" name="TextBox 12"/>
            <p:cNvSpPr txBox="1"/>
            <p:nvPr/>
          </p:nvSpPr>
          <p:spPr>
            <a:xfrm>
              <a:off x="629767" y="2479206"/>
              <a:ext cx="1493172" cy="827672"/>
            </a:xfrm>
            <a:prstGeom prst="rect">
              <a:avLst/>
            </a:prstGeom>
            <a:grpFill/>
          </p:spPr>
          <p:txBody>
            <a:bodyPr>
              <a:spAutoFit/>
            </a:bodyPr>
            <a:lstStyle/>
            <a:p>
              <a:pPr algn="ctr" fontAlgn="auto">
                <a:spcBef>
                  <a:spcPts val="0"/>
                </a:spcBef>
                <a:spcAft>
                  <a:spcPts val="0"/>
                </a:spcAft>
                <a:defRPr/>
              </a:pPr>
              <a:r>
                <a:rPr lang="zh-CN" altLang="en-US" sz="2400" b="1" dirty="0" smtClean="0">
                  <a:latin typeface="楷体_GB2312" pitchFamily="49" charset="-122"/>
                  <a:ea typeface="楷体_GB2312" pitchFamily="49" charset="-122"/>
                </a:rPr>
                <a:t>数字编码式音频轨道电路</a:t>
              </a:r>
              <a:endParaRPr lang="zh-CN" altLang="en-US" sz="2400" b="1" dirty="0">
                <a:latin typeface="+mj-ea"/>
                <a:ea typeface="+mj-ea"/>
              </a:endParaRPr>
            </a:p>
          </p:txBody>
        </p:sp>
      </p:grpSp>
      <p:sp>
        <p:nvSpPr>
          <p:cNvPr id="14" name="矩形 13"/>
          <p:cNvSpPr>
            <a:spLocks noChangeArrowheads="1"/>
          </p:cNvSpPr>
          <p:nvPr/>
        </p:nvSpPr>
        <p:spPr bwMode="auto">
          <a:xfrm>
            <a:off x="1785141" y="5172086"/>
            <a:ext cx="8001000" cy="1200329"/>
          </a:xfrm>
          <a:prstGeom prst="rect">
            <a:avLst/>
          </a:prstGeom>
          <a:noFill/>
          <a:ln w="9525">
            <a:noFill/>
            <a:miter lim="800000"/>
            <a:headEnd/>
            <a:tailEnd/>
          </a:ln>
        </p:spPr>
        <p:txBody>
          <a:bodyPr>
            <a:spAutoFit/>
          </a:bodyPr>
          <a:lstStyle/>
          <a:p>
            <a:pPr>
              <a:lnSpc>
                <a:spcPct val="150000"/>
              </a:lnSpc>
            </a:pPr>
            <a:r>
              <a:rPr lang="zh-CN" altLang="en-US" sz="2400" b="1" dirty="0" smtClean="0">
                <a:latin typeface="楷体_GB2312" pitchFamily="49" charset="-122"/>
                <a:ea typeface="楷体_GB2312" pitchFamily="49" charset="-122"/>
              </a:rPr>
              <a:t>采用数字调频方式，可以传输更多的信息，编码中包含了</a:t>
            </a:r>
            <a:r>
              <a:rPr lang="zh-CN" altLang="en-US" sz="2400" b="1" dirty="0" smtClean="0">
                <a:solidFill>
                  <a:srgbClr val="FF0000"/>
                </a:solidFill>
                <a:latin typeface="楷体_GB2312" pitchFamily="49" charset="-122"/>
                <a:ea typeface="楷体_GB2312" pitchFamily="49" charset="-122"/>
              </a:rPr>
              <a:t>速度码</a:t>
            </a:r>
            <a:r>
              <a:rPr lang="zh-CN" altLang="en-US" sz="2400" b="1" dirty="0" smtClean="0">
                <a:latin typeface="楷体_GB2312" pitchFamily="49" charset="-122"/>
                <a:ea typeface="楷体_GB2312" pitchFamily="49" charset="-122"/>
              </a:rPr>
              <a:t>、</a:t>
            </a:r>
            <a:r>
              <a:rPr lang="zh-CN" altLang="en-US" sz="2400" b="1" dirty="0" smtClean="0">
                <a:solidFill>
                  <a:srgbClr val="FF0000"/>
                </a:solidFill>
                <a:latin typeface="楷体_GB2312" pitchFamily="49" charset="-122"/>
                <a:ea typeface="楷体_GB2312" pitchFamily="49" charset="-122"/>
              </a:rPr>
              <a:t>线路坡度码</a:t>
            </a:r>
            <a:r>
              <a:rPr lang="zh-CN" altLang="en-US" sz="2400" b="1" dirty="0" smtClean="0">
                <a:latin typeface="楷体_GB2312" pitchFamily="49" charset="-122"/>
                <a:ea typeface="楷体_GB2312" pitchFamily="49" charset="-122"/>
              </a:rPr>
              <a:t>、闭塞分区</a:t>
            </a:r>
            <a:r>
              <a:rPr lang="zh-CN" altLang="en-US" sz="2400" b="1" dirty="0" smtClean="0">
                <a:solidFill>
                  <a:srgbClr val="FF0000"/>
                </a:solidFill>
                <a:latin typeface="楷体_GB2312" pitchFamily="49" charset="-122"/>
                <a:ea typeface="楷体_GB2312" pitchFamily="49" charset="-122"/>
              </a:rPr>
              <a:t>长度码</a:t>
            </a:r>
            <a:r>
              <a:rPr lang="zh-CN" altLang="en-US" sz="2400" b="1" dirty="0" smtClean="0">
                <a:latin typeface="楷体_GB2312" pitchFamily="49" charset="-122"/>
                <a:ea typeface="楷体_GB2312" pitchFamily="49" charset="-122"/>
              </a:rPr>
              <a:t>、</a:t>
            </a:r>
            <a:r>
              <a:rPr lang="zh-CN" altLang="en-US" sz="2400" b="1" dirty="0" smtClean="0">
                <a:solidFill>
                  <a:srgbClr val="FF0000"/>
                </a:solidFill>
                <a:latin typeface="楷体_GB2312" pitchFamily="49" charset="-122"/>
                <a:ea typeface="楷体_GB2312" pitchFamily="49" charset="-122"/>
              </a:rPr>
              <a:t>纠错码</a:t>
            </a:r>
            <a:r>
              <a:rPr lang="zh-CN" altLang="en-US" sz="2400" b="1" dirty="0" smtClean="0">
                <a:latin typeface="楷体_GB2312" pitchFamily="49" charset="-122"/>
                <a:ea typeface="楷体_GB2312" pitchFamily="49" charset="-122"/>
              </a:rPr>
              <a:t>等</a:t>
            </a:r>
            <a:r>
              <a:rPr lang="zh-CN" altLang="en-US" sz="2400" b="1" dirty="0" smtClean="0"/>
              <a:t>。</a:t>
            </a:r>
            <a:endParaRPr lang="zh-CN" altLang="en-US" sz="2400" b="1" dirty="0">
              <a:solidFill>
                <a:srgbClr val="333399"/>
              </a:solidFill>
              <a:latin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right)">
                                      <p:cBhvr>
                                        <p:cTn id="18" dur="500"/>
                                        <p:tgtEl>
                                          <p:spTgt spid="10"/>
                                        </p:tgtEl>
                                      </p:cBhvr>
                                    </p:animEffect>
                                  </p:childTnLst>
                                </p:cTn>
                              </p:par>
                              <p:par>
                                <p:cTn id="19" presetID="22" presetClass="entr" presetSubtype="2"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righ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animBg="1"/>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表格 18"/>
          <p:cNvGraphicFramePr>
            <a:graphicFrameLocks noGrp="1"/>
          </p:cNvGraphicFramePr>
          <p:nvPr/>
        </p:nvGraphicFramePr>
        <p:xfrm>
          <a:off x="1048508" y="2243128"/>
          <a:ext cx="9501254" cy="4000528"/>
        </p:xfrm>
        <a:graphic>
          <a:graphicData uri="http://schemas.openxmlformats.org/drawingml/2006/table">
            <a:tbl>
              <a:tblPr firstRow="1" bandRow="1">
                <a:tableStyleId>{5C22544A-7EE6-4342-B048-85BDC9FD1C3A}</a:tableStyleId>
              </a:tblPr>
              <a:tblGrid>
                <a:gridCol w="3742738"/>
                <a:gridCol w="3543938"/>
                <a:gridCol w="2214578"/>
              </a:tblGrid>
              <a:tr h="921702">
                <a:tc>
                  <a:txBody>
                    <a:bodyPr/>
                    <a:lstStyle/>
                    <a:p>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smtClean="0">
                          <a:solidFill>
                            <a:schemeClr val="tx1"/>
                          </a:solidFill>
                        </a:rPr>
                        <a:t>特点</a:t>
                      </a:r>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smtClean="0">
                          <a:solidFill>
                            <a:schemeClr val="tx1"/>
                          </a:solidFill>
                        </a:rPr>
                        <a:t>适用领域</a:t>
                      </a:r>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666976">
                <a:tc>
                  <a:txBody>
                    <a:bodyPr/>
                    <a:lstStyle/>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l"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j-ea"/>
                        </a:rPr>
                        <a:t>在分界处不设置钢轨绝缘，采用不同信号频率实现对电气隔离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j-ea"/>
                        </a:rPr>
                        <a:t>多适用于</a:t>
                      </a:r>
                      <a:endParaRPr lang="en-US" altLang="zh-CN" sz="2400" b="1" dirty="0" smtClean="0">
                        <a:solidFill>
                          <a:schemeClr val="tx1"/>
                        </a:solidFill>
                        <a:latin typeface="+mj-ea"/>
                      </a:endParaRPr>
                    </a:p>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rgbClr val="0303EB"/>
                          </a:solidFill>
                          <a:latin typeface="+mj-ea"/>
                        </a:rPr>
                        <a:t>正线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11850">
                <a:tc>
                  <a:txBody>
                    <a:bodyPr/>
                    <a:lstStyle/>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l"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j-ea"/>
                        </a:rPr>
                        <a:t>容易被破损造成轨道电路故障，造成列车过接缝时乘客的不舒适感</a:t>
                      </a:r>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j-ea"/>
                        </a:rPr>
                        <a:t>多适用于</a:t>
                      </a:r>
                      <a:endParaRPr lang="en-US" altLang="zh-CN" sz="2400" b="1" dirty="0" smtClean="0">
                        <a:solidFill>
                          <a:schemeClr val="tx1"/>
                        </a:solidFill>
                        <a:latin typeface="+mj-ea"/>
                      </a:endParaRPr>
                    </a:p>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rgbClr val="0303EB"/>
                          </a:solidFill>
                          <a:latin typeface="+mj-ea"/>
                        </a:rPr>
                        <a:t>车辆段</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242996"/>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grpSp>
        <p:nvGrpSpPr>
          <p:cNvPr id="9" name="组合 20"/>
          <p:cNvGrpSpPr/>
          <p:nvPr/>
        </p:nvGrpSpPr>
        <p:grpSpPr>
          <a:xfrm>
            <a:off x="1048508" y="2386004"/>
            <a:ext cx="3571900" cy="678661"/>
            <a:chOff x="125391" y="0"/>
            <a:chExt cx="2416191" cy="928694"/>
          </a:xfrm>
          <a:gradFill flip="none" rotWithShape="1">
            <a:gsLst>
              <a:gs pos="0">
                <a:srgbClr val="72CD4F">
                  <a:shade val="30000"/>
                  <a:satMod val="115000"/>
                </a:srgbClr>
              </a:gs>
              <a:gs pos="50000">
                <a:srgbClr val="72CD4F">
                  <a:shade val="67500"/>
                  <a:satMod val="115000"/>
                </a:srgbClr>
              </a:gs>
              <a:gs pos="100000">
                <a:srgbClr val="72CD4F">
                  <a:shade val="100000"/>
                  <a:satMod val="115000"/>
                </a:srgbClr>
              </a:gs>
            </a:gsLst>
            <a:lin ang="5400000" scaled="1"/>
            <a:tileRect/>
          </a:gradFill>
          <a:scene3d>
            <a:camera prst="orthographicFront">
              <a:rot lat="0" lon="0" rev="0"/>
            </a:camera>
            <a:lightRig rig="contrasting" dir="t">
              <a:rot lat="0" lon="0" rev="7800000"/>
            </a:lightRig>
          </a:scene3d>
        </p:grpSpPr>
        <p:sp>
          <p:nvSpPr>
            <p:cNvPr id="10" name="圆角矩形 9"/>
            <p:cNvSpPr/>
            <p:nvPr/>
          </p:nvSpPr>
          <p:spPr>
            <a:xfrm>
              <a:off x="303478" y="0"/>
              <a:ext cx="2238104" cy="928694"/>
            </a:xfrm>
            <a:prstGeom prst="roundRect">
              <a:avLst>
                <a:gd name="adj" fmla="val 10000"/>
              </a:avLst>
            </a:prstGeom>
            <a:grpFill/>
            <a:ln w="12700" cap="flat" cmpd="sng" algn="ctr">
              <a:noFill/>
              <a:prstDash val="solid"/>
            </a:ln>
            <a:effectLst/>
            <a:sp3d>
              <a:bevelT w="139700" h="139700"/>
            </a:sp3d>
          </p:spPr>
        </p:sp>
        <p:sp>
          <p:nvSpPr>
            <p:cNvPr id="11" name="圆角矩形 4"/>
            <p:cNvSpPr/>
            <p:nvPr/>
          </p:nvSpPr>
          <p:spPr>
            <a:xfrm>
              <a:off x="125391" y="27201"/>
              <a:ext cx="2391996" cy="87429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Perpetua"/>
                  <a:ea typeface="宋体"/>
                  <a:cs typeface="+mn-cs"/>
                </a:rPr>
                <a:t>（</a:t>
              </a:r>
              <a:r>
                <a:rPr kumimoji="0" lang="en-US" altLang="zh-CN" sz="2400" b="1" i="0" u="none" strike="noStrike" kern="1200" cap="none" spc="0" normalizeH="0" baseline="0" noProof="0" dirty="0" smtClean="0">
                  <a:ln>
                    <a:noFill/>
                  </a:ln>
                  <a:solidFill>
                    <a:schemeClr val="bg1"/>
                  </a:solidFill>
                  <a:effectLst/>
                  <a:uLnTx/>
                  <a:uFillTx/>
                  <a:latin typeface="Perpetua"/>
                  <a:ea typeface="宋体"/>
                  <a:cs typeface="+mn-cs"/>
                </a:rPr>
                <a:t>2</a:t>
              </a:r>
              <a:r>
                <a:rPr kumimoji="0" lang="zh-CN" altLang="en-US" sz="2400" b="1" i="0" u="none" strike="noStrike" kern="1200" cap="none" spc="0" normalizeH="0" baseline="0" noProof="0" dirty="0" smtClean="0">
                  <a:ln>
                    <a:noFill/>
                  </a:ln>
                  <a:solidFill>
                    <a:schemeClr val="bg1"/>
                  </a:solidFill>
                  <a:effectLst/>
                  <a:uLnTx/>
                  <a:uFillTx/>
                  <a:latin typeface="Perpetua"/>
                  <a:ea typeface="宋体"/>
                  <a:cs typeface="+mn-cs"/>
                </a:rPr>
                <a:t>）按绝缘性质分</a:t>
              </a:r>
              <a:endParaRPr kumimoji="0" lang="zh-CN" altLang="en-US" sz="2400" b="1" i="0" u="none" strike="noStrike" kern="1200" cap="none" spc="0" normalizeH="0" baseline="0" noProof="0" dirty="0">
                <a:ln>
                  <a:noFill/>
                </a:ln>
                <a:solidFill>
                  <a:schemeClr val="bg1"/>
                </a:solidFill>
                <a:effectLst/>
                <a:uLnTx/>
                <a:uFillTx/>
                <a:latin typeface="Perpetua"/>
                <a:ea typeface="宋体"/>
                <a:cs typeface="+mn-cs"/>
              </a:endParaRPr>
            </a:p>
          </p:txBody>
        </p:sp>
      </p:grpSp>
      <p:sp>
        <p:nvSpPr>
          <p:cNvPr id="4" name="TextBox 11"/>
          <p:cNvSpPr txBox="1">
            <a:spLocks noChangeArrowheads="1"/>
          </p:cNvSpPr>
          <p:nvPr/>
        </p:nvSpPr>
        <p:spPr bwMode="auto">
          <a:xfrm>
            <a:off x="1405698" y="5172086"/>
            <a:ext cx="3082314" cy="635650"/>
          </a:xfrm>
          <a:prstGeom prst="rect">
            <a:avLst/>
          </a:prstGeom>
          <a:solidFill>
            <a:srgbClr val="F3F3F3"/>
          </a:solidFill>
          <a:ln w="28575">
            <a:solidFill>
              <a:srgbClr val="72CD4F"/>
            </a:solidFill>
            <a:miter lim="800000"/>
            <a:headEnd/>
            <a:tailEnd/>
          </a:ln>
        </p:spPr>
        <p:txBody>
          <a:bodyPr wrap="square">
            <a:spAutoFit/>
          </a:bodyPr>
          <a:lstStyle/>
          <a:p>
            <a:pPr algn="ctr"/>
            <a:r>
              <a:rPr lang="zh-CN" altLang="en-US" sz="2400" b="1" dirty="0" smtClean="0">
                <a:latin typeface="+mj-ea"/>
                <a:ea typeface="+mj-ea"/>
              </a:rPr>
              <a:t>有绝缘轨道电路</a:t>
            </a:r>
            <a:endParaRPr lang="zh-CN" altLang="en-US" sz="2400" b="1" dirty="0">
              <a:latin typeface="+mj-ea"/>
              <a:ea typeface="+mj-ea"/>
            </a:endParaRPr>
          </a:p>
        </p:txBody>
      </p:sp>
      <p:sp>
        <p:nvSpPr>
          <p:cNvPr id="5" name="TextBox 13"/>
          <p:cNvSpPr txBox="1">
            <a:spLocks noChangeArrowheads="1"/>
          </p:cNvSpPr>
          <p:nvPr/>
        </p:nvSpPr>
        <p:spPr bwMode="auto">
          <a:xfrm>
            <a:off x="1405698" y="3743326"/>
            <a:ext cx="3071834" cy="635650"/>
          </a:xfrm>
          <a:prstGeom prst="rect">
            <a:avLst/>
          </a:prstGeom>
          <a:solidFill>
            <a:srgbClr val="F3F3F3"/>
          </a:solidFill>
          <a:ln w="28575">
            <a:solidFill>
              <a:srgbClr val="72CD4F"/>
            </a:solidFill>
            <a:miter lim="800000"/>
            <a:headEnd/>
            <a:tailEnd/>
          </a:ln>
        </p:spPr>
        <p:txBody>
          <a:bodyPr wrap="square">
            <a:spAutoFit/>
          </a:bodyPr>
          <a:lstStyle/>
          <a:p>
            <a:pPr algn="ctr"/>
            <a:r>
              <a:rPr lang="zh-CN" altLang="en-US" sz="2400" b="1" dirty="0" smtClean="0">
                <a:latin typeface="+mj-ea"/>
                <a:ea typeface="+mj-ea"/>
              </a:rPr>
              <a:t>无绝缘轨道电路</a:t>
            </a:r>
            <a:endParaRPr lang="zh-CN" altLang="en-US" sz="2400" b="1" dirty="0">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1384" y="2171690"/>
            <a:ext cx="9858444" cy="1500198"/>
            <a:chOff x="285720" y="2071678"/>
            <a:chExt cx="8429684" cy="1500198"/>
          </a:xfrm>
        </p:grpSpPr>
        <p:sp>
          <p:nvSpPr>
            <p:cNvPr id="3" name="对角圆角矩形 2"/>
            <p:cNvSpPr/>
            <p:nvPr/>
          </p:nvSpPr>
          <p:spPr>
            <a:xfrm>
              <a:off x="285720" y="2071678"/>
              <a:ext cx="8429684" cy="1500198"/>
            </a:xfrm>
            <a:prstGeom prst="round2DiagRect">
              <a:avLst>
                <a:gd name="adj1" fmla="val 16667"/>
                <a:gd name="adj2" fmla="val 0"/>
              </a:avLst>
            </a:prstGeom>
            <a:gradFill flip="none" rotWithShape="1">
              <a:gsLst>
                <a:gs pos="0">
                  <a:srgbClr val="4F81BD">
                    <a:shade val="30000"/>
                    <a:satMod val="115000"/>
                  </a:srgbClr>
                </a:gs>
                <a:gs pos="50000">
                  <a:srgbClr val="4F81BD">
                    <a:shade val="67500"/>
                    <a:satMod val="115000"/>
                  </a:srgbClr>
                </a:gs>
                <a:gs pos="100000">
                  <a:srgbClr val="4F81BD">
                    <a:shade val="100000"/>
                    <a:satMod val="115000"/>
                  </a:srgbClr>
                </a:gs>
              </a:gsLst>
              <a:lin ang="13500000" scaled="1"/>
              <a:tileRect/>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 name="矩形 3"/>
            <p:cNvSpPr/>
            <p:nvPr/>
          </p:nvSpPr>
          <p:spPr>
            <a:xfrm>
              <a:off x="285720" y="2214554"/>
              <a:ext cx="8358246" cy="120032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mj-ea"/>
                  <a:ea typeface="+mj-ea"/>
                </a:rPr>
                <a:t>    无绝缘轨道电路在根据谐振的原理，使谐振回路对不同频率呈现不同阻抗，实现对相邻轨道电路的电气隔离。这种电气隔离方式又称为谐振式。</a:t>
              </a:r>
              <a:endParaRPr kumimoji="0" lang="en-US" altLang="zh-CN" sz="2400" b="1" i="0" u="none" strike="noStrike" kern="0" cap="none" spc="0" normalizeH="0" baseline="0" noProof="0" dirty="0" smtClean="0">
                <a:ln>
                  <a:noFill/>
                </a:ln>
                <a:solidFill>
                  <a:sysClr val="window" lastClr="FFFFFF"/>
                </a:solidFill>
                <a:effectLst/>
                <a:uLnTx/>
                <a:uFillTx/>
                <a:latin typeface="+mj-ea"/>
                <a:ea typeface="+mj-ea"/>
              </a:endParaRPr>
            </a:p>
          </p:txBody>
        </p:sp>
      </p:grpSp>
      <p:grpSp>
        <p:nvGrpSpPr>
          <p:cNvPr id="5" name="组合 4"/>
          <p:cNvGrpSpPr/>
          <p:nvPr/>
        </p:nvGrpSpPr>
        <p:grpSpPr>
          <a:xfrm>
            <a:off x="1548574" y="3886202"/>
            <a:ext cx="9429816" cy="2643206"/>
            <a:chOff x="357158" y="4357718"/>
            <a:chExt cx="8422553" cy="2071678"/>
          </a:xfrm>
        </p:grpSpPr>
        <p:pic>
          <p:nvPicPr>
            <p:cNvPr id="6" name="Picture 9" descr="2007616145057103"/>
            <p:cNvPicPr>
              <a:picLocks noChangeAspect="1" noChangeArrowheads="1"/>
            </p:cNvPicPr>
            <p:nvPr/>
          </p:nvPicPr>
          <p:blipFill>
            <a:blip r:embed="rId2">
              <a:lum bright="12000"/>
            </a:blip>
            <a:srcRect r="832" b="12121"/>
            <a:stretch>
              <a:fillRect/>
            </a:stretch>
          </p:blipFill>
          <p:spPr bwMode="auto">
            <a:xfrm>
              <a:off x="357158" y="4357718"/>
              <a:ext cx="6072230" cy="2071678"/>
            </a:xfrm>
            <a:prstGeom prst="rect">
              <a:avLst/>
            </a:prstGeom>
            <a:noFill/>
            <a:ln w="9525">
              <a:noFill/>
              <a:miter lim="800000"/>
              <a:headEnd/>
              <a:tailEnd/>
            </a:ln>
          </p:spPr>
        </p:pic>
        <p:sp>
          <p:nvSpPr>
            <p:cNvPr id="7" name="矩形 6"/>
            <p:cNvSpPr/>
            <p:nvPr/>
          </p:nvSpPr>
          <p:spPr>
            <a:xfrm>
              <a:off x="6429388" y="5214950"/>
              <a:ext cx="2350323"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333399"/>
                  </a:solidFill>
                  <a:effectLst/>
                  <a:uLnTx/>
                  <a:uFillTx/>
                  <a:latin typeface="+mj-ea"/>
                  <a:ea typeface="+mj-ea"/>
                </a:rPr>
                <a:t>无绝缘轨道电路</a:t>
              </a:r>
              <a:endParaRPr kumimoji="0" lang="zh-CN" altLang="en-US" sz="2400" b="1" i="0" u="none" strike="noStrike" kern="0" cap="none" spc="0" normalizeH="0" baseline="0" noProof="0" dirty="0">
                <a:ln>
                  <a:noFill/>
                </a:ln>
                <a:solidFill>
                  <a:srgbClr val="333399"/>
                </a:solidFill>
                <a:effectLst/>
                <a:uLnTx/>
                <a:uFillTx/>
                <a:latin typeface="+mj-ea"/>
                <a:ea typeface="+mj-ea"/>
              </a:endParaRPr>
            </a:p>
          </p:txBody>
        </p:sp>
      </p:grpSp>
      <p:sp>
        <p:nvSpPr>
          <p:cNvPr id="8" name="矩形 7"/>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9" name="矩形 8"/>
          <p:cNvSpPr/>
          <p:nvPr/>
        </p:nvSpPr>
        <p:spPr>
          <a:xfrm>
            <a:off x="477004" y="1242996"/>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242996"/>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sp>
        <p:nvSpPr>
          <p:cNvPr id="8" name="椭圆形标注 17"/>
          <p:cNvSpPr>
            <a:spLocks noChangeArrowheads="1"/>
          </p:cNvSpPr>
          <p:nvPr/>
        </p:nvSpPr>
        <p:spPr bwMode="auto">
          <a:xfrm>
            <a:off x="7620804" y="4886334"/>
            <a:ext cx="3929090" cy="1152525"/>
          </a:xfrm>
          <a:prstGeom prst="wedgeEllipseCallout">
            <a:avLst>
              <a:gd name="adj1" fmla="val -107233"/>
              <a:gd name="adj2" fmla="val -5572"/>
            </a:avLst>
          </a:prstGeom>
          <a:noFill/>
          <a:ln w="25400">
            <a:solidFill>
              <a:srgbClr val="00B0F0"/>
            </a:solidFill>
            <a:miter lim="800000"/>
            <a:headEnd/>
            <a:tailEnd/>
          </a:ln>
        </p:spPr>
        <p:txBody>
          <a:bodyPr anchor="ctr"/>
          <a:lstStyle/>
          <a:p>
            <a:pPr>
              <a:lnSpc>
                <a:spcPct val="140000"/>
              </a:lnSpc>
              <a:spcBef>
                <a:spcPct val="20000"/>
              </a:spcBef>
            </a:pPr>
            <a:r>
              <a:rPr lang="zh-CN" altLang="en-US" sz="2000" b="1">
                <a:solidFill>
                  <a:srgbClr val="0303EB"/>
                </a:solidFill>
                <a:latin typeface="+mj-ea"/>
                <a:ea typeface="+mj-ea"/>
              </a:rPr>
              <a:t>    只监督本区段空闲，不发送其他信息。</a:t>
            </a:r>
          </a:p>
        </p:txBody>
      </p:sp>
      <p:sp>
        <p:nvSpPr>
          <p:cNvPr id="9" name="椭圆形标注 17"/>
          <p:cNvSpPr>
            <a:spLocks noChangeArrowheads="1"/>
          </p:cNvSpPr>
          <p:nvPr/>
        </p:nvSpPr>
        <p:spPr bwMode="auto">
          <a:xfrm>
            <a:off x="7906556" y="2171690"/>
            <a:ext cx="3889375" cy="1150938"/>
          </a:xfrm>
          <a:prstGeom prst="wedgeEllipseCallout">
            <a:avLst>
              <a:gd name="adj1" fmla="val -115544"/>
              <a:gd name="adj2" fmla="val 99450"/>
            </a:avLst>
          </a:prstGeom>
          <a:noFill/>
          <a:ln w="25400">
            <a:solidFill>
              <a:srgbClr val="00B0F0"/>
            </a:solidFill>
            <a:miter lim="800000"/>
            <a:headEnd/>
            <a:tailEnd/>
          </a:ln>
        </p:spPr>
        <p:txBody>
          <a:bodyPr anchor="ctr"/>
          <a:lstStyle/>
          <a:p>
            <a:r>
              <a:rPr lang="zh-CN" altLang="en-US" sz="2000" b="1" dirty="0">
                <a:solidFill>
                  <a:srgbClr val="0303EB"/>
                </a:solidFill>
                <a:latin typeface="+mj-ea"/>
                <a:ea typeface="+mj-ea"/>
              </a:rPr>
              <a:t>    用于正线，监督各闭塞分区空闲，传输有关行车信息</a:t>
            </a:r>
          </a:p>
        </p:txBody>
      </p:sp>
      <p:grpSp>
        <p:nvGrpSpPr>
          <p:cNvPr id="10" name="组合 20"/>
          <p:cNvGrpSpPr/>
          <p:nvPr/>
        </p:nvGrpSpPr>
        <p:grpSpPr>
          <a:xfrm>
            <a:off x="1048508" y="2386004"/>
            <a:ext cx="3571900" cy="678661"/>
            <a:chOff x="125391" y="0"/>
            <a:chExt cx="2416191" cy="928694"/>
          </a:xfrm>
          <a:gradFill flip="none" rotWithShape="1">
            <a:gsLst>
              <a:gs pos="0">
                <a:srgbClr val="72CD4F">
                  <a:shade val="30000"/>
                  <a:satMod val="115000"/>
                </a:srgbClr>
              </a:gs>
              <a:gs pos="50000">
                <a:srgbClr val="72CD4F">
                  <a:shade val="67500"/>
                  <a:satMod val="115000"/>
                </a:srgbClr>
              </a:gs>
              <a:gs pos="100000">
                <a:srgbClr val="72CD4F">
                  <a:shade val="100000"/>
                  <a:satMod val="115000"/>
                </a:srgbClr>
              </a:gs>
            </a:gsLst>
            <a:lin ang="5400000" scaled="1"/>
            <a:tileRect/>
          </a:gradFill>
          <a:scene3d>
            <a:camera prst="orthographicFront">
              <a:rot lat="0" lon="0" rev="0"/>
            </a:camera>
            <a:lightRig rig="contrasting" dir="t">
              <a:rot lat="0" lon="0" rev="7800000"/>
            </a:lightRig>
          </a:scene3d>
        </p:grpSpPr>
        <p:sp>
          <p:nvSpPr>
            <p:cNvPr id="11" name="圆角矩形 10"/>
            <p:cNvSpPr/>
            <p:nvPr/>
          </p:nvSpPr>
          <p:spPr>
            <a:xfrm>
              <a:off x="303478" y="0"/>
              <a:ext cx="2238104" cy="928694"/>
            </a:xfrm>
            <a:prstGeom prst="roundRect">
              <a:avLst>
                <a:gd name="adj" fmla="val 10000"/>
              </a:avLst>
            </a:prstGeom>
            <a:solidFill>
              <a:srgbClr val="FF0000"/>
            </a:solidFill>
            <a:ln w="12700" cap="flat" cmpd="sng" algn="ctr">
              <a:noFill/>
              <a:prstDash val="solid"/>
            </a:ln>
            <a:effectLst/>
            <a:sp3d>
              <a:bevelT w="139700" h="139700"/>
            </a:sp3d>
          </p:spPr>
        </p:sp>
        <p:sp>
          <p:nvSpPr>
            <p:cNvPr id="12" name="圆角矩形 4"/>
            <p:cNvSpPr/>
            <p:nvPr/>
          </p:nvSpPr>
          <p:spPr>
            <a:xfrm>
              <a:off x="125391" y="27201"/>
              <a:ext cx="2391996" cy="87429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Perpetua"/>
                  <a:ea typeface="宋体"/>
                  <a:cs typeface="+mn-cs"/>
                </a:rPr>
                <a:t>（</a:t>
              </a:r>
              <a:r>
                <a:rPr kumimoji="0" lang="en-US" altLang="zh-CN" sz="2400" b="1" i="0" u="none" strike="noStrike" kern="1200" cap="none" spc="0" normalizeH="0" baseline="0" noProof="0" dirty="0" smtClean="0">
                  <a:ln>
                    <a:noFill/>
                  </a:ln>
                  <a:solidFill>
                    <a:schemeClr val="bg1"/>
                  </a:solidFill>
                  <a:effectLst/>
                  <a:uLnTx/>
                  <a:uFillTx/>
                  <a:latin typeface="Perpetua"/>
                  <a:ea typeface="宋体"/>
                  <a:cs typeface="+mn-cs"/>
                </a:rPr>
                <a:t>3</a:t>
              </a:r>
              <a:r>
                <a:rPr kumimoji="0" lang="zh-CN" altLang="en-US" sz="2400" b="1" i="0" u="none" strike="noStrike" kern="1200" cap="none" spc="0" normalizeH="0" baseline="0" noProof="0" dirty="0" smtClean="0">
                  <a:ln>
                    <a:noFill/>
                  </a:ln>
                  <a:solidFill>
                    <a:schemeClr val="bg1"/>
                  </a:solidFill>
                  <a:effectLst/>
                  <a:uLnTx/>
                  <a:uFillTx/>
                  <a:latin typeface="Perpetua"/>
                  <a:ea typeface="宋体"/>
                  <a:cs typeface="+mn-cs"/>
                </a:rPr>
                <a:t>）按使用处所分</a:t>
              </a:r>
              <a:endParaRPr kumimoji="0" lang="zh-CN" altLang="en-US" sz="2400" b="1" i="0" u="none" strike="noStrike" kern="1200" cap="none" spc="0" normalizeH="0" baseline="0" noProof="0" dirty="0">
                <a:ln>
                  <a:noFill/>
                </a:ln>
                <a:solidFill>
                  <a:schemeClr val="bg1"/>
                </a:solidFill>
                <a:effectLst/>
                <a:uLnTx/>
                <a:uFillTx/>
                <a:latin typeface="Perpetua"/>
                <a:ea typeface="宋体"/>
                <a:cs typeface="+mn-cs"/>
              </a:endParaRPr>
            </a:p>
          </p:txBody>
        </p:sp>
      </p:grpSp>
      <p:sp>
        <p:nvSpPr>
          <p:cNvPr id="13" name="TextBox 11"/>
          <p:cNvSpPr txBox="1">
            <a:spLocks noChangeArrowheads="1"/>
          </p:cNvSpPr>
          <p:nvPr/>
        </p:nvSpPr>
        <p:spPr bwMode="auto">
          <a:xfrm>
            <a:off x="2262954" y="3743326"/>
            <a:ext cx="3082314" cy="461665"/>
          </a:xfrm>
          <a:prstGeom prst="rect">
            <a:avLst/>
          </a:prstGeom>
          <a:solidFill>
            <a:schemeClr val="bg1"/>
          </a:solidFill>
          <a:ln w="28575">
            <a:solidFill>
              <a:srgbClr val="FF0000"/>
            </a:solidFill>
            <a:miter lim="800000"/>
            <a:headEnd/>
            <a:tailEnd/>
          </a:ln>
        </p:spPr>
        <p:txBody>
          <a:bodyPr wrap="square">
            <a:spAutoFit/>
          </a:bodyPr>
          <a:lstStyle/>
          <a:p>
            <a:pPr algn="ctr"/>
            <a:r>
              <a:rPr lang="zh-CN" altLang="en-US" sz="2400" b="1" dirty="0" smtClean="0">
                <a:latin typeface="+mj-ea"/>
                <a:ea typeface="+mj-ea"/>
              </a:rPr>
              <a:t>区间轨道电路</a:t>
            </a:r>
            <a:endParaRPr lang="zh-CN" altLang="en-US" sz="2400" b="1" dirty="0">
              <a:latin typeface="+mj-ea"/>
              <a:ea typeface="+mj-ea"/>
            </a:endParaRPr>
          </a:p>
        </p:txBody>
      </p:sp>
      <p:sp>
        <p:nvSpPr>
          <p:cNvPr id="14" name="TextBox 13"/>
          <p:cNvSpPr txBox="1">
            <a:spLocks noChangeArrowheads="1"/>
          </p:cNvSpPr>
          <p:nvPr/>
        </p:nvSpPr>
        <p:spPr bwMode="auto">
          <a:xfrm>
            <a:off x="2262954" y="5243524"/>
            <a:ext cx="3071834" cy="461665"/>
          </a:xfrm>
          <a:prstGeom prst="rect">
            <a:avLst/>
          </a:prstGeom>
          <a:solidFill>
            <a:srgbClr val="F3F3F3"/>
          </a:solidFill>
          <a:ln w="28575">
            <a:solidFill>
              <a:srgbClr val="FF0000"/>
            </a:solidFill>
            <a:miter lim="800000"/>
            <a:headEnd/>
            <a:tailEnd/>
          </a:ln>
        </p:spPr>
        <p:txBody>
          <a:bodyPr wrap="square">
            <a:spAutoFit/>
          </a:bodyPr>
          <a:lstStyle/>
          <a:p>
            <a:pPr algn="ctr"/>
            <a:r>
              <a:rPr lang="zh-CN" altLang="en-US" sz="2400" b="1" dirty="0" smtClean="0">
                <a:latin typeface="+mj-ea"/>
                <a:ea typeface="+mj-ea"/>
              </a:rPr>
              <a:t>车辆段轨道电路</a:t>
            </a:r>
            <a:endParaRPr lang="zh-CN" altLang="en-US" sz="2400" b="1" dirty="0">
              <a:latin typeface="+mj-ea"/>
              <a:ea typeface="+mj-ea"/>
            </a:endParaRPr>
          </a:p>
        </p:txBody>
      </p:sp>
      <p:grpSp>
        <p:nvGrpSpPr>
          <p:cNvPr id="17" name="组合 16"/>
          <p:cNvGrpSpPr/>
          <p:nvPr/>
        </p:nvGrpSpPr>
        <p:grpSpPr>
          <a:xfrm>
            <a:off x="1764406" y="3052293"/>
            <a:ext cx="515155" cy="2485622"/>
            <a:chOff x="1764406" y="3052293"/>
            <a:chExt cx="515155" cy="2485622"/>
          </a:xfrm>
        </p:grpSpPr>
        <p:sp>
          <p:nvSpPr>
            <p:cNvPr id="15" name="任意多边形 14"/>
            <p:cNvSpPr/>
            <p:nvPr/>
          </p:nvSpPr>
          <p:spPr>
            <a:xfrm>
              <a:off x="1764406" y="3052293"/>
              <a:ext cx="515155" cy="2485622"/>
            </a:xfrm>
            <a:custGeom>
              <a:avLst/>
              <a:gdLst>
                <a:gd name="connsiteX0" fmla="*/ 0 w 515155"/>
                <a:gd name="connsiteY0" fmla="*/ 0 h 2485622"/>
                <a:gd name="connsiteX1" fmla="*/ 0 w 515155"/>
                <a:gd name="connsiteY1" fmla="*/ 2485622 h 2485622"/>
                <a:gd name="connsiteX2" fmla="*/ 515155 w 515155"/>
                <a:gd name="connsiteY2" fmla="*/ 2485622 h 2485622"/>
              </a:gdLst>
              <a:ahLst/>
              <a:cxnLst>
                <a:cxn ang="0">
                  <a:pos x="connsiteX0" y="connsiteY0"/>
                </a:cxn>
                <a:cxn ang="0">
                  <a:pos x="connsiteX1" y="connsiteY1"/>
                </a:cxn>
                <a:cxn ang="0">
                  <a:pos x="connsiteX2" y="connsiteY2"/>
                </a:cxn>
              </a:cxnLst>
              <a:rect l="l" t="t" r="r" b="b"/>
              <a:pathLst>
                <a:path w="515155" h="2485622">
                  <a:moveTo>
                    <a:pt x="0" y="0"/>
                  </a:moveTo>
                  <a:lnTo>
                    <a:pt x="0" y="2485622"/>
                  </a:lnTo>
                  <a:lnTo>
                    <a:pt x="515155" y="2485622"/>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任意多边形 15"/>
            <p:cNvSpPr/>
            <p:nvPr/>
          </p:nvSpPr>
          <p:spPr>
            <a:xfrm>
              <a:off x="1764406" y="3966693"/>
              <a:ext cx="489397" cy="0"/>
            </a:xfrm>
            <a:custGeom>
              <a:avLst/>
              <a:gdLst>
                <a:gd name="connsiteX0" fmla="*/ 0 w 489397"/>
                <a:gd name="connsiteY0" fmla="*/ 0 h 0"/>
                <a:gd name="connsiteX1" fmla="*/ 489397 w 489397"/>
                <a:gd name="connsiteY1" fmla="*/ 0 h 0"/>
              </a:gdLst>
              <a:ahLst/>
              <a:cxnLst>
                <a:cxn ang="0">
                  <a:pos x="connsiteX0" y="connsiteY0"/>
                </a:cxn>
                <a:cxn ang="0">
                  <a:pos x="connsiteX1" y="connsiteY1"/>
                </a:cxn>
              </a:cxnLst>
              <a:rect l="l" t="t" r="r" b="b"/>
              <a:pathLst>
                <a:path w="489397">
                  <a:moveTo>
                    <a:pt x="0" y="0"/>
                  </a:moveTo>
                  <a:lnTo>
                    <a:pt x="489397" y="0"/>
                  </a:ln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242996"/>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sp>
        <p:nvSpPr>
          <p:cNvPr id="8" name="椭圆形标注 17"/>
          <p:cNvSpPr>
            <a:spLocks noChangeArrowheads="1"/>
          </p:cNvSpPr>
          <p:nvPr/>
        </p:nvSpPr>
        <p:spPr bwMode="auto">
          <a:xfrm>
            <a:off x="7620804" y="4886334"/>
            <a:ext cx="3929090" cy="1928826"/>
          </a:xfrm>
          <a:prstGeom prst="wedgeEllipseCallout">
            <a:avLst>
              <a:gd name="adj1" fmla="val -107233"/>
              <a:gd name="adj2" fmla="val -18258"/>
            </a:avLst>
          </a:prstGeom>
          <a:noFill/>
          <a:ln w="25400">
            <a:solidFill>
              <a:srgbClr val="00B0F0"/>
            </a:solidFill>
            <a:miter lim="800000"/>
            <a:headEnd/>
            <a:tailEnd/>
          </a:ln>
        </p:spPr>
        <p:txBody>
          <a:bodyPr anchor="ctr"/>
          <a:lstStyle/>
          <a:p>
            <a:pPr>
              <a:lnSpc>
                <a:spcPct val="140000"/>
              </a:lnSpc>
              <a:spcBef>
                <a:spcPct val="20000"/>
              </a:spcBef>
            </a:pPr>
            <a:r>
              <a:rPr lang="zh-CN" altLang="en-US" sz="2000" b="1" dirty="0" smtClean="0">
                <a:solidFill>
                  <a:srgbClr val="0303EB"/>
                </a:solidFill>
                <a:latin typeface="+mj-ea"/>
                <a:ea typeface="+mj-ea"/>
              </a:rPr>
              <a:t>    </a:t>
            </a:r>
            <a:r>
              <a:rPr lang="zh-CN" altLang="en-US" sz="1800" b="1" dirty="0" smtClean="0">
                <a:latin typeface="+mn-ea"/>
              </a:rPr>
              <a:t>结构简单，一般用于停车线、检车线、尽头线调车信号机以及接近区段两差置信号机之间</a:t>
            </a:r>
            <a:endParaRPr lang="zh-CN" altLang="en-US" sz="1800" b="1" dirty="0">
              <a:latin typeface="+mn-ea"/>
            </a:endParaRPr>
          </a:p>
        </p:txBody>
      </p:sp>
      <p:sp>
        <p:nvSpPr>
          <p:cNvPr id="9" name="椭圆形标注 17"/>
          <p:cNvSpPr>
            <a:spLocks noChangeArrowheads="1"/>
          </p:cNvSpPr>
          <p:nvPr/>
        </p:nvSpPr>
        <p:spPr bwMode="auto">
          <a:xfrm>
            <a:off x="7906556" y="1171558"/>
            <a:ext cx="3889375" cy="2000264"/>
          </a:xfrm>
          <a:prstGeom prst="wedgeEllipseCallout">
            <a:avLst>
              <a:gd name="adj1" fmla="val -116537"/>
              <a:gd name="adj2" fmla="val 89869"/>
            </a:avLst>
          </a:prstGeom>
          <a:noFill/>
          <a:ln w="25400">
            <a:solidFill>
              <a:srgbClr val="00B0F0"/>
            </a:solidFill>
            <a:miter lim="800000"/>
            <a:headEnd/>
            <a:tailEnd/>
          </a:ln>
        </p:spPr>
        <p:txBody>
          <a:bodyPr anchor="ctr"/>
          <a:lstStyle/>
          <a:p>
            <a:r>
              <a:rPr lang="zh-CN" altLang="en-US" sz="1800" b="1" dirty="0" smtClean="0">
                <a:latin typeface="+mn-ea"/>
              </a:rPr>
              <a:t>结构复杂，包含岔前线路、岔后直向位置线路和岔后侧向位置线路。需增设绝缘外，还要增加道岔连接线及跳线</a:t>
            </a:r>
            <a:r>
              <a:rPr lang="zh-CN" altLang="en-US" sz="2000" dirty="0" smtClean="0"/>
              <a:t>。</a:t>
            </a:r>
            <a:endParaRPr lang="zh-CN" altLang="en-US" sz="2000" b="1" dirty="0">
              <a:solidFill>
                <a:srgbClr val="0303EB"/>
              </a:solidFill>
              <a:latin typeface="+mj-ea"/>
              <a:ea typeface="+mj-ea"/>
            </a:endParaRPr>
          </a:p>
        </p:txBody>
      </p:sp>
      <p:grpSp>
        <p:nvGrpSpPr>
          <p:cNvPr id="4" name="组合 20"/>
          <p:cNvGrpSpPr/>
          <p:nvPr/>
        </p:nvGrpSpPr>
        <p:grpSpPr>
          <a:xfrm>
            <a:off x="1048508" y="2386004"/>
            <a:ext cx="3571900" cy="678661"/>
            <a:chOff x="125391" y="0"/>
            <a:chExt cx="2416191" cy="928694"/>
          </a:xfrm>
          <a:solidFill>
            <a:srgbClr val="6600FF"/>
          </a:solidFill>
          <a:scene3d>
            <a:camera prst="orthographicFront">
              <a:rot lat="0" lon="0" rev="0"/>
            </a:camera>
            <a:lightRig rig="contrasting" dir="t">
              <a:rot lat="0" lon="0" rev="7800000"/>
            </a:lightRig>
          </a:scene3d>
        </p:grpSpPr>
        <p:sp>
          <p:nvSpPr>
            <p:cNvPr id="11" name="圆角矩形 10"/>
            <p:cNvSpPr/>
            <p:nvPr/>
          </p:nvSpPr>
          <p:spPr>
            <a:xfrm>
              <a:off x="303478" y="0"/>
              <a:ext cx="2238104" cy="928694"/>
            </a:xfrm>
            <a:prstGeom prst="roundRect">
              <a:avLst>
                <a:gd name="adj" fmla="val 10000"/>
              </a:avLst>
            </a:prstGeom>
            <a:grpFill/>
            <a:ln w="12700" cap="flat" cmpd="sng" algn="ctr">
              <a:noFill/>
              <a:prstDash val="solid"/>
            </a:ln>
            <a:effectLst/>
            <a:sp3d>
              <a:bevelT w="139700" h="139700"/>
            </a:sp3d>
          </p:spPr>
        </p:sp>
        <p:sp>
          <p:nvSpPr>
            <p:cNvPr id="12" name="圆角矩形 4"/>
            <p:cNvSpPr/>
            <p:nvPr/>
          </p:nvSpPr>
          <p:spPr>
            <a:xfrm>
              <a:off x="125391" y="27201"/>
              <a:ext cx="2391996" cy="874292"/>
            </a:xfrm>
            <a:prstGeom prst="rect">
              <a:avLst/>
            </a:prstGeom>
            <a:noFill/>
            <a:ln>
              <a:noFill/>
            </a:ln>
            <a:effectLst/>
            <a:sp3d/>
          </p:spPr>
          <p:txBody>
            <a:bodyPr spcFirstLastPara="0" vert="horz" wrap="square" lIns="91440" tIns="91440" rIns="91440" bIns="914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Perpetua"/>
                  <a:ea typeface="宋体"/>
                  <a:cs typeface="+mn-cs"/>
                </a:rPr>
                <a:t>（</a:t>
              </a:r>
              <a:r>
                <a:rPr kumimoji="0" lang="en-US" altLang="zh-CN" sz="2400" b="1" i="0" u="none" strike="noStrike" kern="1200" cap="none" spc="0" normalizeH="0" baseline="0" noProof="0" dirty="0" smtClean="0">
                  <a:ln>
                    <a:noFill/>
                  </a:ln>
                  <a:solidFill>
                    <a:schemeClr val="bg1"/>
                  </a:solidFill>
                  <a:effectLst/>
                  <a:uLnTx/>
                  <a:uFillTx/>
                  <a:latin typeface="Perpetua"/>
                  <a:ea typeface="宋体"/>
                  <a:cs typeface="+mn-cs"/>
                </a:rPr>
                <a:t>4</a:t>
              </a:r>
              <a:r>
                <a:rPr kumimoji="0" lang="zh-CN" altLang="en-US" sz="2400" b="1" i="0" u="none" strike="noStrike" kern="1200" cap="none" spc="0" normalizeH="0" baseline="0" noProof="0" dirty="0" smtClean="0">
                  <a:ln>
                    <a:noFill/>
                  </a:ln>
                  <a:solidFill>
                    <a:schemeClr val="bg1"/>
                  </a:solidFill>
                  <a:effectLst/>
                  <a:uLnTx/>
                  <a:uFillTx/>
                  <a:latin typeface="Perpetua"/>
                  <a:ea typeface="宋体"/>
                  <a:cs typeface="+mn-cs"/>
                </a:rPr>
                <a:t>）按是否包含道岔分</a:t>
              </a:r>
              <a:endParaRPr kumimoji="0" lang="zh-CN" altLang="en-US" sz="2400" b="1" i="0" u="none" strike="noStrike" kern="1200" cap="none" spc="0" normalizeH="0" baseline="0" noProof="0" dirty="0">
                <a:ln>
                  <a:noFill/>
                </a:ln>
                <a:solidFill>
                  <a:schemeClr val="bg1"/>
                </a:solidFill>
                <a:effectLst/>
                <a:uLnTx/>
                <a:uFillTx/>
                <a:latin typeface="Perpetua"/>
                <a:ea typeface="宋体"/>
                <a:cs typeface="+mn-cs"/>
              </a:endParaRPr>
            </a:p>
          </p:txBody>
        </p:sp>
      </p:grpSp>
      <p:sp>
        <p:nvSpPr>
          <p:cNvPr id="13" name="TextBox 11"/>
          <p:cNvSpPr txBox="1">
            <a:spLocks noChangeArrowheads="1"/>
          </p:cNvSpPr>
          <p:nvPr/>
        </p:nvSpPr>
        <p:spPr bwMode="auto">
          <a:xfrm>
            <a:off x="2262954" y="3743326"/>
            <a:ext cx="3082314" cy="461665"/>
          </a:xfrm>
          <a:prstGeom prst="rect">
            <a:avLst/>
          </a:prstGeom>
          <a:solidFill>
            <a:schemeClr val="bg1"/>
          </a:solidFill>
          <a:ln w="28575">
            <a:solidFill>
              <a:srgbClr val="0303EB"/>
            </a:solidFill>
            <a:miter lim="800000"/>
            <a:headEnd/>
            <a:tailEnd/>
          </a:ln>
        </p:spPr>
        <p:txBody>
          <a:bodyPr wrap="square">
            <a:spAutoFit/>
          </a:bodyPr>
          <a:lstStyle/>
          <a:p>
            <a:pPr algn="ctr"/>
            <a:r>
              <a:rPr lang="zh-CN" altLang="en-US" sz="2400" b="1" dirty="0" smtClean="0">
                <a:latin typeface="+mj-ea"/>
                <a:ea typeface="+mj-ea"/>
              </a:rPr>
              <a:t>道岔区段轨道电路</a:t>
            </a:r>
            <a:endParaRPr lang="zh-CN" altLang="en-US" sz="2400" b="1" dirty="0">
              <a:latin typeface="+mj-ea"/>
              <a:ea typeface="+mj-ea"/>
            </a:endParaRPr>
          </a:p>
        </p:txBody>
      </p:sp>
      <p:sp>
        <p:nvSpPr>
          <p:cNvPr id="14" name="TextBox 13"/>
          <p:cNvSpPr txBox="1">
            <a:spLocks noChangeArrowheads="1"/>
          </p:cNvSpPr>
          <p:nvPr/>
        </p:nvSpPr>
        <p:spPr bwMode="auto">
          <a:xfrm>
            <a:off x="2262954" y="5243524"/>
            <a:ext cx="3071834" cy="461665"/>
          </a:xfrm>
          <a:prstGeom prst="rect">
            <a:avLst/>
          </a:prstGeom>
          <a:solidFill>
            <a:srgbClr val="F3F3F3"/>
          </a:solidFill>
          <a:ln w="28575">
            <a:solidFill>
              <a:srgbClr val="0303EB"/>
            </a:solidFill>
            <a:miter lim="800000"/>
            <a:headEnd/>
            <a:tailEnd/>
          </a:ln>
        </p:spPr>
        <p:txBody>
          <a:bodyPr wrap="square">
            <a:spAutoFit/>
          </a:bodyPr>
          <a:lstStyle/>
          <a:p>
            <a:pPr algn="ctr"/>
            <a:r>
              <a:rPr lang="zh-CN" altLang="en-US" sz="2400" b="1" dirty="0" smtClean="0">
                <a:latin typeface="+mj-ea"/>
                <a:ea typeface="+mj-ea"/>
              </a:rPr>
              <a:t>无岔区段轨道电路</a:t>
            </a:r>
            <a:endParaRPr lang="zh-CN" altLang="en-US" sz="2400" b="1" dirty="0">
              <a:latin typeface="+mj-ea"/>
              <a:ea typeface="+mj-ea"/>
            </a:endParaRPr>
          </a:p>
        </p:txBody>
      </p:sp>
      <p:grpSp>
        <p:nvGrpSpPr>
          <p:cNvPr id="5" name="组合 16"/>
          <p:cNvGrpSpPr/>
          <p:nvPr/>
        </p:nvGrpSpPr>
        <p:grpSpPr>
          <a:xfrm>
            <a:off x="1764406" y="3052293"/>
            <a:ext cx="515155" cy="2485622"/>
            <a:chOff x="1764406" y="3052293"/>
            <a:chExt cx="515155" cy="2485622"/>
          </a:xfrm>
        </p:grpSpPr>
        <p:sp>
          <p:nvSpPr>
            <p:cNvPr id="15" name="任意多边形 14"/>
            <p:cNvSpPr/>
            <p:nvPr/>
          </p:nvSpPr>
          <p:spPr>
            <a:xfrm>
              <a:off x="1764406" y="3052293"/>
              <a:ext cx="515155" cy="2485622"/>
            </a:xfrm>
            <a:custGeom>
              <a:avLst/>
              <a:gdLst>
                <a:gd name="connsiteX0" fmla="*/ 0 w 515155"/>
                <a:gd name="connsiteY0" fmla="*/ 0 h 2485622"/>
                <a:gd name="connsiteX1" fmla="*/ 0 w 515155"/>
                <a:gd name="connsiteY1" fmla="*/ 2485622 h 2485622"/>
                <a:gd name="connsiteX2" fmla="*/ 515155 w 515155"/>
                <a:gd name="connsiteY2" fmla="*/ 2485622 h 2485622"/>
              </a:gdLst>
              <a:ahLst/>
              <a:cxnLst>
                <a:cxn ang="0">
                  <a:pos x="connsiteX0" y="connsiteY0"/>
                </a:cxn>
                <a:cxn ang="0">
                  <a:pos x="connsiteX1" y="connsiteY1"/>
                </a:cxn>
                <a:cxn ang="0">
                  <a:pos x="connsiteX2" y="connsiteY2"/>
                </a:cxn>
              </a:cxnLst>
              <a:rect l="l" t="t" r="r" b="b"/>
              <a:pathLst>
                <a:path w="515155" h="2485622">
                  <a:moveTo>
                    <a:pt x="0" y="0"/>
                  </a:moveTo>
                  <a:lnTo>
                    <a:pt x="0" y="2485622"/>
                  </a:lnTo>
                  <a:lnTo>
                    <a:pt x="515155" y="2485622"/>
                  </a:lnTo>
                </a:path>
              </a:pathLst>
            </a:custGeom>
            <a:ln w="3810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任意多边形 15"/>
            <p:cNvSpPr/>
            <p:nvPr/>
          </p:nvSpPr>
          <p:spPr>
            <a:xfrm>
              <a:off x="1764406" y="3966693"/>
              <a:ext cx="489397" cy="0"/>
            </a:xfrm>
            <a:custGeom>
              <a:avLst/>
              <a:gdLst>
                <a:gd name="connsiteX0" fmla="*/ 0 w 489397"/>
                <a:gd name="connsiteY0" fmla="*/ 0 h 0"/>
                <a:gd name="connsiteX1" fmla="*/ 489397 w 489397"/>
                <a:gd name="connsiteY1" fmla="*/ 0 h 0"/>
              </a:gdLst>
              <a:ahLst/>
              <a:cxnLst>
                <a:cxn ang="0">
                  <a:pos x="connsiteX0" y="connsiteY0"/>
                </a:cxn>
                <a:cxn ang="0">
                  <a:pos x="connsiteX1" y="connsiteY1"/>
                </a:cxn>
              </a:cxnLst>
              <a:rect l="l" t="t" r="r" b="b"/>
              <a:pathLst>
                <a:path w="489397">
                  <a:moveTo>
                    <a:pt x="0" y="0"/>
                  </a:moveTo>
                  <a:lnTo>
                    <a:pt x="489397" y="0"/>
                  </a:lnTo>
                </a:path>
              </a:pathLst>
            </a:custGeom>
            <a:ln w="3810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17" name="Picture 2" descr="200761615549506"/>
          <p:cNvPicPr>
            <a:picLocks noChangeAspect="1" noChangeArrowheads="1"/>
          </p:cNvPicPr>
          <p:nvPr/>
        </p:nvPicPr>
        <p:blipFill>
          <a:blip r:embed="rId2"/>
          <a:srcRect/>
          <a:stretch>
            <a:fillRect/>
          </a:stretch>
        </p:blipFill>
        <p:spPr bwMode="auto">
          <a:xfrm>
            <a:off x="5049035" y="1028682"/>
            <a:ext cx="2275811" cy="192882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242996"/>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sp>
        <p:nvSpPr>
          <p:cNvPr id="8" name="椭圆形标注 17"/>
          <p:cNvSpPr>
            <a:spLocks noChangeArrowheads="1"/>
          </p:cNvSpPr>
          <p:nvPr/>
        </p:nvSpPr>
        <p:spPr bwMode="auto">
          <a:xfrm>
            <a:off x="6620672" y="2671756"/>
            <a:ext cx="2643206" cy="928694"/>
          </a:xfrm>
          <a:prstGeom prst="wedgeEllipseCallout">
            <a:avLst>
              <a:gd name="adj1" fmla="val -96628"/>
              <a:gd name="adj2" fmla="val 92581"/>
            </a:avLst>
          </a:prstGeom>
          <a:noFill/>
          <a:ln w="25400">
            <a:solidFill>
              <a:srgbClr val="00B0F0"/>
            </a:solidFill>
            <a:miter lim="800000"/>
            <a:headEnd/>
            <a:tailEnd/>
          </a:ln>
        </p:spPr>
        <p:txBody>
          <a:bodyPr anchor="ctr"/>
          <a:lstStyle/>
          <a:p>
            <a:pPr algn="ctr"/>
            <a:r>
              <a:rPr lang="zh-CN" altLang="en-US" sz="2000" b="1" dirty="0" smtClean="0">
                <a:latin typeface="+mn-ea"/>
              </a:rPr>
              <a:t>一条为钢轨，另一条由电缆</a:t>
            </a:r>
            <a:endParaRPr lang="zh-CN" altLang="en-US" sz="2000" b="1" dirty="0">
              <a:latin typeface="+mn-ea"/>
            </a:endParaRPr>
          </a:p>
        </p:txBody>
      </p:sp>
      <p:sp>
        <p:nvSpPr>
          <p:cNvPr id="9" name="椭圆形标注 17"/>
          <p:cNvSpPr>
            <a:spLocks noChangeArrowheads="1"/>
          </p:cNvSpPr>
          <p:nvPr/>
        </p:nvSpPr>
        <p:spPr bwMode="auto">
          <a:xfrm>
            <a:off x="8549498" y="4600582"/>
            <a:ext cx="1928826" cy="1000132"/>
          </a:xfrm>
          <a:prstGeom prst="wedgeEllipseCallout">
            <a:avLst>
              <a:gd name="adj1" fmla="val -209813"/>
              <a:gd name="adj2" fmla="val 33853"/>
            </a:avLst>
          </a:prstGeom>
          <a:noFill/>
          <a:ln w="25400">
            <a:solidFill>
              <a:srgbClr val="00B0F0"/>
            </a:solidFill>
            <a:miter lim="800000"/>
            <a:headEnd/>
            <a:tailEnd/>
          </a:ln>
        </p:spPr>
        <p:txBody>
          <a:bodyPr anchor="ctr"/>
          <a:lstStyle/>
          <a:p>
            <a:pPr algn="ctr"/>
            <a:r>
              <a:rPr lang="zh-CN" altLang="en-US" sz="2000" b="1" dirty="0" smtClean="0">
                <a:latin typeface="+mn-ea"/>
              </a:rPr>
              <a:t>两根钢轨</a:t>
            </a:r>
            <a:endParaRPr lang="zh-CN" altLang="en-US" sz="2000" b="1" dirty="0">
              <a:latin typeface="+mn-ea"/>
            </a:endParaRPr>
          </a:p>
        </p:txBody>
      </p:sp>
      <p:grpSp>
        <p:nvGrpSpPr>
          <p:cNvPr id="4" name="组合 20"/>
          <p:cNvGrpSpPr/>
          <p:nvPr/>
        </p:nvGrpSpPr>
        <p:grpSpPr>
          <a:xfrm>
            <a:off x="1048508" y="2386004"/>
            <a:ext cx="3571900" cy="678661"/>
            <a:chOff x="125391" y="0"/>
            <a:chExt cx="2416191" cy="928694"/>
          </a:xfrm>
          <a:solidFill>
            <a:srgbClr val="FFFF00"/>
          </a:solidFill>
          <a:scene3d>
            <a:camera prst="orthographicFront">
              <a:rot lat="0" lon="0" rev="0"/>
            </a:camera>
            <a:lightRig rig="contrasting" dir="t">
              <a:rot lat="0" lon="0" rev="7800000"/>
            </a:lightRig>
          </a:scene3d>
        </p:grpSpPr>
        <p:sp>
          <p:nvSpPr>
            <p:cNvPr id="11" name="圆角矩形 10"/>
            <p:cNvSpPr/>
            <p:nvPr/>
          </p:nvSpPr>
          <p:spPr>
            <a:xfrm>
              <a:off x="303478" y="0"/>
              <a:ext cx="2238104" cy="928694"/>
            </a:xfrm>
            <a:prstGeom prst="roundRect">
              <a:avLst>
                <a:gd name="adj" fmla="val 10000"/>
              </a:avLst>
            </a:prstGeom>
            <a:grpFill/>
            <a:ln w="12700" cap="flat" cmpd="sng" algn="ctr">
              <a:noFill/>
              <a:prstDash val="solid"/>
            </a:ln>
            <a:effectLst/>
            <a:sp3d>
              <a:bevelT w="139700" h="139700"/>
            </a:sp3d>
          </p:spPr>
        </p:sp>
        <p:sp>
          <p:nvSpPr>
            <p:cNvPr id="12" name="圆角矩形 4"/>
            <p:cNvSpPr/>
            <p:nvPr/>
          </p:nvSpPr>
          <p:spPr>
            <a:xfrm>
              <a:off x="125391" y="27201"/>
              <a:ext cx="2391996" cy="874292"/>
            </a:xfrm>
            <a:prstGeom prst="rect">
              <a:avLst/>
            </a:prstGeom>
            <a:grpFill/>
            <a:ln>
              <a:noFill/>
            </a:ln>
            <a:effectLst/>
            <a:sp3d/>
          </p:spPr>
          <p:txBody>
            <a:bodyPr spcFirstLastPara="0" vert="horz" wrap="square" lIns="91440" tIns="91440" rIns="91440" bIns="91440" numCol="1" spcCol="1270" anchor="ctr" anchorCtr="0">
              <a:noAutofit/>
            </a:bodyPr>
            <a:lstStyle/>
            <a:p>
              <a:pPr marL="0" marR="0" lvl="0" indent="0" algn="ctr" defTabSz="1066800" eaLnBrk="1" fontAlgn="auto" latinLnBrk="0" hangingPunct="1">
                <a:lnSpc>
                  <a:spcPct val="90000"/>
                </a:lnSpc>
                <a:spcBef>
                  <a:spcPct val="0"/>
                </a:spcBef>
                <a:spcAft>
                  <a:spcPct val="35000"/>
                </a:spcAft>
                <a:buClrTx/>
                <a:buSzTx/>
                <a:buFontTx/>
                <a:buNone/>
                <a:tabLst/>
                <a:defRPr/>
              </a:pPr>
              <a:r>
                <a:rPr kumimoji="0" lang="zh-CN" altLang="en-US" sz="2400" b="1" i="0" u="none" strike="noStrike" kern="1200" cap="none" spc="0" normalizeH="0" baseline="0" noProof="0" dirty="0" smtClean="0">
                  <a:ln>
                    <a:noFill/>
                  </a:ln>
                  <a:effectLst/>
                  <a:uLnTx/>
                  <a:uFillTx/>
                  <a:latin typeface="Perpetua"/>
                  <a:ea typeface="宋体"/>
                  <a:cs typeface="+mn-cs"/>
                </a:rPr>
                <a:t>（</a:t>
              </a:r>
              <a:r>
                <a:rPr kumimoji="0" lang="en-US" altLang="zh-CN" sz="2400" b="1" i="0" u="none" strike="noStrike" kern="1200" cap="none" spc="0" normalizeH="0" baseline="0" noProof="0" dirty="0" smtClean="0">
                  <a:ln>
                    <a:noFill/>
                  </a:ln>
                  <a:effectLst/>
                  <a:uLnTx/>
                  <a:uFillTx/>
                  <a:latin typeface="Perpetua"/>
                  <a:ea typeface="宋体"/>
                  <a:cs typeface="+mn-cs"/>
                </a:rPr>
                <a:t>5</a:t>
              </a:r>
              <a:r>
                <a:rPr kumimoji="0" lang="zh-CN" altLang="en-US" sz="2400" b="1" i="0" u="none" strike="noStrike" kern="1200" cap="none" spc="0" normalizeH="0" baseline="0" noProof="0" dirty="0" smtClean="0">
                  <a:ln>
                    <a:noFill/>
                  </a:ln>
                  <a:effectLst/>
                  <a:uLnTx/>
                  <a:uFillTx/>
                  <a:latin typeface="Perpetua"/>
                  <a:ea typeface="宋体"/>
                  <a:cs typeface="+mn-cs"/>
                </a:rPr>
                <a:t>）按钢轨使用数量分</a:t>
              </a:r>
              <a:endParaRPr kumimoji="0" lang="zh-CN" altLang="en-US" sz="2400" b="1" i="0" u="none" strike="noStrike" kern="1200" cap="none" spc="0" normalizeH="0" baseline="0" noProof="0" dirty="0">
                <a:ln>
                  <a:noFill/>
                </a:ln>
                <a:effectLst/>
                <a:uLnTx/>
                <a:uFillTx/>
                <a:latin typeface="Perpetua"/>
                <a:ea typeface="宋体"/>
                <a:cs typeface="+mn-cs"/>
              </a:endParaRPr>
            </a:p>
          </p:txBody>
        </p:sp>
      </p:grpSp>
      <p:sp>
        <p:nvSpPr>
          <p:cNvPr id="13" name="TextBox 11"/>
          <p:cNvSpPr txBox="1">
            <a:spLocks noChangeArrowheads="1"/>
          </p:cNvSpPr>
          <p:nvPr/>
        </p:nvSpPr>
        <p:spPr bwMode="auto">
          <a:xfrm>
            <a:off x="2262954" y="3743326"/>
            <a:ext cx="3082314" cy="461665"/>
          </a:xfrm>
          <a:prstGeom prst="rect">
            <a:avLst/>
          </a:prstGeom>
          <a:solidFill>
            <a:schemeClr val="bg1"/>
          </a:solidFill>
          <a:ln w="28575">
            <a:solidFill>
              <a:srgbClr val="FFC000"/>
            </a:solidFill>
            <a:miter lim="800000"/>
            <a:headEnd/>
            <a:tailEnd/>
          </a:ln>
        </p:spPr>
        <p:txBody>
          <a:bodyPr wrap="square">
            <a:spAutoFit/>
          </a:bodyPr>
          <a:lstStyle/>
          <a:p>
            <a:pPr algn="ctr"/>
            <a:r>
              <a:rPr lang="zh-CN" altLang="en-US" sz="2400" b="1" dirty="0" smtClean="0">
                <a:latin typeface="+mj-ea"/>
                <a:ea typeface="+mj-ea"/>
              </a:rPr>
              <a:t>单轨条轨道电路</a:t>
            </a:r>
            <a:endParaRPr lang="zh-CN" altLang="en-US" sz="2400" b="1" dirty="0">
              <a:latin typeface="+mj-ea"/>
              <a:ea typeface="+mj-ea"/>
            </a:endParaRPr>
          </a:p>
        </p:txBody>
      </p:sp>
      <p:sp>
        <p:nvSpPr>
          <p:cNvPr id="14" name="TextBox 13"/>
          <p:cNvSpPr txBox="1">
            <a:spLocks noChangeArrowheads="1"/>
          </p:cNvSpPr>
          <p:nvPr/>
        </p:nvSpPr>
        <p:spPr bwMode="auto">
          <a:xfrm>
            <a:off x="2262954" y="5243524"/>
            <a:ext cx="3071834" cy="461665"/>
          </a:xfrm>
          <a:prstGeom prst="rect">
            <a:avLst/>
          </a:prstGeom>
          <a:solidFill>
            <a:srgbClr val="F3F3F3"/>
          </a:solidFill>
          <a:ln w="28575">
            <a:solidFill>
              <a:srgbClr val="FFC000"/>
            </a:solidFill>
            <a:miter lim="800000"/>
            <a:headEnd/>
            <a:tailEnd/>
          </a:ln>
        </p:spPr>
        <p:txBody>
          <a:bodyPr wrap="square">
            <a:spAutoFit/>
          </a:bodyPr>
          <a:lstStyle/>
          <a:p>
            <a:pPr algn="ctr"/>
            <a:r>
              <a:rPr lang="zh-CN" altLang="en-US" sz="2400" b="1" dirty="0" smtClean="0">
                <a:latin typeface="+mj-ea"/>
                <a:ea typeface="+mj-ea"/>
              </a:rPr>
              <a:t>双轨条轨道电路</a:t>
            </a:r>
            <a:endParaRPr lang="zh-CN" altLang="en-US" sz="2400" b="1" dirty="0">
              <a:latin typeface="+mj-ea"/>
              <a:ea typeface="+mj-ea"/>
            </a:endParaRPr>
          </a:p>
        </p:txBody>
      </p:sp>
      <p:grpSp>
        <p:nvGrpSpPr>
          <p:cNvPr id="5" name="组合 16"/>
          <p:cNvGrpSpPr/>
          <p:nvPr/>
        </p:nvGrpSpPr>
        <p:grpSpPr>
          <a:xfrm>
            <a:off x="1764406" y="3052293"/>
            <a:ext cx="515155" cy="2485622"/>
            <a:chOff x="1764406" y="3052293"/>
            <a:chExt cx="515155" cy="2485622"/>
          </a:xfrm>
        </p:grpSpPr>
        <p:sp>
          <p:nvSpPr>
            <p:cNvPr id="15" name="任意多边形 14"/>
            <p:cNvSpPr/>
            <p:nvPr/>
          </p:nvSpPr>
          <p:spPr>
            <a:xfrm>
              <a:off x="1764406" y="3052293"/>
              <a:ext cx="515155" cy="2485622"/>
            </a:xfrm>
            <a:custGeom>
              <a:avLst/>
              <a:gdLst>
                <a:gd name="connsiteX0" fmla="*/ 0 w 515155"/>
                <a:gd name="connsiteY0" fmla="*/ 0 h 2485622"/>
                <a:gd name="connsiteX1" fmla="*/ 0 w 515155"/>
                <a:gd name="connsiteY1" fmla="*/ 2485622 h 2485622"/>
                <a:gd name="connsiteX2" fmla="*/ 515155 w 515155"/>
                <a:gd name="connsiteY2" fmla="*/ 2485622 h 2485622"/>
              </a:gdLst>
              <a:ahLst/>
              <a:cxnLst>
                <a:cxn ang="0">
                  <a:pos x="connsiteX0" y="connsiteY0"/>
                </a:cxn>
                <a:cxn ang="0">
                  <a:pos x="connsiteX1" y="connsiteY1"/>
                </a:cxn>
                <a:cxn ang="0">
                  <a:pos x="connsiteX2" y="connsiteY2"/>
                </a:cxn>
              </a:cxnLst>
              <a:rect l="l" t="t" r="r" b="b"/>
              <a:pathLst>
                <a:path w="515155" h="2485622">
                  <a:moveTo>
                    <a:pt x="0" y="0"/>
                  </a:moveTo>
                  <a:lnTo>
                    <a:pt x="0" y="2485622"/>
                  </a:lnTo>
                  <a:lnTo>
                    <a:pt x="515155" y="2485622"/>
                  </a:lnTo>
                </a:path>
              </a:pathLst>
            </a:cu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任意多边形 15"/>
            <p:cNvSpPr/>
            <p:nvPr/>
          </p:nvSpPr>
          <p:spPr>
            <a:xfrm>
              <a:off x="1764406" y="3966693"/>
              <a:ext cx="489397" cy="0"/>
            </a:xfrm>
            <a:custGeom>
              <a:avLst/>
              <a:gdLst>
                <a:gd name="connsiteX0" fmla="*/ 0 w 489397"/>
                <a:gd name="connsiteY0" fmla="*/ 0 h 0"/>
                <a:gd name="connsiteX1" fmla="*/ 489397 w 489397"/>
                <a:gd name="connsiteY1" fmla="*/ 0 h 0"/>
              </a:gdLst>
              <a:ahLst/>
              <a:cxnLst>
                <a:cxn ang="0">
                  <a:pos x="connsiteX0" y="connsiteY0"/>
                </a:cxn>
                <a:cxn ang="0">
                  <a:pos x="connsiteX1" y="connsiteY1"/>
                </a:cxn>
              </a:cxnLst>
              <a:rect l="l" t="t" r="r" b="b"/>
              <a:pathLst>
                <a:path w="489397">
                  <a:moveTo>
                    <a:pt x="0" y="0"/>
                  </a:moveTo>
                  <a:lnTo>
                    <a:pt x="489397" y="0"/>
                  </a:lnTo>
                </a:path>
              </a:pathLst>
            </a:custGeom>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7" name="Rectangle 13"/>
          <p:cNvSpPr>
            <a:spLocks noChangeArrowheads="1"/>
          </p:cNvSpPr>
          <p:nvPr/>
        </p:nvSpPr>
        <p:spPr bwMode="auto">
          <a:xfrm>
            <a:off x="6263482" y="3814764"/>
            <a:ext cx="4143404" cy="400110"/>
          </a:xfrm>
          <a:prstGeom prst="rect">
            <a:avLst/>
          </a:prstGeom>
          <a:noFill/>
          <a:ln w="9525">
            <a:noFill/>
            <a:miter lim="800000"/>
            <a:headEnd/>
            <a:tailEnd/>
          </a:ln>
        </p:spPr>
        <p:txBody>
          <a:bodyPr wrap="square">
            <a:spAutoFit/>
          </a:bodyPr>
          <a:lstStyle/>
          <a:p>
            <a:pPr algn="ctr">
              <a:spcBef>
                <a:spcPct val="50000"/>
              </a:spcBef>
            </a:pPr>
            <a:r>
              <a:rPr lang="zh-CN" altLang="en-US" sz="2000" b="1" dirty="0">
                <a:solidFill>
                  <a:srgbClr val="0303EB"/>
                </a:solidFill>
                <a:ea typeface="宋体" pitchFamily="2" charset="-122"/>
              </a:rPr>
              <a:t>一般用于城轨交通停车场</a:t>
            </a:r>
          </a:p>
        </p:txBody>
      </p:sp>
      <p:sp>
        <p:nvSpPr>
          <p:cNvPr id="18" name="Rectangle 13"/>
          <p:cNvSpPr>
            <a:spLocks noChangeArrowheads="1"/>
          </p:cNvSpPr>
          <p:nvPr/>
        </p:nvSpPr>
        <p:spPr bwMode="auto">
          <a:xfrm>
            <a:off x="6406358" y="5815028"/>
            <a:ext cx="4143404" cy="400110"/>
          </a:xfrm>
          <a:prstGeom prst="rect">
            <a:avLst/>
          </a:prstGeom>
          <a:noFill/>
          <a:ln w="9525">
            <a:noFill/>
            <a:miter lim="800000"/>
            <a:headEnd/>
            <a:tailEnd/>
          </a:ln>
        </p:spPr>
        <p:txBody>
          <a:bodyPr wrap="square">
            <a:spAutoFit/>
          </a:bodyPr>
          <a:lstStyle/>
          <a:p>
            <a:pPr algn="ctr">
              <a:spcBef>
                <a:spcPct val="50000"/>
              </a:spcBef>
            </a:pPr>
            <a:r>
              <a:rPr lang="zh-CN" altLang="en-US" sz="2000" b="1" dirty="0" smtClean="0">
                <a:solidFill>
                  <a:srgbClr val="0303EB"/>
                </a:solidFill>
                <a:ea typeface="宋体" pitchFamily="2" charset="-122"/>
              </a:rPr>
              <a:t>普遍采用</a:t>
            </a:r>
            <a:endParaRPr lang="zh-CN" altLang="en-US" sz="2000" b="1" dirty="0">
              <a:solidFill>
                <a:srgbClr val="0303EB"/>
              </a:solidFill>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500"/>
                            </p:stCondLst>
                            <p:childTnLst>
                              <p:par>
                                <p:cTn id="35" presetID="2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7"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242996"/>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grpSp>
        <p:nvGrpSpPr>
          <p:cNvPr id="18" name="组合 17"/>
          <p:cNvGrpSpPr/>
          <p:nvPr/>
        </p:nvGrpSpPr>
        <p:grpSpPr>
          <a:xfrm>
            <a:off x="2120078" y="2826710"/>
            <a:ext cx="3571900" cy="1571636"/>
            <a:chOff x="1525006" y="2792097"/>
            <a:chExt cx="3571900" cy="1571636"/>
          </a:xfrm>
        </p:grpSpPr>
        <p:sp>
          <p:nvSpPr>
            <p:cNvPr id="19" name="直接连接符 4"/>
            <p:cNvSpPr/>
            <p:nvPr/>
          </p:nvSpPr>
          <p:spPr>
            <a:xfrm>
              <a:off x="2771632" y="2792097"/>
              <a:ext cx="2325274" cy="828006"/>
            </a:xfrm>
            <a:custGeom>
              <a:avLst/>
              <a:gdLst/>
              <a:ahLst/>
              <a:cxnLst/>
              <a:rect l="0" t="0" r="0" b="0"/>
              <a:pathLst>
                <a:path>
                  <a:moveTo>
                    <a:pt x="1552629" y="0"/>
                  </a:moveTo>
                  <a:lnTo>
                    <a:pt x="1552629" y="565471"/>
                  </a:lnTo>
                  <a:lnTo>
                    <a:pt x="0" y="565471"/>
                  </a:lnTo>
                  <a:lnTo>
                    <a:pt x="0" y="828006"/>
                  </a:lnTo>
                </a:path>
              </a:pathLst>
            </a:custGeom>
            <a:noFill/>
            <a:ln w="28575"/>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20" name="组合 9"/>
            <p:cNvGrpSpPr/>
            <p:nvPr/>
          </p:nvGrpSpPr>
          <p:grpSpPr>
            <a:xfrm>
              <a:off x="1525006" y="3643314"/>
              <a:ext cx="2475490" cy="720419"/>
              <a:chOff x="319827" y="2597471"/>
              <a:chExt cx="2475490" cy="720419"/>
            </a:xfrm>
          </p:grpSpPr>
          <p:sp>
            <p:nvSpPr>
              <p:cNvPr id="21" name="圆角矩形 20"/>
              <p:cNvSpPr/>
              <p:nvPr/>
            </p:nvSpPr>
            <p:spPr>
              <a:xfrm>
                <a:off x="319827" y="2597471"/>
                <a:ext cx="2475490" cy="720419"/>
              </a:xfrm>
              <a:prstGeom prst="roundRect">
                <a:avLst>
                  <a:gd name="adj" fmla="val 10000"/>
                </a:avLst>
              </a:prstGeom>
              <a:ln w="28575"/>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圆角矩形 10"/>
              <p:cNvSpPr/>
              <p:nvPr/>
            </p:nvSpPr>
            <p:spPr>
              <a:xfrm>
                <a:off x="340927" y="2618571"/>
                <a:ext cx="2433290" cy="678219"/>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333399"/>
                    </a:solidFill>
                    <a:latin typeface="+mj-ea"/>
                    <a:ea typeface="+mj-ea"/>
                  </a:rPr>
                  <a:t>开路式</a:t>
                </a:r>
                <a:endParaRPr lang="zh-CN" altLang="en-US" sz="2400" b="1" kern="1200" dirty="0">
                  <a:solidFill>
                    <a:srgbClr val="333399"/>
                  </a:solidFill>
                  <a:latin typeface="+mj-ea"/>
                  <a:ea typeface="+mj-ea"/>
                </a:endParaRPr>
              </a:p>
            </p:txBody>
          </p:sp>
        </p:grpSp>
      </p:grpSp>
      <p:grpSp>
        <p:nvGrpSpPr>
          <p:cNvPr id="23" name="组合 22"/>
          <p:cNvGrpSpPr/>
          <p:nvPr/>
        </p:nvGrpSpPr>
        <p:grpSpPr>
          <a:xfrm>
            <a:off x="5334788" y="2826710"/>
            <a:ext cx="3143271" cy="1571636"/>
            <a:chOff x="3975657" y="2792097"/>
            <a:chExt cx="3143271" cy="1571636"/>
          </a:xfrm>
        </p:grpSpPr>
        <p:sp>
          <p:nvSpPr>
            <p:cNvPr id="24" name="直接连接符 3"/>
            <p:cNvSpPr/>
            <p:nvPr/>
          </p:nvSpPr>
          <p:spPr>
            <a:xfrm>
              <a:off x="3975657" y="2792097"/>
              <a:ext cx="1901234" cy="828006"/>
            </a:xfrm>
            <a:custGeom>
              <a:avLst/>
              <a:gdLst/>
              <a:ahLst/>
              <a:cxnLst/>
              <a:rect l="0" t="0" r="0" b="0"/>
              <a:pathLst>
                <a:path>
                  <a:moveTo>
                    <a:pt x="0" y="0"/>
                  </a:moveTo>
                  <a:lnTo>
                    <a:pt x="0" y="565471"/>
                  </a:lnTo>
                  <a:lnTo>
                    <a:pt x="1552629" y="565471"/>
                  </a:lnTo>
                  <a:lnTo>
                    <a:pt x="1552629" y="828006"/>
                  </a:lnTo>
                </a:path>
              </a:pathLst>
            </a:custGeom>
            <a:noFill/>
            <a:ln w="28575"/>
          </p:spPr>
          <p:style>
            <a:lnRef idx="2">
              <a:schemeClr val="accent4">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sp>
        <p:grpSp>
          <p:nvGrpSpPr>
            <p:cNvPr id="25" name="组合 13"/>
            <p:cNvGrpSpPr/>
            <p:nvPr/>
          </p:nvGrpSpPr>
          <p:grpSpPr>
            <a:xfrm>
              <a:off x="4643438" y="3643314"/>
              <a:ext cx="2475490" cy="720419"/>
              <a:chOff x="3425086" y="2597471"/>
              <a:chExt cx="2475490" cy="720419"/>
            </a:xfrm>
          </p:grpSpPr>
          <p:sp>
            <p:nvSpPr>
              <p:cNvPr id="26" name="圆角矩形 25"/>
              <p:cNvSpPr/>
              <p:nvPr/>
            </p:nvSpPr>
            <p:spPr>
              <a:xfrm>
                <a:off x="3425086" y="2597471"/>
                <a:ext cx="2475490" cy="720419"/>
              </a:xfrm>
              <a:prstGeom prst="roundRect">
                <a:avLst>
                  <a:gd name="adj" fmla="val 10000"/>
                </a:avLst>
              </a:prstGeom>
              <a:ln w="28575"/>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7" name="圆角矩形 13"/>
              <p:cNvSpPr/>
              <p:nvPr/>
            </p:nvSpPr>
            <p:spPr>
              <a:xfrm>
                <a:off x="3446186" y="2618571"/>
                <a:ext cx="2433290" cy="678219"/>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rgbClr val="333399"/>
                    </a:solidFill>
                    <a:latin typeface="+mj-ea"/>
                    <a:ea typeface="+mj-ea"/>
                  </a:rPr>
                  <a:t>闭路式</a:t>
                </a:r>
                <a:endParaRPr lang="zh-CN" altLang="en-US" sz="2400" b="1" kern="1200" dirty="0">
                  <a:solidFill>
                    <a:srgbClr val="333399"/>
                  </a:solidFill>
                  <a:latin typeface="+mj-ea"/>
                  <a:ea typeface="+mj-ea"/>
                </a:endParaRPr>
              </a:p>
            </p:txBody>
          </p:sp>
        </p:grpSp>
      </p:grpSp>
      <p:grpSp>
        <p:nvGrpSpPr>
          <p:cNvPr id="28" name="组合 7"/>
          <p:cNvGrpSpPr/>
          <p:nvPr/>
        </p:nvGrpSpPr>
        <p:grpSpPr>
          <a:xfrm>
            <a:off x="3548838" y="2243128"/>
            <a:ext cx="3000396" cy="720419"/>
            <a:chOff x="1872456" y="1049046"/>
            <a:chExt cx="2475490" cy="720419"/>
          </a:xfrm>
        </p:grpSpPr>
        <p:sp>
          <p:nvSpPr>
            <p:cNvPr id="29" name="圆角矩形 16"/>
            <p:cNvSpPr/>
            <p:nvPr/>
          </p:nvSpPr>
          <p:spPr>
            <a:xfrm>
              <a:off x="1872456" y="1049046"/>
              <a:ext cx="2475490" cy="720419"/>
            </a:xfrm>
            <a:prstGeom prst="roundRect">
              <a:avLst>
                <a:gd name="adj" fmla="val 10000"/>
              </a:avLst>
            </a:prstGeom>
            <a:ln w="28575"/>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0" name="圆角矩形 7"/>
            <p:cNvSpPr/>
            <p:nvPr/>
          </p:nvSpPr>
          <p:spPr>
            <a:xfrm>
              <a:off x="1893556" y="1070146"/>
              <a:ext cx="2433290" cy="678219"/>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dirty="0" smtClean="0">
                  <a:solidFill>
                    <a:srgbClr val="333399"/>
                  </a:solidFill>
                  <a:latin typeface="Times New Roman" pitchFamily="18" charset="0"/>
                  <a:cs typeface="Times New Roman" pitchFamily="18" charset="0"/>
                </a:rPr>
                <a:t>（</a:t>
              </a:r>
              <a:r>
                <a:rPr lang="en-US" altLang="zh-CN" sz="2400" b="1" dirty="0" smtClean="0">
                  <a:solidFill>
                    <a:srgbClr val="333399"/>
                  </a:solidFill>
                  <a:latin typeface="Times New Roman" pitchFamily="18" charset="0"/>
                  <a:cs typeface="Times New Roman" pitchFamily="18" charset="0"/>
                </a:rPr>
                <a:t>6</a:t>
              </a:r>
              <a:r>
                <a:rPr lang="zh-CN" altLang="en-US" sz="2400" b="1" dirty="0" smtClean="0">
                  <a:solidFill>
                    <a:srgbClr val="333399"/>
                  </a:solidFill>
                  <a:latin typeface="Times New Roman" pitchFamily="18" charset="0"/>
                  <a:cs typeface="Times New Roman" pitchFamily="18" charset="0"/>
                </a:rPr>
                <a:t>）按构成方式分</a:t>
              </a:r>
              <a:endParaRPr lang="zh-CN" altLang="en-US" sz="2400" b="1" kern="1200" dirty="0">
                <a:solidFill>
                  <a:srgbClr val="333399"/>
                </a:solidFill>
                <a:latin typeface="+mj-ea"/>
                <a:ea typeface="+mj-ea"/>
              </a:endParaRPr>
            </a:p>
          </p:txBody>
        </p:sp>
      </p:grpSp>
      <p:graphicFrame>
        <p:nvGraphicFramePr>
          <p:cNvPr id="31" name="Object 2"/>
          <p:cNvGraphicFramePr>
            <a:graphicFrameLocks noChangeAspect="1"/>
          </p:cNvGraphicFramePr>
          <p:nvPr/>
        </p:nvGraphicFramePr>
        <p:xfrm>
          <a:off x="5406226" y="4541222"/>
          <a:ext cx="3980120" cy="2143119"/>
        </p:xfrm>
        <a:graphic>
          <a:graphicData uri="http://schemas.openxmlformats.org/presentationml/2006/ole">
            <p:oleObj spid="_x0000_s19458" name="Visio" r:id="rId3" imgW="4919091" imgH="2541270" progId="">
              <p:embed/>
            </p:oleObj>
          </a:graphicData>
        </a:graphic>
      </p:graphicFrame>
      <p:graphicFrame>
        <p:nvGraphicFramePr>
          <p:cNvPr id="32" name="Object 8"/>
          <p:cNvGraphicFramePr>
            <a:graphicFrameLocks noChangeAspect="1"/>
          </p:cNvGraphicFramePr>
          <p:nvPr/>
        </p:nvGraphicFramePr>
        <p:xfrm>
          <a:off x="2191516" y="4541222"/>
          <a:ext cx="2357454" cy="2171914"/>
        </p:xfrm>
        <a:graphic>
          <a:graphicData uri="http://schemas.openxmlformats.org/presentationml/2006/ole">
            <p:oleObj spid="_x0000_s19459" name="Visio" r:id="rId4" imgW="2060067" imgH="1893189"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242996"/>
            <a:ext cx="411927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、轨道电路的分类（举例）</a:t>
            </a:r>
            <a:endParaRPr lang="zh-CN" altLang="en-US" sz="2400" dirty="0">
              <a:latin typeface="+mn-ea"/>
            </a:endParaRPr>
          </a:p>
        </p:txBody>
      </p:sp>
      <p:sp>
        <p:nvSpPr>
          <p:cNvPr id="13" name="矩形 12"/>
          <p:cNvSpPr/>
          <p:nvPr/>
        </p:nvSpPr>
        <p:spPr>
          <a:xfrm>
            <a:off x="5834854" y="2314566"/>
            <a:ext cx="4286280" cy="830997"/>
          </a:xfrm>
          <a:prstGeom prst="rect">
            <a:avLst/>
          </a:prstGeom>
        </p:spPr>
        <p:txBody>
          <a:bodyPr wrap="square">
            <a:spAutoFit/>
          </a:bodyPr>
          <a:lstStyle/>
          <a:p>
            <a:r>
              <a:rPr lang="zh-CN" altLang="en-US" sz="2400" b="1" dirty="0" smtClean="0">
                <a:solidFill>
                  <a:srgbClr val="333399"/>
                </a:solidFill>
                <a:latin typeface="Times New Roman" pitchFamily="18" charset="0"/>
                <a:ea typeface="+mj-ea"/>
                <a:cs typeface="Times New Roman" pitchFamily="18" charset="0"/>
              </a:rPr>
              <a:t>开路式轨道电路继电器串联在送电端，无车占用时，</a:t>
            </a:r>
            <a:r>
              <a:rPr lang="en-US" altLang="zh-CN" sz="2400" b="1" dirty="0" smtClean="0">
                <a:solidFill>
                  <a:srgbClr val="333399"/>
                </a:solidFill>
                <a:latin typeface="Times New Roman" pitchFamily="18" charset="0"/>
                <a:ea typeface="+mj-ea"/>
                <a:cs typeface="Times New Roman" pitchFamily="18" charset="0"/>
              </a:rPr>
              <a:t>GJ</a:t>
            </a:r>
            <a:r>
              <a:rPr lang="zh-CN" altLang="en-US" sz="2400" b="1" dirty="0" smtClean="0">
                <a:solidFill>
                  <a:srgbClr val="333399"/>
                </a:solidFill>
                <a:latin typeface="Times New Roman" pitchFamily="18" charset="0"/>
                <a:ea typeface="+mj-ea"/>
                <a:cs typeface="Times New Roman" pitchFamily="18" charset="0"/>
              </a:rPr>
              <a:t>↓</a:t>
            </a:r>
            <a:endParaRPr lang="zh-CN" altLang="en-US" sz="2400" dirty="0">
              <a:solidFill>
                <a:srgbClr val="333399"/>
              </a:solidFill>
              <a:latin typeface="Times New Roman" pitchFamily="18" charset="0"/>
              <a:ea typeface="+mj-ea"/>
              <a:cs typeface="Times New Roman" pitchFamily="18" charset="0"/>
            </a:endParaRPr>
          </a:p>
        </p:txBody>
      </p:sp>
      <p:graphicFrame>
        <p:nvGraphicFramePr>
          <p:cNvPr id="14" name="Object 2"/>
          <p:cNvGraphicFramePr>
            <a:graphicFrameLocks noChangeAspect="1"/>
          </p:cNvGraphicFramePr>
          <p:nvPr/>
        </p:nvGraphicFramePr>
        <p:xfrm>
          <a:off x="2048640" y="1957376"/>
          <a:ext cx="2928958" cy="2428891"/>
        </p:xfrm>
        <a:graphic>
          <a:graphicData uri="http://schemas.openxmlformats.org/presentationml/2006/ole">
            <p:oleObj spid="_x0000_s20483" name="Visio" r:id="rId3" imgW="2060067" imgH="1893189" progId="">
              <p:embed/>
            </p:oleObj>
          </a:graphicData>
        </a:graphic>
      </p:graphicFrame>
      <p:graphicFrame>
        <p:nvGraphicFramePr>
          <p:cNvPr id="15" name="Object 4"/>
          <p:cNvGraphicFramePr>
            <a:graphicFrameLocks noChangeAspect="1"/>
          </p:cNvGraphicFramePr>
          <p:nvPr/>
        </p:nvGraphicFramePr>
        <p:xfrm>
          <a:off x="2120078" y="4314168"/>
          <a:ext cx="2869726" cy="2643867"/>
        </p:xfrm>
        <a:graphic>
          <a:graphicData uri="http://schemas.openxmlformats.org/presentationml/2006/ole">
            <p:oleObj spid="_x0000_s20484" name="Visio" r:id="rId4" imgW="2060067" imgH="1893189" progId="">
              <p:embed/>
            </p:oleObj>
          </a:graphicData>
        </a:graphic>
      </p:graphicFrame>
      <p:sp>
        <p:nvSpPr>
          <p:cNvPr id="16" name="矩形 15"/>
          <p:cNvSpPr/>
          <p:nvPr/>
        </p:nvSpPr>
        <p:spPr>
          <a:xfrm>
            <a:off x="5834854" y="4457706"/>
            <a:ext cx="4572032" cy="461665"/>
          </a:xfrm>
          <a:prstGeom prst="rect">
            <a:avLst/>
          </a:prstGeom>
        </p:spPr>
        <p:txBody>
          <a:bodyPr wrap="square">
            <a:spAutoFit/>
          </a:bodyPr>
          <a:lstStyle/>
          <a:p>
            <a:r>
              <a:rPr lang="zh-CN" altLang="en-US" sz="2400" b="1" dirty="0" smtClean="0">
                <a:solidFill>
                  <a:srgbClr val="333399"/>
                </a:solidFill>
                <a:latin typeface="Times New Roman" pitchFamily="18" charset="0"/>
                <a:ea typeface="+mj-ea"/>
                <a:cs typeface="Times New Roman" pitchFamily="18" charset="0"/>
              </a:rPr>
              <a:t>有车占用时，</a:t>
            </a:r>
            <a:r>
              <a:rPr lang="zh-CN" altLang="en-US" sz="2400" b="1" dirty="0" smtClean="0">
                <a:solidFill>
                  <a:srgbClr val="FF0000"/>
                </a:solidFill>
                <a:latin typeface="Times New Roman" pitchFamily="18" charset="0"/>
                <a:ea typeface="+mj-ea"/>
                <a:cs typeface="Times New Roman" pitchFamily="18" charset="0"/>
              </a:rPr>
              <a:t>形成回路</a:t>
            </a:r>
            <a:r>
              <a:rPr lang="zh-CN" altLang="en-US" sz="2400" b="1" dirty="0" smtClean="0">
                <a:solidFill>
                  <a:srgbClr val="333399"/>
                </a:solidFill>
                <a:latin typeface="Times New Roman" pitchFamily="18" charset="0"/>
                <a:ea typeface="+mj-ea"/>
                <a:cs typeface="Times New Roman" pitchFamily="18" charset="0"/>
              </a:rPr>
              <a:t>，</a:t>
            </a:r>
            <a:r>
              <a:rPr lang="en-US" altLang="zh-CN" sz="2400" b="1" dirty="0" smtClean="0">
                <a:solidFill>
                  <a:srgbClr val="333399"/>
                </a:solidFill>
                <a:latin typeface="Times New Roman" pitchFamily="18" charset="0"/>
                <a:ea typeface="+mj-ea"/>
                <a:cs typeface="Times New Roman" pitchFamily="18" charset="0"/>
              </a:rPr>
              <a:t>GJ</a:t>
            </a:r>
            <a:r>
              <a:rPr lang="zh-CN" altLang="en-US" sz="2400" b="1" dirty="0" smtClean="0">
                <a:solidFill>
                  <a:srgbClr val="333399"/>
                </a:solidFill>
                <a:latin typeface="Times New Roman" pitchFamily="18" charset="0"/>
                <a:ea typeface="+mj-ea"/>
                <a:cs typeface="Times New Roman" pitchFamily="18" charset="0"/>
              </a:rPr>
              <a:t>↑</a:t>
            </a:r>
            <a:endParaRPr lang="zh-CN" altLang="en-US" sz="2400" dirty="0">
              <a:solidFill>
                <a:srgbClr val="333399"/>
              </a:solidFill>
              <a:latin typeface="Times New Roman" pitchFamily="18" charset="0"/>
              <a:ea typeface="+mj-ea"/>
              <a:cs typeface="Times New Roman" pitchFamily="18" charset="0"/>
            </a:endParaRPr>
          </a:p>
        </p:txBody>
      </p:sp>
      <p:sp>
        <p:nvSpPr>
          <p:cNvPr id="17" name="矩形 16"/>
          <p:cNvSpPr/>
          <p:nvPr/>
        </p:nvSpPr>
        <p:spPr>
          <a:xfrm>
            <a:off x="5906292" y="5743590"/>
            <a:ext cx="4000528" cy="830997"/>
          </a:xfrm>
          <a:prstGeom prst="rect">
            <a:avLst/>
          </a:prstGeom>
          <a:solidFill>
            <a:srgbClr val="FFFF00"/>
          </a:solidFill>
        </p:spPr>
        <p:txBody>
          <a:bodyPr wrap="square">
            <a:spAutoFit/>
          </a:bodyPr>
          <a:lstStyle/>
          <a:p>
            <a:r>
              <a:rPr lang="zh-CN" altLang="en-US" sz="2400" b="1" dirty="0" smtClean="0">
                <a:latin typeface="Times New Roman" pitchFamily="18" charset="0"/>
                <a:ea typeface="+mj-ea"/>
                <a:cs typeface="Times New Roman" pitchFamily="18" charset="0"/>
              </a:rPr>
              <a:t>缺点：不能监督整个轨道区段的完整性</a:t>
            </a:r>
            <a:endParaRPr lang="zh-CN" altLang="en-US" sz="2400" dirty="0">
              <a:latin typeface="Times New Roman" pitchFamily="18" charset="0"/>
              <a:ea typeface="+mj-ea"/>
              <a:cs typeface="Times New Roman" pitchFamily="18" charset="0"/>
            </a:endParaRPr>
          </a:p>
        </p:txBody>
      </p:sp>
      <p:grpSp>
        <p:nvGrpSpPr>
          <p:cNvPr id="18" name="组合 17"/>
          <p:cNvGrpSpPr/>
          <p:nvPr/>
        </p:nvGrpSpPr>
        <p:grpSpPr>
          <a:xfrm>
            <a:off x="3048772" y="4600581"/>
            <a:ext cx="928694" cy="1716100"/>
            <a:chOff x="2142314" y="3929066"/>
            <a:chExt cx="929488" cy="1716100"/>
          </a:xfrm>
        </p:grpSpPr>
        <p:cxnSp>
          <p:nvCxnSpPr>
            <p:cNvPr id="19" name="直接连接符 18"/>
            <p:cNvCxnSpPr/>
            <p:nvPr/>
          </p:nvCxnSpPr>
          <p:spPr>
            <a:xfrm rot="5400000">
              <a:off x="1285852" y="4786322"/>
              <a:ext cx="1714512"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143108" y="3929066"/>
              <a:ext cx="928694"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2213752" y="4786322"/>
              <a:ext cx="1715306" cy="79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0800000">
              <a:off x="2143108" y="5643578"/>
              <a:ext cx="928694"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8508" y="314302"/>
            <a:ext cx="1620957" cy="523220"/>
          </a:xfrm>
          <a:prstGeom prst="rect">
            <a:avLst/>
          </a:prstGeom>
        </p:spPr>
        <p:txBody>
          <a:bodyPr wrap="none">
            <a:spAutoFit/>
          </a:bodyPr>
          <a:lstStyle/>
          <a:p>
            <a:pPr>
              <a:lnSpc>
                <a:spcPct val="100000"/>
              </a:lnSpc>
              <a:spcBef>
                <a:spcPct val="0"/>
              </a:spcBef>
              <a:buClrTx/>
              <a:buFontTx/>
              <a:buNone/>
            </a:pPr>
            <a:r>
              <a:rPr lang="zh-CN" altLang="en-US" sz="2800" b="1" dirty="0" smtClean="0">
                <a:solidFill>
                  <a:srgbClr val="000000"/>
                </a:solidFill>
                <a:latin typeface="微软雅黑" pitchFamily="34" charset="-122"/>
                <a:ea typeface="微软雅黑" pitchFamily="34" charset="-122"/>
              </a:rPr>
              <a:t>学习要点</a:t>
            </a:r>
            <a:endParaRPr lang="zh-CN" altLang="en-US" sz="2800" b="1" dirty="0">
              <a:solidFill>
                <a:srgbClr val="000000"/>
              </a:solidFill>
              <a:latin typeface="微软雅黑" pitchFamily="34" charset="-122"/>
              <a:ea typeface="微软雅黑" pitchFamily="34" charset="-122"/>
            </a:endParaRPr>
          </a:p>
        </p:txBody>
      </p:sp>
      <p:sp>
        <p:nvSpPr>
          <p:cNvPr id="3" name="Rectangle 1"/>
          <p:cNvSpPr>
            <a:spLocks noChangeArrowheads="1"/>
          </p:cNvSpPr>
          <p:nvPr/>
        </p:nvSpPr>
        <p:spPr bwMode="auto">
          <a:xfrm>
            <a:off x="548442" y="957244"/>
            <a:ext cx="11144328" cy="60939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知识目标</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zh-CN" sz="2000" b="1" i="0" u="none" strike="noStrike" cap="none" normalizeH="0" baseline="0" dirty="0" smtClean="0">
              <a:ln>
                <a:noFill/>
              </a:ln>
              <a:solidFill>
                <a:srgbClr val="C00000"/>
              </a:solidFill>
              <a:effectLst/>
              <a:latin typeface="微软雅黑" pitchFamily="34" charset="-122"/>
              <a:ea typeface="微软雅黑" pitchFamily="34" charset="-122"/>
              <a:cs typeface="宋体" pitchFamily="2" charset="-122"/>
            </a:endParaRP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1. </a:t>
            </a:r>
            <a:r>
              <a:rPr lang="zh-CN" altLang="en-US" sz="2000" b="1" dirty="0" smtClean="0">
                <a:latin typeface="微软雅黑" pitchFamily="34" charset="-122"/>
                <a:ea typeface="微软雅黑" pitchFamily="34" charset="-122"/>
                <a:cs typeface="Times New Roman" pitchFamily="18" charset="0"/>
              </a:rPr>
              <a:t>掌握轨道电路的作用；</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2. </a:t>
            </a:r>
            <a:r>
              <a:rPr lang="zh-CN" altLang="en-US" sz="2000" b="1" dirty="0" smtClean="0">
                <a:latin typeface="微软雅黑" pitchFamily="34" charset="-122"/>
                <a:ea typeface="微软雅黑" pitchFamily="34" charset="-122"/>
                <a:cs typeface="Times New Roman" pitchFamily="18" charset="0"/>
              </a:rPr>
              <a:t>掌握轨道电路的工作原理；</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4. </a:t>
            </a:r>
            <a:r>
              <a:rPr lang="zh-CN" altLang="en-US" sz="2000" b="1" dirty="0" smtClean="0">
                <a:latin typeface="微软雅黑" pitchFamily="34" charset="-122"/>
                <a:ea typeface="微软雅黑" pitchFamily="34" charset="-122"/>
                <a:cs typeface="Times New Roman" pitchFamily="18" charset="0"/>
              </a:rPr>
              <a:t>掌握轨道电路的分类；</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5. </a:t>
            </a:r>
            <a:r>
              <a:rPr lang="zh-CN" altLang="en-US" sz="2000" b="1" dirty="0" smtClean="0">
                <a:latin typeface="微软雅黑" pitchFamily="34" charset="-122"/>
                <a:ea typeface="微软雅黑" pitchFamily="34" charset="-122"/>
                <a:cs typeface="Times New Roman" pitchFamily="18" charset="0"/>
              </a:rPr>
              <a:t>了解轨道电路的基本工作状态；</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5. </a:t>
            </a:r>
            <a:r>
              <a:rPr lang="zh-CN" altLang="en-US" sz="2000" b="1" dirty="0" smtClean="0">
                <a:latin typeface="微软雅黑" pitchFamily="34" charset="-122"/>
                <a:ea typeface="微软雅黑" pitchFamily="34" charset="-122"/>
                <a:cs typeface="Times New Roman" pitchFamily="18" charset="0"/>
              </a:rPr>
              <a:t>了解</a:t>
            </a:r>
            <a:r>
              <a:rPr lang="en-US" altLang="en-US" sz="2000" b="1" dirty="0" smtClean="0">
                <a:latin typeface="微软雅黑" pitchFamily="34" charset="-122"/>
                <a:ea typeface="微软雅黑" pitchFamily="34" charset="-122"/>
                <a:cs typeface="Times New Roman" pitchFamily="18" charset="0"/>
              </a:rPr>
              <a:t>JZXC-480</a:t>
            </a:r>
            <a:r>
              <a:rPr lang="zh-CN" altLang="en-US" sz="2000" b="1" dirty="0" smtClean="0">
                <a:latin typeface="微软雅黑" pitchFamily="34" charset="-122"/>
                <a:ea typeface="微软雅黑" pitchFamily="34" charset="-122"/>
                <a:cs typeface="Times New Roman" pitchFamily="18" charset="0"/>
              </a:rPr>
              <a:t>型（工频交流）轨道电路的组成及工作原理；</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6. </a:t>
            </a:r>
            <a:r>
              <a:rPr lang="zh-CN" altLang="en-US" sz="2000" b="1" dirty="0" smtClean="0">
                <a:latin typeface="微软雅黑" pitchFamily="34" charset="-122"/>
                <a:ea typeface="微软雅黑" pitchFamily="34" charset="-122"/>
                <a:cs typeface="Times New Roman" pitchFamily="18" charset="0"/>
              </a:rPr>
              <a:t>了解</a:t>
            </a:r>
            <a:r>
              <a:rPr lang="en-US" altLang="en-US" sz="2000" b="1" dirty="0" smtClean="0">
                <a:latin typeface="微软雅黑" pitchFamily="34" charset="-122"/>
                <a:ea typeface="微软雅黑" pitchFamily="34" charset="-122"/>
                <a:cs typeface="Times New Roman" pitchFamily="18" charset="0"/>
              </a:rPr>
              <a:t>FTGS</a:t>
            </a:r>
            <a:r>
              <a:rPr lang="zh-CN" altLang="en-US" sz="2000" b="1" dirty="0" smtClean="0">
                <a:latin typeface="微软雅黑" pitchFamily="34" charset="-122"/>
                <a:ea typeface="微软雅黑" pitchFamily="34" charset="-122"/>
                <a:cs typeface="Times New Roman" pitchFamily="18" charset="0"/>
              </a:rPr>
              <a:t>型数字编码式轨道电路的组成及工作原理。</a:t>
            </a:r>
          </a:p>
          <a:p>
            <a:pPr marL="0" marR="0" lvl="0" indent="720000" algn="l" defTabSz="914400" rtl="0" eaLnBrk="0" fontAlgn="base" latinLnBrk="0" hangingPunct="0">
              <a:lnSpc>
                <a:spcPct val="150000"/>
              </a:lnSpc>
              <a:spcBef>
                <a:spcPct val="0"/>
              </a:spcBef>
              <a:spcAft>
                <a:spcPct val="0"/>
              </a:spcAft>
              <a:buClrTx/>
              <a:buSzTx/>
              <a:buFontTx/>
              <a:buNone/>
              <a:tabLst/>
            </a:pP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rgbClr val="0303EB"/>
                </a:solidFill>
                <a:effectLst/>
                <a:latin typeface="微软雅黑" pitchFamily="34" charset="-122"/>
                <a:ea typeface="微软雅黑" pitchFamily="34" charset="-122"/>
                <a:cs typeface="Times New Roman" pitchFamily="18" charset="0"/>
              </a:rPr>
              <a:t>技能目标：</a:t>
            </a:r>
            <a:endParaRPr kumimoji="0" lang="zh-CN" altLang="en-US" sz="2000" b="1" i="0" u="none" strike="noStrike" cap="none" normalizeH="0" baseline="0" dirty="0" smtClean="0">
              <a:ln>
                <a:noFill/>
              </a:ln>
              <a:solidFill>
                <a:srgbClr val="0303EB"/>
              </a:solidFill>
              <a:effectLst/>
              <a:latin typeface="微软雅黑" pitchFamily="34" charset="-122"/>
              <a:ea typeface="微软雅黑" pitchFamily="34" charset="-122"/>
              <a:cs typeface="宋体" pitchFamily="2" charset="-122"/>
            </a:endParaRP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1. </a:t>
            </a:r>
            <a:r>
              <a:rPr lang="zh-CN" altLang="en-US" sz="2000" b="1" dirty="0" smtClean="0">
                <a:latin typeface="微软雅黑" pitchFamily="34" charset="-122"/>
                <a:ea typeface="微软雅黑" pitchFamily="34" charset="-122"/>
                <a:cs typeface="Times New Roman" pitchFamily="18" charset="0"/>
              </a:rPr>
              <a:t>能对轨道电路做极性交叉测试；</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2. </a:t>
            </a:r>
            <a:r>
              <a:rPr lang="zh-CN" altLang="en-US" sz="2000" b="1" dirty="0" smtClean="0">
                <a:latin typeface="微软雅黑" pitchFamily="34" charset="-122"/>
                <a:ea typeface="微软雅黑" pitchFamily="34" charset="-122"/>
                <a:cs typeface="Times New Roman" pitchFamily="18" charset="0"/>
              </a:rPr>
              <a:t>会测试</a:t>
            </a:r>
            <a:r>
              <a:rPr lang="en-US" altLang="en-US" sz="2000" b="1" dirty="0" smtClean="0">
                <a:latin typeface="微软雅黑" pitchFamily="34" charset="-122"/>
                <a:ea typeface="微软雅黑" pitchFamily="34" charset="-122"/>
                <a:cs typeface="Times New Roman" pitchFamily="18" charset="0"/>
              </a:rPr>
              <a:t>JZXC-480</a:t>
            </a:r>
            <a:r>
              <a:rPr lang="zh-CN" altLang="en-US" sz="2000" b="1" dirty="0" smtClean="0">
                <a:latin typeface="微软雅黑" pitchFamily="34" charset="-122"/>
                <a:ea typeface="微软雅黑" pitchFamily="34" charset="-122"/>
                <a:cs typeface="Times New Roman" pitchFamily="18" charset="0"/>
              </a:rPr>
              <a:t>型（工频交流连续式）轨道电路的电气参数；</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3. </a:t>
            </a:r>
            <a:r>
              <a:rPr lang="zh-CN" altLang="en-US" sz="2000" b="1" dirty="0" smtClean="0">
                <a:latin typeface="微软雅黑" pitchFamily="34" charset="-122"/>
                <a:ea typeface="微软雅黑" pitchFamily="34" charset="-122"/>
                <a:cs typeface="Times New Roman" pitchFamily="18" charset="0"/>
              </a:rPr>
              <a:t>能对</a:t>
            </a:r>
            <a:r>
              <a:rPr lang="en-US" altLang="en-US" sz="2000" b="1" dirty="0" smtClean="0">
                <a:latin typeface="微软雅黑" pitchFamily="34" charset="-122"/>
                <a:ea typeface="微软雅黑" pitchFamily="34" charset="-122"/>
                <a:cs typeface="Times New Roman" pitchFamily="18" charset="0"/>
              </a:rPr>
              <a:t>50Hz</a:t>
            </a:r>
            <a:r>
              <a:rPr lang="zh-CN" altLang="en-US" sz="2000" b="1" dirty="0" smtClean="0">
                <a:latin typeface="微软雅黑" pitchFamily="34" charset="-122"/>
                <a:ea typeface="微软雅黑" pitchFamily="34" charset="-122"/>
                <a:cs typeface="Times New Roman" pitchFamily="18" charset="0"/>
              </a:rPr>
              <a:t>相敏轨道电路进行调整；</a:t>
            </a:r>
          </a:p>
          <a:p>
            <a:pPr indent="720000" defTabSz="914400" eaLnBrk="0" fontAlgn="base" hangingPunct="0">
              <a:lnSpc>
                <a:spcPct val="150000"/>
              </a:lnSpc>
              <a:spcBef>
                <a:spcPct val="0"/>
              </a:spcBef>
              <a:spcAft>
                <a:spcPct val="0"/>
              </a:spcAft>
            </a:pPr>
            <a:r>
              <a:rPr lang="en-US" altLang="en-US" sz="2000" b="1" dirty="0" smtClean="0">
                <a:latin typeface="微软雅黑" pitchFamily="34" charset="-122"/>
                <a:ea typeface="微软雅黑" pitchFamily="34" charset="-122"/>
                <a:cs typeface="Times New Roman" pitchFamily="18" charset="0"/>
              </a:rPr>
              <a:t>4. </a:t>
            </a:r>
            <a:r>
              <a:rPr lang="zh-CN" altLang="en-US" sz="2000" b="1" dirty="0" smtClean="0">
                <a:latin typeface="微软雅黑" pitchFamily="34" charset="-122"/>
                <a:ea typeface="微软雅黑" pitchFamily="34" charset="-122"/>
                <a:cs typeface="Times New Roman" pitchFamily="18" charset="0"/>
              </a:rPr>
              <a:t>会检查和替换钢轨接续线。</a:t>
            </a:r>
          </a:p>
        </p:txBody>
      </p:sp>
      <p:pic>
        <p:nvPicPr>
          <p:cNvPr id="4" name="Picture 4" descr="d:\360浏览器\360\360se\360se6\User Data\temp\200912210104249.JPG"/>
          <p:cNvPicPr>
            <a:picLocks noChangeAspect="1" noChangeArrowheads="1"/>
          </p:cNvPicPr>
          <p:nvPr/>
        </p:nvPicPr>
        <p:blipFill>
          <a:blip r:embed="rId2"/>
          <a:srcRect l="9062" t="72980" r="19687" b="2426"/>
          <a:stretch>
            <a:fillRect/>
          </a:stretch>
        </p:blipFill>
        <p:spPr bwMode="auto">
          <a:xfrm flipH="1">
            <a:off x="7406490" y="5600714"/>
            <a:ext cx="4357660" cy="1357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242996"/>
            <a:ext cx="288175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5</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轨道电路的应用</a:t>
            </a:r>
            <a:endParaRPr lang="zh-CN" altLang="en-US" sz="2400" dirty="0">
              <a:latin typeface="+mn-ea"/>
            </a:endParaRPr>
          </a:p>
        </p:txBody>
      </p:sp>
      <p:sp>
        <p:nvSpPr>
          <p:cNvPr id="5" name="TextBox 4"/>
          <p:cNvSpPr txBox="1"/>
          <p:nvPr/>
        </p:nvSpPr>
        <p:spPr>
          <a:xfrm>
            <a:off x="0" y="2314566"/>
            <a:ext cx="8286808" cy="461665"/>
          </a:xfrm>
          <a:prstGeom prst="rect">
            <a:avLst/>
          </a:prstGeom>
          <a:noFill/>
        </p:spPr>
        <p:txBody>
          <a:bodyPr wrap="square" rtlCol="0">
            <a:spAutoFit/>
          </a:bodyPr>
          <a:lstStyle/>
          <a:p>
            <a:r>
              <a:rPr lang="en-US" altLang="zh-CN" sz="2400" b="1" dirty="0" smtClean="0">
                <a:solidFill>
                  <a:srgbClr val="333399"/>
                </a:solidFill>
                <a:latin typeface="Times New Roman" pitchFamily="18" charset="0"/>
                <a:ea typeface="+mj-ea"/>
                <a:cs typeface="Times New Roman" pitchFamily="18" charset="0"/>
              </a:rPr>
              <a:t>        </a:t>
            </a:r>
            <a:r>
              <a:rPr lang="zh-CN" altLang="en-US" sz="2400" b="1" dirty="0" smtClean="0">
                <a:solidFill>
                  <a:srgbClr val="333399"/>
                </a:solidFill>
                <a:latin typeface="Times New Roman" pitchFamily="18" charset="0"/>
                <a:ea typeface="+mj-ea"/>
                <a:cs typeface="Times New Roman" pitchFamily="18" charset="0"/>
              </a:rPr>
              <a:t>轨道电路主要应用在各区间、车站、车辆段、停车场。</a:t>
            </a:r>
          </a:p>
        </p:txBody>
      </p:sp>
      <p:grpSp>
        <p:nvGrpSpPr>
          <p:cNvPr id="6" name="组合 5"/>
          <p:cNvGrpSpPr/>
          <p:nvPr/>
        </p:nvGrpSpPr>
        <p:grpSpPr>
          <a:xfrm>
            <a:off x="691318" y="3171822"/>
            <a:ext cx="2294034" cy="3071834"/>
            <a:chOff x="71406" y="2285992"/>
            <a:chExt cx="2294034" cy="3071834"/>
          </a:xfrm>
        </p:grpSpPr>
        <p:grpSp>
          <p:nvGrpSpPr>
            <p:cNvPr id="7" name="组合 6"/>
            <p:cNvGrpSpPr/>
            <p:nvPr/>
          </p:nvGrpSpPr>
          <p:grpSpPr>
            <a:xfrm>
              <a:off x="71406" y="2285992"/>
              <a:ext cx="2294034" cy="1304027"/>
              <a:chOff x="5045" y="26647"/>
              <a:chExt cx="2294034" cy="2808000"/>
            </a:xfrm>
          </p:grpSpPr>
          <p:sp>
            <p:nvSpPr>
              <p:cNvPr id="11" name="圆角矩形 10"/>
              <p:cNvSpPr/>
              <p:nvPr/>
            </p:nvSpPr>
            <p:spPr>
              <a:xfrm>
                <a:off x="5045" y="26647"/>
                <a:ext cx="2294034" cy="2808000"/>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圆角矩形 4"/>
              <p:cNvSpPr/>
              <p:nvPr/>
            </p:nvSpPr>
            <p:spPr>
              <a:xfrm>
                <a:off x="5045" y="26647"/>
                <a:ext cx="2294034" cy="917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91440" numCol="1" spcCol="1270" anchor="t" anchorCtr="0">
                <a:noAutofit/>
              </a:bodyPr>
              <a:lstStyle/>
              <a:p>
                <a:pPr lvl="0" algn="l" defTabSz="1066800">
                  <a:lnSpc>
                    <a:spcPct val="90000"/>
                  </a:lnSpc>
                  <a:spcBef>
                    <a:spcPct val="0"/>
                  </a:spcBef>
                  <a:spcAft>
                    <a:spcPct val="35000"/>
                  </a:spcAft>
                </a:pPr>
                <a:r>
                  <a:rPr lang="zh-CN" altLang="en-US" sz="2400" b="1" kern="1200" dirty="0" smtClean="0">
                    <a:latin typeface="+mj-ea"/>
                    <a:ea typeface="+mj-ea"/>
                  </a:rPr>
                  <a:t>区段轨道电路</a:t>
                </a:r>
                <a:endParaRPr lang="zh-CN" altLang="en-US" sz="2400" b="1" kern="1200" dirty="0">
                  <a:latin typeface="+mj-ea"/>
                  <a:ea typeface="+mj-ea"/>
                </a:endParaRPr>
              </a:p>
            </p:txBody>
          </p:sp>
        </p:grpSp>
        <p:grpSp>
          <p:nvGrpSpPr>
            <p:cNvPr id="8" name="组合 7"/>
            <p:cNvGrpSpPr/>
            <p:nvPr/>
          </p:nvGrpSpPr>
          <p:grpSpPr>
            <a:xfrm>
              <a:off x="275629" y="2917853"/>
              <a:ext cx="2081792" cy="2439973"/>
              <a:chOff x="474907" y="944260"/>
              <a:chExt cx="2530094" cy="3744000"/>
            </a:xfrm>
          </p:grpSpPr>
          <p:sp>
            <p:nvSpPr>
              <p:cNvPr id="9" name="圆角矩形 8"/>
              <p:cNvSpPr/>
              <p:nvPr/>
            </p:nvSpPr>
            <p:spPr>
              <a:xfrm>
                <a:off x="474907" y="944260"/>
                <a:ext cx="2294034" cy="3744000"/>
              </a:xfrm>
              <a:prstGeom prst="roundRect">
                <a:avLst>
                  <a:gd name="adj" fmla="val 10000"/>
                </a:avLst>
              </a:pr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圆角矩形 6"/>
              <p:cNvSpPr/>
              <p:nvPr/>
            </p:nvSpPr>
            <p:spPr>
              <a:xfrm>
                <a:off x="542097" y="1011450"/>
                <a:ext cx="2462904" cy="360962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t"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rgbClr val="333399"/>
                    </a:solidFill>
                    <a:latin typeface="+mj-ea"/>
                    <a:ea typeface="+mj-ea"/>
                  </a:rPr>
                  <a:t>按照自动闭塞信号机分区，分区内没有轨道电路</a:t>
                </a:r>
                <a:endParaRPr lang="zh-CN" altLang="en-US" sz="2400" b="1" kern="1200" dirty="0">
                  <a:solidFill>
                    <a:srgbClr val="333399"/>
                  </a:solidFill>
                  <a:latin typeface="+mj-ea"/>
                  <a:ea typeface="+mj-ea"/>
                </a:endParaRPr>
              </a:p>
            </p:txBody>
          </p:sp>
        </p:grpSp>
      </p:grpSp>
      <p:grpSp>
        <p:nvGrpSpPr>
          <p:cNvPr id="13" name="组合 12"/>
          <p:cNvGrpSpPr/>
          <p:nvPr/>
        </p:nvGrpSpPr>
        <p:grpSpPr>
          <a:xfrm>
            <a:off x="3176780" y="3261759"/>
            <a:ext cx="737266" cy="571148"/>
            <a:chOff x="2646847" y="199879"/>
            <a:chExt cx="737266" cy="571148"/>
          </a:xfrm>
          <a:scene3d>
            <a:camera prst="orthographicFront">
              <a:rot lat="0" lon="0" rev="0"/>
            </a:camera>
            <a:lightRig rig="glow" dir="t">
              <a:rot lat="0" lon="0" rev="4800000"/>
            </a:lightRig>
          </a:scene3d>
        </p:grpSpPr>
        <p:sp>
          <p:nvSpPr>
            <p:cNvPr id="14" name="右箭头 13"/>
            <p:cNvSpPr/>
            <p:nvPr/>
          </p:nvSpPr>
          <p:spPr>
            <a:xfrm>
              <a:off x="2646847" y="199879"/>
              <a:ext cx="737266" cy="571148"/>
            </a:xfrm>
            <a:prstGeom prst="rightArrow">
              <a:avLst>
                <a:gd name="adj1" fmla="val 60000"/>
                <a:gd name="adj2" fmla="val 50000"/>
              </a:avLst>
            </a:prstGeom>
            <a:ln>
              <a:noFill/>
            </a:ln>
            <a:effectLst>
              <a:outerShdw blurRad="190500" dist="228600" dir="2700000" algn="ctr">
                <a:srgbClr val="000000">
                  <a:alpha val="30000"/>
                </a:srgbClr>
              </a:outerShdw>
            </a:effectLst>
            <a:sp3d prstMaterial="matte">
              <a:bevelT w="127000" h="63500"/>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右箭头 8"/>
            <p:cNvSpPr/>
            <p:nvPr/>
          </p:nvSpPr>
          <p:spPr>
            <a:xfrm>
              <a:off x="2646847" y="314109"/>
              <a:ext cx="565922" cy="342688"/>
            </a:xfrm>
            <a:prstGeom prst="rect">
              <a:avLst/>
            </a:prstGeom>
            <a:ln>
              <a:noFill/>
            </a:ln>
            <a:effectLst>
              <a:outerShdw blurRad="190500" dist="228600" dir="2700000" algn="ctr">
                <a:srgbClr val="000000">
                  <a:alpha val="30000"/>
                </a:srgbClr>
              </a:outerShdw>
            </a:effectLst>
            <a:sp3d prstMaterial="matte">
              <a:bevelT w="127000" h="6350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zh-CN" altLang="en-US" sz="2400" b="1" kern="1200">
                <a:latin typeface="+mj-ea"/>
                <a:ea typeface="+mj-ea"/>
              </a:endParaRPr>
            </a:p>
          </p:txBody>
        </p:sp>
      </p:grpSp>
      <p:grpSp>
        <p:nvGrpSpPr>
          <p:cNvPr id="16" name="组合 15"/>
          <p:cNvGrpSpPr/>
          <p:nvPr/>
        </p:nvGrpSpPr>
        <p:grpSpPr>
          <a:xfrm>
            <a:off x="4048904" y="3171822"/>
            <a:ext cx="2294034" cy="3071834"/>
            <a:chOff x="3418901" y="2285992"/>
            <a:chExt cx="2294034" cy="3071834"/>
          </a:xfrm>
        </p:grpSpPr>
        <p:grpSp>
          <p:nvGrpSpPr>
            <p:cNvPr id="17" name="组合 8"/>
            <p:cNvGrpSpPr/>
            <p:nvPr/>
          </p:nvGrpSpPr>
          <p:grpSpPr>
            <a:xfrm>
              <a:off x="3418901" y="2285992"/>
              <a:ext cx="2294034" cy="1304027"/>
              <a:chOff x="3690149" y="26647"/>
              <a:chExt cx="2294034" cy="2808000"/>
            </a:xfrm>
          </p:grpSpPr>
          <p:sp>
            <p:nvSpPr>
              <p:cNvPr id="21" name="圆角矩形 20"/>
              <p:cNvSpPr/>
              <p:nvPr/>
            </p:nvSpPr>
            <p:spPr>
              <a:xfrm>
                <a:off x="3690149" y="26647"/>
                <a:ext cx="2294034" cy="2808000"/>
              </a:xfrm>
              <a:prstGeom prst="roundRect">
                <a:avLst>
                  <a:gd name="adj" fmla="val 10000"/>
                </a:avLst>
              </a:prstGeom>
            </p:spPr>
            <p:style>
              <a:lnRef idx="2">
                <a:schemeClr val="lt1">
                  <a:hueOff val="0"/>
                  <a:satOff val="0"/>
                  <a:lumOff val="0"/>
                  <a:alphaOff val="0"/>
                </a:schemeClr>
              </a:lnRef>
              <a:fillRef idx="1">
                <a:schemeClr val="accent2">
                  <a:hueOff val="-4271743"/>
                  <a:satOff val="12481"/>
                  <a:lumOff val="-2353"/>
                  <a:alphaOff val="0"/>
                </a:schemeClr>
              </a:fillRef>
              <a:effectRef idx="0">
                <a:schemeClr val="accent2">
                  <a:hueOff val="-4271743"/>
                  <a:satOff val="12481"/>
                  <a:lumOff val="-2353"/>
                  <a:alphaOff val="0"/>
                </a:schemeClr>
              </a:effectRef>
              <a:fontRef idx="minor">
                <a:schemeClr val="lt1"/>
              </a:fontRef>
            </p:style>
          </p:sp>
          <p:sp>
            <p:nvSpPr>
              <p:cNvPr id="22" name="圆角矩形 10"/>
              <p:cNvSpPr/>
              <p:nvPr/>
            </p:nvSpPr>
            <p:spPr>
              <a:xfrm>
                <a:off x="3690149" y="26647"/>
                <a:ext cx="2294034" cy="917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91440" numCol="1" spcCol="1270" anchor="t" anchorCtr="0">
                <a:noAutofit/>
              </a:bodyPr>
              <a:lstStyle/>
              <a:p>
                <a:pPr lvl="0" algn="l" defTabSz="1066800">
                  <a:lnSpc>
                    <a:spcPct val="90000"/>
                  </a:lnSpc>
                  <a:spcBef>
                    <a:spcPct val="0"/>
                  </a:spcBef>
                  <a:spcAft>
                    <a:spcPct val="35000"/>
                  </a:spcAft>
                </a:pPr>
                <a:r>
                  <a:rPr lang="zh-CN" altLang="en-US" sz="2400" b="1" kern="1200" dirty="0" smtClean="0">
                    <a:latin typeface="+mj-ea"/>
                    <a:ea typeface="+mj-ea"/>
                  </a:rPr>
                  <a:t>电气集中联锁</a:t>
                </a:r>
                <a:endParaRPr lang="zh-CN" altLang="en-US" sz="2400" b="1" kern="1200" dirty="0">
                  <a:latin typeface="+mj-ea"/>
                  <a:ea typeface="+mj-ea"/>
                </a:endParaRPr>
              </a:p>
            </p:txBody>
          </p:sp>
        </p:grpSp>
        <p:grpSp>
          <p:nvGrpSpPr>
            <p:cNvPr id="18" name="组合 9"/>
            <p:cNvGrpSpPr/>
            <p:nvPr/>
          </p:nvGrpSpPr>
          <p:grpSpPr>
            <a:xfrm>
              <a:off x="3623124" y="2917853"/>
              <a:ext cx="1887559" cy="2439973"/>
              <a:chOff x="4160011" y="944260"/>
              <a:chExt cx="2294034" cy="3744000"/>
            </a:xfrm>
          </p:grpSpPr>
          <p:sp>
            <p:nvSpPr>
              <p:cNvPr id="19" name="圆角矩形 18"/>
              <p:cNvSpPr/>
              <p:nvPr/>
            </p:nvSpPr>
            <p:spPr>
              <a:xfrm>
                <a:off x="4160011" y="944260"/>
                <a:ext cx="2294034" cy="3744000"/>
              </a:xfrm>
              <a:prstGeom prst="roundRect">
                <a:avLst>
                  <a:gd name="adj" fmla="val 10000"/>
                </a:avLst>
              </a:prstGeom>
            </p:spPr>
            <p:style>
              <a:lnRef idx="2">
                <a:schemeClr val="accent2">
                  <a:hueOff val="-4271743"/>
                  <a:satOff val="12481"/>
                  <a:lumOff val="-2353"/>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0" name="圆角矩形 12"/>
              <p:cNvSpPr/>
              <p:nvPr/>
            </p:nvSpPr>
            <p:spPr>
              <a:xfrm>
                <a:off x="4227201" y="1897128"/>
                <a:ext cx="2159655" cy="272394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t"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rgbClr val="333399"/>
                    </a:solidFill>
                    <a:latin typeface="+mj-ea"/>
                    <a:ea typeface="+mj-ea"/>
                  </a:rPr>
                  <a:t>必须安装轨道电路</a:t>
                </a:r>
                <a:endParaRPr lang="zh-CN" altLang="en-US" sz="2400" b="1" kern="1200" dirty="0">
                  <a:solidFill>
                    <a:srgbClr val="333399"/>
                  </a:solidFill>
                  <a:latin typeface="+mj-ea"/>
                  <a:ea typeface="+mj-ea"/>
                </a:endParaRPr>
              </a:p>
            </p:txBody>
          </p:sp>
        </p:grpSp>
      </p:grpSp>
      <p:grpSp>
        <p:nvGrpSpPr>
          <p:cNvPr id="23" name="组合 22"/>
          <p:cNvGrpSpPr/>
          <p:nvPr/>
        </p:nvGrpSpPr>
        <p:grpSpPr>
          <a:xfrm>
            <a:off x="6475723" y="3261759"/>
            <a:ext cx="737266" cy="571148"/>
            <a:chOff x="6331951" y="199879"/>
            <a:chExt cx="737266" cy="571148"/>
          </a:xfrm>
          <a:scene3d>
            <a:camera prst="orthographicFront">
              <a:rot lat="0" lon="0" rev="0"/>
            </a:camera>
            <a:lightRig rig="glow" dir="t">
              <a:rot lat="0" lon="0" rev="4800000"/>
            </a:lightRig>
          </a:scene3d>
        </p:grpSpPr>
        <p:sp>
          <p:nvSpPr>
            <p:cNvPr id="24" name="右箭头 23"/>
            <p:cNvSpPr/>
            <p:nvPr/>
          </p:nvSpPr>
          <p:spPr>
            <a:xfrm>
              <a:off x="6331951" y="199879"/>
              <a:ext cx="737266" cy="571148"/>
            </a:xfrm>
            <a:prstGeom prst="rightArrow">
              <a:avLst>
                <a:gd name="adj1" fmla="val 60000"/>
                <a:gd name="adj2" fmla="val 50000"/>
              </a:avLst>
            </a:prstGeom>
            <a:ln>
              <a:noFill/>
            </a:ln>
            <a:effectLst>
              <a:outerShdw blurRad="190500" dist="228600" dir="2700000" algn="ctr">
                <a:srgbClr val="000000">
                  <a:alpha val="30000"/>
                </a:srgbClr>
              </a:outerShdw>
            </a:effectLst>
            <a:sp3d prstMaterial="matte">
              <a:bevelT w="127000" h="63500"/>
            </a:sp3d>
          </p:spPr>
          <p:style>
            <a:lnRef idx="0">
              <a:schemeClr val="lt1">
                <a:hueOff val="0"/>
                <a:satOff val="0"/>
                <a:lumOff val="0"/>
                <a:alphaOff val="0"/>
              </a:schemeClr>
            </a:lnRef>
            <a:fillRef idx="1">
              <a:schemeClr val="accent2">
                <a:hueOff val="-8543487"/>
                <a:satOff val="24962"/>
                <a:lumOff val="-4706"/>
                <a:alphaOff val="0"/>
              </a:schemeClr>
            </a:fillRef>
            <a:effectRef idx="0">
              <a:schemeClr val="accent2">
                <a:hueOff val="-8543487"/>
                <a:satOff val="24962"/>
                <a:lumOff val="-4706"/>
                <a:alphaOff val="0"/>
              </a:schemeClr>
            </a:effectRef>
            <a:fontRef idx="minor">
              <a:schemeClr val="lt1"/>
            </a:fontRef>
          </p:style>
        </p:sp>
        <p:sp>
          <p:nvSpPr>
            <p:cNvPr id="25" name="右箭头 14"/>
            <p:cNvSpPr/>
            <p:nvPr/>
          </p:nvSpPr>
          <p:spPr>
            <a:xfrm>
              <a:off x="6331951" y="314109"/>
              <a:ext cx="565922" cy="342688"/>
            </a:xfrm>
            <a:prstGeom prst="rect">
              <a:avLst/>
            </a:prstGeom>
            <a:ln>
              <a:noFill/>
            </a:ln>
            <a:effectLst>
              <a:outerShdw blurRad="190500" dist="228600" dir="2700000" algn="ctr">
                <a:srgbClr val="000000">
                  <a:alpha val="30000"/>
                </a:srgbClr>
              </a:outerShdw>
            </a:effectLst>
            <a:sp3d prstMaterial="matte">
              <a:bevelT w="127000" h="6350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zh-CN" altLang="en-US" sz="2400" b="1" kern="1200">
                <a:latin typeface="+mj-ea"/>
                <a:ea typeface="+mj-ea"/>
              </a:endParaRPr>
            </a:p>
          </p:txBody>
        </p:sp>
      </p:grpSp>
      <p:grpSp>
        <p:nvGrpSpPr>
          <p:cNvPr id="26" name="组合 25"/>
          <p:cNvGrpSpPr/>
          <p:nvPr/>
        </p:nvGrpSpPr>
        <p:grpSpPr>
          <a:xfrm>
            <a:off x="7261541" y="3171822"/>
            <a:ext cx="2294034" cy="3071834"/>
            <a:chOff x="6705049" y="2285992"/>
            <a:chExt cx="2294034" cy="3071834"/>
          </a:xfrm>
        </p:grpSpPr>
        <p:grpSp>
          <p:nvGrpSpPr>
            <p:cNvPr id="27" name="组合 11"/>
            <p:cNvGrpSpPr/>
            <p:nvPr/>
          </p:nvGrpSpPr>
          <p:grpSpPr>
            <a:xfrm>
              <a:off x="6705049" y="2285992"/>
              <a:ext cx="2294034" cy="1304027"/>
              <a:chOff x="7375253" y="26647"/>
              <a:chExt cx="2294034" cy="2808000"/>
            </a:xfrm>
          </p:grpSpPr>
          <p:sp>
            <p:nvSpPr>
              <p:cNvPr id="31" name="圆角矩形 15"/>
              <p:cNvSpPr/>
              <p:nvPr/>
            </p:nvSpPr>
            <p:spPr>
              <a:xfrm>
                <a:off x="7375253" y="26647"/>
                <a:ext cx="2294034" cy="2808000"/>
              </a:xfrm>
              <a:prstGeom prst="roundRect">
                <a:avLst>
                  <a:gd name="adj" fmla="val 10000"/>
                </a:avLst>
              </a:prstGeom>
            </p:spPr>
            <p:style>
              <a:lnRef idx="2">
                <a:schemeClr val="lt1">
                  <a:hueOff val="0"/>
                  <a:satOff val="0"/>
                  <a:lumOff val="0"/>
                  <a:alphaOff val="0"/>
                </a:schemeClr>
              </a:lnRef>
              <a:fillRef idx="1">
                <a:schemeClr val="accent2">
                  <a:hueOff val="-8543487"/>
                  <a:satOff val="24962"/>
                  <a:lumOff val="-4706"/>
                  <a:alphaOff val="0"/>
                </a:schemeClr>
              </a:fillRef>
              <a:effectRef idx="0">
                <a:schemeClr val="accent2">
                  <a:hueOff val="-8543487"/>
                  <a:satOff val="24962"/>
                  <a:lumOff val="-4706"/>
                  <a:alphaOff val="0"/>
                </a:schemeClr>
              </a:effectRef>
              <a:fontRef idx="minor">
                <a:schemeClr val="lt1"/>
              </a:fontRef>
            </p:style>
          </p:sp>
          <p:sp>
            <p:nvSpPr>
              <p:cNvPr id="32" name="圆角矩形 16"/>
              <p:cNvSpPr/>
              <p:nvPr/>
            </p:nvSpPr>
            <p:spPr>
              <a:xfrm>
                <a:off x="7375253" y="26647"/>
                <a:ext cx="2294034" cy="9176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91440" numCol="1" spcCol="1270" anchor="t" anchorCtr="0">
                <a:noAutofit/>
              </a:bodyPr>
              <a:lstStyle/>
              <a:p>
                <a:pPr lvl="0" algn="l" defTabSz="1066800">
                  <a:lnSpc>
                    <a:spcPct val="90000"/>
                  </a:lnSpc>
                  <a:spcBef>
                    <a:spcPct val="0"/>
                  </a:spcBef>
                  <a:spcAft>
                    <a:spcPct val="35000"/>
                  </a:spcAft>
                </a:pPr>
                <a:r>
                  <a:rPr lang="zh-CN" altLang="en-US" sz="2400" b="1" kern="1200" dirty="0" smtClean="0">
                    <a:latin typeface="+mj-ea"/>
                    <a:ea typeface="+mj-ea"/>
                  </a:rPr>
                  <a:t>机车信号</a:t>
                </a:r>
                <a:endParaRPr lang="zh-CN" altLang="en-US" sz="2400" b="1" kern="1200" dirty="0">
                  <a:latin typeface="+mj-ea"/>
                  <a:ea typeface="+mj-ea"/>
                </a:endParaRPr>
              </a:p>
            </p:txBody>
          </p:sp>
        </p:grpSp>
        <p:grpSp>
          <p:nvGrpSpPr>
            <p:cNvPr id="28" name="组合 12"/>
            <p:cNvGrpSpPr/>
            <p:nvPr/>
          </p:nvGrpSpPr>
          <p:grpSpPr>
            <a:xfrm>
              <a:off x="6909273" y="2917853"/>
              <a:ext cx="1887559" cy="2439973"/>
              <a:chOff x="7845116" y="944260"/>
              <a:chExt cx="2294034" cy="3744000"/>
            </a:xfrm>
          </p:grpSpPr>
          <p:sp>
            <p:nvSpPr>
              <p:cNvPr id="29" name="圆角矩形 28"/>
              <p:cNvSpPr/>
              <p:nvPr/>
            </p:nvSpPr>
            <p:spPr>
              <a:xfrm>
                <a:off x="7845116" y="944260"/>
                <a:ext cx="2294034" cy="3744000"/>
              </a:xfrm>
              <a:prstGeom prst="roundRect">
                <a:avLst>
                  <a:gd name="adj" fmla="val 10000"/>
                </a:avLst>
              </a:prstGeom>
            </p:spPr>
            <p:style>
              <a:lnRef idx="2">
                <a:schemeClr val="accent2">
                  <a:hueOff val="-8543487"/>
                  <a:satOff val="24962"/>
                  <a:lumOff val="-470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0" name="圆角矩形 18"/>
              <p:cNvSpPr/>
              <p:nvPr/>
            </p:nvSpPr>
            <p:spPr>
              <a:xfrm>
                <a:off x="7912306" y="2225980"/>
                <a:ext cx="2159655" cy="239508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0688" tIns="170688" rIns="170688" bIns="170688" numCol="1" spcCol="1270" anchor="t" anchorCtr="0">
                <a:noAutofit/>
              </a:bodyPr>
              <a:lstStyle/>
              <a:p>
                <a:pPr marL="228600" lvl="1" indent="-228600" algn="l" defTabSz="1066800">
                  <a:lnSpc>
                    <a:spcPct val="90000"/>
                  </a:lnSpc>
                  <a:spcBef>
                    <a:spcPct val="0"/>
                  </a:spcBef>
                  <a:spcAft>
                    <a:spcPct val="15000"/>
                  </a:spcAft>
                  <a:buChar char="••"/>
                </a:pPr>
                <a:r>
                  <a:rPr lang="zh-CN" altLang="en-US" sz="2400" b="1" kern="1200" dirty="0" smtClean="0">
                    <a:solidFill>
                      <a:srgbClr val="333399"/>
                    </a:solidFill>
                    <a:latin typeface="+mj-ea"/>
                    <a:ea typeface="+mj-ea"/>
                  </a:rPr>
                  <a:t>车</a:t>
                </a:r>
                <a:r>
                  <a:rPr lang="en-US" altLang="zh-CN" sz="2400" b="1" kern="1200" dirty="0" smtClean="0">
                    <a:solidFill>
                      <a:srgbClr val="333399"/>
                    </a:solidFill>
                    <a:latin typeface="+mj-ea"/>
                    <a:ea typeface="+mj-ea"/>
                  </a:rPr>
                  <a:t>-</a:t>
                </a:r>
                <a:r>
                  <a:rPr lang="zh-CN" altLang="en-US" sz="2400" b="1" kern="1200" dirty="0" smtClean="0">
                    <a:solidFill>
                      <a:srgbClr val="333399"/>
                    </a:solidFill>
                    <a:latin typeface="+mj-ea"/>
                    <a:ea typeface="+mj-ea"/>
                  </a:rPr>
                  <a:t>地信号传输</a:t>
                </a:r>
                <a:endParaRPr lang="zh-CN" altLang="en-US" sz="2400" b="1" kern="1200" dirty="0">
                  <a:solidFill>
                    <a:srgbClr val="333399"/>
                  </a:solidFill>
                  <a:latin typeface="+mj-ea"/>
                  <a:ea typeface="+mj-ea"/>
                </a:endParaRPr>
              </a:p>
            </p:txBody>
          </p:sp>
        </p:grpSp>
      </p:grpSp>
      <p:pic>
        <p:nvPicPr>
          <p:cNvPr id="33" name="Picture 2" descr="d:\360浏览器\360\360se\360se6\User Data\temp\20140818043300320.jpg"/>
          <p:cNvPicPr>
            <a:picLocks noChangeAspect="1" noChangeArrowheads="1"/>
          </p:cNvPicPr>
          <p:nvPr/>
        </p:nvPicPr>
        <p:blipFill>
          <a:blip r:embed="rId2"/>
          <a:srcRect/>
          <a:stretch>
            <a:fillRect/>
          </a:stretch>
        </p:blipFill>
        <p:spPr bwMode="auto">
          <a:xfrm>
            <a:off x="7906556" y="314302"/>
            <a:ext cx="4157523" cy="260034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0"/>
                            </p:stCondLst>
                            <p:childTnLst>
                              <p:par>
                                <p:cTn id="11" presetID="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childTnLst>
                          </p:cTn>
                        </p:par>
                        <p:par>
                          <p:cTn id="18" fill="hold">
                            <p:stCondLst>
                              <p:cond delay="500"/>
                            </p:stCondLst>
                            <p:childTnLst>
                              <p:par>
                                <p:cTn id="19" presetID="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0-#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1" presetClass="entr" presetSubtype="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格 11"/>
          <p:cNvGraphicFramePr>
            <a:graphicFrameLocks noGrp="1"/>
          </p:cNvGraphicFramePr>
          <p:nvPr/>
        </p:nvGraphicFramePr>
        <p:xfrm>
          <a:off x="834194" y="2886070"/>
          <a:ext cx="10358511" cy="3357586"/>
        </p:xfrm>
        <a:graphic>
          <a:graphicData uri="http://schemas.openxmlformats.org/drawingml/2006/table">
            <a:tbl>
              <a:tblPr firstRow="1" bandRow="1">
                <a:tableStyleId>{5C22544A-7EE6-4342-B048-85BDC9FD1C3A}</a:tableStyleId>
              </a:tblPr>
              <a:tblGrid>
                <a:gridCol w="2928958"/>
                <a:gridCol w="5015163"/>
                <a:gridCol w="2414390"/>
              </a:tblGrid>
              <a:tr h="1751356">
                <a:tc>
                  <a:txBody>
                    <a:bodyPr/>
                    <a:lstStyle/>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n-ea"/>
                          <a:ea typeface="+mn-ea"/>
                        </a:rPr>
                        <a:t>正线轨道电路划分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n-ea"/>
                          <a:ea typeface="+mn-ea"/>
                        </a:rPr>
                        <a:t>大多采用无绝缘轨道电路，每隔一定距离划分一个闭塞分区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40000"/>
                            <a:lumOff val="60000"/>
                            <a:tint val="66000"/>
                            <a:satMod val="160000"/>
                          </a:schemeClr>
                        </a:gs>
                        <a:gs pos="50000">
                          <a:schemeClr val="accent1">
                            <a:lumMod val="40000"/>
                            <a:lumOff val="60000"/>
                            <a:tint val="44500"/>
                            <a:satMod val="160000"/>
                          </a:schemeClr>
                        </a:gs>
                        <a:gs pos="100000">
                          <a:schemeClr val="accent1">
                            <a:lumMod val="40000"/>
                            <a:lumOff val="60000"/>
                            <a:tint val="23500"/>
                            <a:satMod val="160000"/>
                          </a:schemeClr>
                        </a:gs>
                      </a:gsLst>
                      <a:lin ang="2700000" scaled="1"/>
                      <a:tileRect/>
                    </a:gradFill>
                  </a:tcPr>
                </a:tc>
                <a:tc>
                  <a:txBody>
                    <a:bodyPr/>
                    <a:lstStyle/>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n-ea"/>
                          <a:ea typeface="+mn-ea"/>
                        </a:rPr>
                        <a:t>称为</a:t>
                      </a:r>
                      <a:endParaRPr lang="en-US" altLang="zh-CN" sz="2400" b="1" dirty="0" smtClean="0">
                        <a:solidFill>
                          <a:schemeClr val="tx1"/>
                        </a:solidFill>
                        <a:latin typeface="+mn-ea"/>
                        <a:ea typeface="+mn-ea"/>
                      </a:endParaRPr>
                    </a:p>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n-ea"/>
                          <a:ea typeface="+mn-ea"/>
                        </a:rPr>
                        <a:t>一个闭塞分区</a:t>
                      </a:r>
                      <a:endParaRPr lang="en-US" altLang="zh-CN" sz="2400" b="1" dirty="0" smtClean="0">
                        <a:solidFill>
                          <a:schemeClr val="tx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40000"/>
                            <a:lumOff val="60000"/>
                            <a:tint val="66000"/>
                            <a:satMod val="160000"/>
                          </a:schemeClr>
                        </a:gs>
                        <a:gs pos="50000">
                          <a:schemeClr val="accent1">
                            <a:lumMod val="40000"/>
                            <a:lumOff val="60000"/>
                            <a:tint val="44500"/>
                            <a:satMod val="160000"/>
                          </a:schemeClr>
                        </a:gs>
                        <a:gs pos="100000">
                          <a:schemeClr val="accent1">
                            <a:lumMod val="40000"/>
                            <a:lumOff val="60000"/>
                            <a:tint val="23500"/>
                            <a:satMod val="160000"/>
                          </a:schemeClr>
                        </a:gs>
                      </a:gsLst>
                      <a:lin ang="2700000" scaled="1"/>
                      <a:tileRect/>
                    </a:gradFill>
                  </a:tcPr>
                </a:tc>
              </a:tr>
              <a:tr h="1606230">
                <a:tc>
                  <a:txBody>
                    <a:bodyPr/>
                    <a:lstStyle/>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n-ea"/>
                          <a:ea typeface="+mn-ea"/>
                        </a:rPr>
                        <a:t>车辆段轨道电路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l"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n-ea"/>
                          <a:ea typeface="+mn-ea"/>
                        </a:rPr>
                        <a:t>轨道电路之间采用钢轨绝缘，把两个轨道电路划分为互不干扰的独立电路单元。</a:t>
                      </a:r>
                      <a:endParaRPr lang="zh-CN" altLang="en-US" b="1" dirty="0">
                        <a:solidFill>
                          <a:schemeClr val="tx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72CD4F">
                            <a:tint val="66000"/>
                            <a:satMod val="160000"/>
                          </a:srgbClr>
                        </a:gs>
                        <a:gs pos="50000">
                          <a:srgbClr val="72CD4F">
                            <a:tint val="44500"/>
                            <a:satMod val="160000"/>
                          </a:srgbClr>
                        </a:gs>
                        <a:gs pos="100000">
                          <a:srgbClr val="72CD4F">
                            <a:tint val="23500"/>
                            <a:satMod val="160000"/>
                          </a:srgbClr>
                        </a:gs>
                      </a:gsLst>
                      <a:lin ang="2700000" scaled="1"/>
                      <a:tileRect/>
                    </a:gradFill>
                  </a:tcPr>
                </a:tc>
                <a:tc>
                  <a:txBody>
                    <a:bodyPr/>
                    <a:lstStyle/>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n-ea"/>
                          <a:ea typeface="+mn-ea"/>
                        </a:rPr>
                        <a:t>称为</a:t>
                      </a:r>
                      <a:endParaRPr lang="en-US" altLang="zh-CN" sz="2400" b="1" dirty="0" smtClean="0">
                        <a:solidFill>
                          <a:schemeClr val="tx1"/>
                        </a:solidFill>
                        <a:latin typeface="+mn-ea"/>
                        <a:ea typeface="+mn-ea"/>
                      </a:endParaRPr>
                    </a:p>
                    <a:p>
                      <a:pPr marL="0" marR="0" lvl="1" indent="0" algn="ctr" defTabSz="1243982" rtl="0" eaLnBrk="1" fontAlgn="auto" latinLnBrk="0" hangingPunct="1">
                        <a:lnSpc>
                          <a:spcPct val="100000"/>
                        </a:lnSpc>
                        <a:spcBef>
                          <a:spcPts val="0"/>
                        </a:spcBef>
                        <a:spcAft>
                          <a:spcPts val="0"/>
                        </a:spcAft>
                        <a:buClrTx/>
                        <a:buSzTx/>
                        <a:buFontTx/>
                        <a:buNone/>
                        <a:tabLst/>
                        <a:defRPr/>
                      </a:pPr>
                      <a:r>
                        <a:rPr lang="zh-CN" altLang="en-US" sz="2400" b="1" dirty="0" smtClean="0">
                          <a:solidFill>
                            <a:schemeClr val="tx1"/>
                          </a:solidFill>
                          <a:latin typeface="+mn-ea"/>
                          <a:ea typeface="+mn-ea"/>
                        </a:rPr>
                        <a:t>轨道电路区段</a:t>
                      </a:r>
                      <a:endParaRPr lang="en-US" altLang="zh-CN" sz="2400" b="1" dirty="0" smtClean="0">
                        <a:solidFill>
                          <a:schemeClr val="tx1"/>
                        </a:solidFill>
                        <a:latin typeface="+mn-ea"/>
                        <a:ea typeface="+mn-ea"/>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72CD4F">
                            <a:tint val="66000"/>
                            <a:satMod val="160000"/>
                          </a:srgbClr>
                        </a:gs>
                        <a:gs pos="50000">
                          <a:srgbClr val="72CD4F">
                            <a:tint val="44500"/>
                            <a:satMod val="160000"/>
                          </a:srgbClr>
                        </a:gs>
                        <a:gs pos="100000">
                          <a:srgbClr val="72CD4F">
                            <a:tint val="23500"/>
                            <a:satMod val="160000"/>
                          </a:srgbClr>
                        </a:gs>
                      </a:gsLst>
                      <a:lin ang="2700000" scaled="1"/>
                      <a:tileRect/>
                    </a:gradFill>
                  </a:tcPr>
                </a:tc>
              </a:tr>
            </a:tbl>
          </a:graphicData>
        </a:graphic>
      </p:graphicFrame>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77004" y="1242996"/>
            <a:ext cx="380989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6</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轨道电路的划分与命名</a:t>
            </a:r>
            <a:endParaRPr lang="zh-CN" altLang="en-US" sz="2400" dirty="0">
              <a:latin typeface="+mn-ea"/>
            </a:endParaRPr>
          </a:p>
        </p:txBody>
      </p:sp>
      <p:sp>
        <p:nvSpPr>
          <p:cNvPr id="4" name="TextBox 12"/>
          <p:cNvSpPr txBox="1">
            <a:spLocks noChangeArrowheads="1"/>
          </p:cNvSpPr>
          <p:nvPr/>
        </p:nvSpPr>
        <p:spPr bwMode="auto">
          <a:xfrm>
            <a:off x="477004" y="1957376"/>
            <a:ext cx="3095625" cy="457200"/>
          </a:xfrm>
          <a:prstGeom prst="rect">
            <a:avLst/>
          </a:prstGeom>
          <a:noFill/>
          <a:ln w="9525">
            <a:noFill/>
            <a:miter lim="800000"/>
            <a:headEnd/>
            <a:tailEnd/>
          </a:ln>
        </p:spPr>
        <p:txBody>
          <a:bodyPr>
            <a:spAutoFit/>
          </a:bodyPr>
          <a:lstStyle/>
          <a:p>
            <a:r>
              <a:rPr lang="zh-CN" altLang="en-US" sz="2400" b="1" dirty="0" smtClean="0">
                <a:solidFill>
                  <a:srgbClr val="00B050"/>
                </a:solidFill>
                <a:latin typeface="+mn-ea"/>
              </a:rPr>
              <a:t>（</a:t>
            </a:r>
            <a:r>
              <a:rPr lang="en-US" altLang="zh-CN" sz="2400" b="1" dirty="0" smtClean="0">
                <a:solidFill>
                  <a:srgbClr val="00B050"/>
                </a:solidFill>
                <a:latin typeface="+mn-ea"/>
              </a:rPr>
              <a:t>1</a:t>
            </a:r>
            <a:r>
              <a:rPr lang="zh-CN" altLang="en-US" sz="2400" b="1" dirty="0" smtClean="0">
                <a:solidFill>
                  <a:srgbClr val="00B050"/>
                </a:solidFill>
                <a:latin typeface="+mn-ea"/>
              </a:rPr>
              <a:t>）轨道电路</a:t>
            </a:r>
            <a:r>
              <a:rPr lang="zh-CN" altLang="en-US" sz="2400" b="1" dirty="0">
                <a:solidFill>
                  <a:srgbClr val="00B050"/>
                </a:solidFill>
                <a:latin typeface="+mn-ea"/>
              </a:rPr>
              <a:t>的划分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Rectangle 2"/>
          <p:cNvSpPr>
            <a:spLocks noChangeArrowheads="1"/>
          </p:cNvSpPr>
          <p:nvPr/>
        </p:nvSpPr>
        <p:spPr bwMode="auto">
          <a:xfrm>
            <a:off x="619880" y="2814632"/>
            <a:ext cx="1883592" cy="427037"/>
          </a:xfrm>
          <a:prstGeom prst="rect">
            <a:avLst/>
          </a:prstGeom>
          <a:solidFill>
            <a:schemeClr val="bg1"/>
          </a:solidFill>
          <a:ln w="9525">
            <a:noFill/>
            <a:miter lim="800000"/>
            <a:headEnd/>
            <a:tailEnd/>
          </a:ln>
        </p:spPr>
        <p:txBody>
          <a:bodyPr wrap="square">
            <a:spAutoFit/>
          </a:bodyPr>
          <a:lstStyle/>
          <a:p>
            <a:pPr algn="ctr">
              <a:spcBef>
                <a:spcPct val="50000"/>
              </a:spcBef>
            </a:pPr>
            <a:r>
              <a:rPr lang="zh-CN" altLang="en-US" sz="2200" b="1" dirty="0">
                <a:solidFill>
                  <a:srgbClr val="FF00FF"/>
                </a:solidFill>
                <a:latin typeface="+mn-ea"/>
              </a:rPr>
              <a:t>划分原则：</a:t>
            </a:r>
          </a:p>
        </p:txBody>
      </p:sp>
      <p:sp>
        <p:nvSpPr>
          <p:cNvPr id="4" name="Text Box 3"/>
          <p:cNvSpPr txBox="1">
            <a:spLocks noChangeArrowheads="1"/>
          </p:cNvSpPr>
          <p:nvPr/>
        </p:nvSpPr>
        <p:spPr bwMode="auto">
          <a:xfrm>
            <a:off x="1334260" y="4457706"/>
            <a:ext cx="3929090" cy="1615827"/>
          </a:xfrm>
          <a:prstGeom prst="rect">
            <a:avLst/>
          </a:prstGeom>
          <a:solidFill>
            <a:srgbClr val="FFFFFF"/>
          </a:solidFill>
          <a:ln w="9525">
            <a:noFill/>
            <a:miter lim="800000"/>
            <a:headEnd/>
            <a:tailEnd/>
          </a:ln>
        </p:spPr>
        <p:txBody>
          <a:bodyPr wrap="square">
            <a:spAutoFit/>
          </a:bodyPr>
          <a:lstStyle/>
          <a:p>
            <a:pPr algn="just">
              <a:lnSpc>
                <a:spcPct val="150000"/>
              </a:lnSpc>
              <a:spcBef>
                <a:spcPct val="50000"/>
              </a:spcBef>
            </a:pPr>
            <a:r>
              <a:rPr lang="zh-CN" altLang="en-US" sz="2200" b="1" dirty="0">
                <a:latin typeface="+mn-ea"/>
              </a:rPr>
              <a:t>  </a:t>
            </a:r>
            <a:r>
              <a:rPr lang="zh-CN" altLang="en-US" sz="2200" b="1" dirty="0" smtClean="0">
                <a:latin typeface="+mn-ea"/>
              </a:rPr>
              <a:t>   </a:t>
            </a:r>
            <a:r>
              <a:rPr lang="zh-CN" altLang="en-US" sz="2200" b="1" dirty="0">
                <a:latin typeface="+mn-ea"/>
              </a:rPr>
              <a:t>（</a:t>
            </a:r>
            <a:r>
              <a:rPr lang="en-US" altLang="zh-CN" sz="2200" b="1" dirty="0">
                <a:latin typeface="+mn-ea"/>
              </a:rPr>
              <a:t>2</a:t>
            </a:r>
            <a:r>
              <a:rPr lang="zh-CN" altLang="en-US" sz="2200" b="1" dirty="0">
                <a:latin typeface="+mn-ea"/>
              </a:rPr>
              <a:t>）</a:t>
            </a:r>
            <a:r>
              <a:rPr lang="zh-CN" altLang="en-US" sz="2200" b="1" dirty="0">
                <a:solidFill>
                  <a:srgbClr val="FF0000"/>
                </a:solidFill>
                <a:latin typeface="+mn-ea"/>
              </a:rPr>
              <a:t>凡是能平行运行的进路</a:t>
            </a:r>
            <a:r>
              <a:rPr lang="zh-CN" altLang="en-US" sz="2200" b="1" dirty="0">
                <a:solidFill>
                  <a:srgbClr val="000000"/>
                </a:solidFill>
                <a:latin typeface="+mn-ea"/>
              </a:rPr>
              <a:t>，其间应设钢轨绝缘</a:t>
            </a:r>
            <a:r>
              <a:rPr lang="zh-CN" altLang="en-US" sz="2200" b="1" dirty="0">
                <a:latin typeface="+mn-ea"/>
              </a:rPr>
              <a:t>。</a:t>
            </a:r>
            <a:r>
              <a:rPr lang="zh-CN" altLang="en-US" sz="2200" b="1" dirty="0">
                <a:solidFill>
                  <a:srgbClr val="000000"/>
                </a:solidFill>
                <a:latin typeface="+mn-ea"/>
              </a:rPr>
              <a:t>例如，渡线道岔上的钢轨绝缘。</a:t>
            </a:r>
            <a:endParaRPr lang="zh-CN" altLang="en-US" sz="2800" b="1" dirty="0">
              <a:latin typeface="+mn-ea"/>
            </a:endParaRPr>
          </a:p>
        </p:txBody>
      </p:sp>
      <p:grpSp>
        <p:nvGrpSpPr>
          <p:cNvPr id="5" name="Group 4"/>
          <p:cNvGrpSpPr>
            <a:grpSpLocks/>
          </p:cNvGrpSpPr>
          <p:nvPr/>
        </p:nvGrpSpPr>
        <p:grpSpPr bwMode="auto">
          <a:xfrm>
            <a:off x="6120606" y="4243392"/>
            <a:ext cx="4679950" cy="2125663"/>
            <a:chOff x="1202" y="3430"/>
            <a:chExt cx="2222" cy="796"/>
          </a:xfrm>
        </p:grpSpPr>
        <p:sp>
          <p:nvSpPr>
            <p:cNvPr id="6" name="Line 5"/>
            <p:cNvSpPr>
              <a:spLocks noChangeShapeType="1"/>
            </p:cNvSpPr>
            <p:nvPr/>
          </p:nvSpPr>
          <p:spPr bwMode="auto">
            <a:xfrm>
              <a:off x="1202" y="3612"/>
              <a:ext cx="2222" cy="0"/>
            </a:xfrm>
            <a:prstGeom prst="line">
              <a:avLst/>
            </a:prstGeom>
            <a:noFill/>
            <a:ln w="31750">
              <a:solidFill>
                <a:schemeClr val="tx1"/>
              </a:solidFill>
              <a:miter lim="800000"/>
              <a:headEnd/>
              <a:tailEnd/>
            </a:ln>
          </p:spPr>
          <p:txBody>
            <a:bodyPr/>
            <a:lstStyle/>
            <a:p>
              <a:endParaRPr lang="zh-CN" altLang="en-US"/>
            </a:p>
          </p:txBody>
        </p:sp>
        <p:sp>
          <p:nvSpPr>
            <p:cNvPr id="7" name="Line 6"/>
            <p:cNvSpPr>
              <a:spLocks noChangeShapeType="1"/>
            </p:cNvSpPr>
            <p:nvPr/>
          </p:nvSpPr>
          <p:spPr bwMode="auto">
            <a:xfrm>
              <a:off x="1202" y="4065"/>
              <a:ext cx="2222" cy="0"/>
            </a:xfrm>
            <a:prstGeom prst="line">
              <a:avLst/>
            </a:prstGeom>
            <a:noFill/>
            <a:ln w="31750">
              <a:solidFill>
                <a:schemeClr val="tx1"/>
              </a:solidFill>
              <a:miter lim="800000"/>
              <a:headEnd/>
              <a:tailEnd/>
            </a:ln>
          </p:spPr>
          <p:txBody>
            <a:bodyPr/>
            <a:lstStyle/>
            <a:p>
              <a:endParaRPr lang="zh-CN" altLang="en-US"/>
            </a:p>
          </p:txBody>
        </p:sp>
        <p:sp>
          <p:nvSpPr>
            <p:cNvPr id="8" name="Line 7"/>
            <p:cNvSpPr>
              <a:spLocks noChangeShapeType="1"/>
            </p:cNvSpPr>
            <p:nvPr/>
          </p:nvSpPr>
          <p:spPr bwMode="auto">
            <a:xfrm flipV="1">
              <a:off x="1882" y="3612"/>
              <a:ext cx="454" cy="453"/>
            </a:xfrm>
            <a:prstGeom prst="line">
              <a:avLst/>
            </a:prstGeom>
            <a:noFill/>
            <a:ln w="31750">
              <a:solidFill>
                <a:schemeClr val="tx1"/>
              </a:solidFill>
              <a:miter lim="800000"/>
              <a:headEnd/>
              <a:tailEnd/>
            </a:ln>
          </p:spPr>
          <p:txBody>
            <a:bodyPr/>
            <a:lstStyle/>
            <a:p>
              <a:endParaRPr lang="zh-CN" altLang="en-US"/>
            </a:p>
          </p:txBody>
        </p:sp>
        <p:sp>
          <p:nvSpPr>
            <p:cNvPr id="9" name="Line 8"/>
            <p:cNvSpPr>
              <a:spLocks noChangeShapeType="1"/>
            </p:cNvSpPr>
            <p:nvPr/>
          </p:nvSpPr>
          <p:spPr bwMode="auto">
            <a:xfrm>
              <a:off x="2064" y="3838"/>
              <a:ext cx="45" cy="46"/>
            </a:xfrm>
            <a:prstGeom prst="line">
              <a:avLst/>
            </a:prstGeom>
            <a:noFill/>
            <a:ln w="31750">
              <a:solidFill>
                <a:schemeClr val="tx1"/>
              </a:solidFill>
              <a:miter lim="800000"/>
              <a:headEnd/>
              <a:tailEnd/>
            </a:ln>
          </p:spPr>
          <p:txBody>
            <a:bodyPr/>
            <a:lstStyle/>
            <a:p>
              <a:endParaRPr lang="zh-CN" altLang="en-US"/>
            </a:p>
          </p:txBody>
        </p:sp>
        <p:sp>
          <p:nvSpPr>
            <p:cNvPr id="10" name="Text Box 9"/>
            <p:cNvSpPr txBox="1">
              <a:spLocks noChangeArrowheads="1"/>
            </p:cNvSpPr>
            <p:nvPr/>
          </p:nvSpPr>
          <p:spPr bwMode="auto">
            <a:xfrm>
              <a:off x="1791" y="4089"/>
              <a:ext cx="194" cy="137"/>
            </a:xfrm>
            <a:prstGeom prst="rect">
              <a:avLst/>
            </a:prstGeom>
            <a:noFill/>
            <a:ln w="9525">
              <a:noFill/>
              <a:miter lim="800000"/>
              <a:headEnd/>
              <a:tailEnd/>
            </a:ln>
          </p:spPr>
          <p:txBody>
            <a:bodyPr>
              <a:spAutoFit/>
            </a:bodyPr>
            <a:lstStyle/>
            <a:p>
              <a:pPr>
                <a:spcBef>
                  <a:spcPct val="50000"/>
                </a:spcBef>
              </a:pPr>
              <a:r>
                <a:rPr lang="en-US" altLang="zh-CN" sz="1800" b="0">
                  <a:latin typeface="Tahoma" pitchFamily="34" charset="0"/>
                  <a:ea typeface="宋体" pitchFamily="2" charset="-122"/>
                </a:rPr>
                <a:t>1</a:t>
              </a:r>
            </a:p>
          </p:txBody>
        </p:sp>
        <p:sp>
          <p:nvSpPr>
            <p:cNvPr id="11" name="Text Box 10"/>
            <p:cNvSpPr txBox="1">
              <a:spLocks noChangeArrowheads="1"/>
            </p:cNvSpPr>
            <p:nvPr/>
          </p:nvSpPr>
          <p:spPr bwMode="auto">
            <a:xfrm>
              <a:off x="2290" y="3430"/>
              <a:ext cx="240" cy="137"/>
            </a:xfrm>
            <a:prstGeom prst="rect">
              <a:avLst/>
            </a:prstGeom>
            <a:noFill/>
            <a:ln w="9525">
              <a:noFill/>
              <a:miter lim="800000"/>
              <a:headEnd/>
              <a:tailEnd/>
            </a:ln>
          </p:spPr>
          <p:txBody>
            <a:bodyPr>
              <a:spAutoFit/>
            </a:bodyPr>
            <a:lstStyle/>
            <a:p>
              <a:pPr>
                <a:spcBef>
                  <a:spcPct val="50000"/>
                </a:spcBef>
              </a:pPr>
              <a:r>
                <a:rPr lang="en-US" altLang="zh-CN" sz="1800" b="0">
                  <a:latin typeface="Tahoma" pitchFamily="34" charset="0"/>
                  <a:ea typeface="宋体" pitchFamily="2" charset="-122"/>
                </a:rPr>
                <a:t>3</a:t>
              </a:r>
            </a:p>
          </p:txBody>
        </p:sp>
      </p:grpSp>
      <p:grpSp>
        <p:nvGrpSpPr>
          <p:cNvPr id="12" name="Group 11"/>
          <p:cNvGrpSpPr>
            <a:grpSpLocks/>
          </p:cNvGrpSpPr>
          <p:nvPr/>
        </p:nvGrpSpPr>
        <p:grpSpPr bwMode="auto">
          <a:xfrm>
            <a:off x="8208168" y="5180017"/>
            <a:ext cx="1222375" cy="466725"/>
            <a:chOff x="2200" y="3702"/>
            <a:chExt cx="770" cy="294"/>
          </a:xfrm>
        </p:grpSpPr>
        <p:sp>
          <p:nvSpPr>
            <p:cNvPr id="13" name="Text Box 12"/>
            <p:cNvSpPr txBox="1">
              <a:spLocks noChangeArrowheads="1"/>
            </p:cNvSpPr>
            <p:nvPr/>
          </p:nvSpPr>
          <p:spPr bwMode="auto">
            <a:xfrm>
              <a:off x="2381" y="3702"/>
              <a:ext cx="589" cy="294"/>
            </a:xfrm>
            <a:prstGeom prst="rect">
              <a:avLst/>
            </a:prstGeom>
            <a:noFill/>
            <a:ln w="9525">
              <a:solidFill>
                <a:srgbClr val="33CCCC"/>
              </a:solidFill>
              <a:miter lim="800000"/>
              <a:headEnd/>
              <a:tailEnd/>
            </a:ln>
          </p:spPr>
          <p:txBody>
            <a:bodyPr>
              <a:spAutoFit/>
            </a:bodyPr>
            <a:lstStyle/>
            <a:p>
              <a:pPr>
                <a:spcBef>
                  <a:spcPct val="50000"/>
                </a:spcBef>
              </a:pPr>
              <a:r>
                <a:rPr lang="zh-CN" altLang="en-US" sz="2400" b="0">
                  <a:latin typeface="Tahoma" pitchFamily="34" charset="0"/>
                  <a:ea typeface="宋体" pitchFamily="2" charset="-122"/>
                </a:rPr>
                <a:t>渡线</a:t>
              </a:r>
            </a:p>
          </p:txBody>
        </p:sp>
        <p:sp>
          <p:nvSpPr>
            <p:cNvPr id="14" name="Line 13"/>
            <p:cNvSpPr>
              <a:spLocks noChangeShapeType="1"/>
            </p:cNvSpPr>
            <p:nvPr/>
          </p:nvSpPr>
          <p:spPr bwMode="auto">
            <a:xfrm>
              <a:off x="2200" y="3748"/>
              <a:ext cx="181" cy="136"/>
            </a:xfrm>
            <a:prstGeom prst="line">
              <a:avLst/>
            </a:prstGeom>
            <a:noFill/>
            <a:ln w="9525">
              <a:solidFill>
                <a:srgbClr val="33CCCC"/>
              </a:solidFill>
              <a:miter lim="800000"/>
              <a:headEnd type="triangle" w="med" len="med"/>
              <a:tailEnd type="none" w="lg" len="lg"/>
            </a:ln>
          </p:spPr>
          <p:txBody>
            <a:bodyPr/>
            <a:lstStyle/>
            <a:p>
              <a:endParaRPr lang="zh-CN" altLang="en-US"/>
            </a:p>
          </p:txBody>
        </p:sp>
      </p:grpSp>
      <p:sp>
        <p:nvSpPr>
          <p:cNvPr id="15" name="Rectangle 14"/>
          <p:cNvSpPr>
            <a:spLocks noChangeArrowheads="1"/>
          </p:cNvSpPr>
          <p:nvPr/>
        </p:nvSpPr>
        <p:spPr bwMode="auto">
          <a:xfrm>
            <a:off x="7335052" y="6386532"/>
            <a:ext cx="1800493" cy="369332"/>
          </a:xfrm>
          <a:prstGeom prst="rect">
            <a:avLst/>
          </a:prstGeom>
          <a:solidFill>
            <a:schemeClr val="bg1"/>
          </a:solidFill>
          <a:ln w="9525">
            <a:noFill/>
            <a:miter lim="800000"/>
            <a:headEnd/>
            <a:tailEnd/>
          </a:ln>
        </p:spPr>
        <p:txBody>
          <a:bodyPr wrap="none">
            <a:spAutoFit/>
          </a:bodyPr>
          <a:lstStyle/>
          <a:p>
            <a:pPr>
              <a:spcBef>
                <a:spcPct val="50000"/>
              </a:spcBef>
              <a:buClr>
                <a:schemeClr val="hlink"/>
              </a:buClr>
              <a:buSzPct val="50000"/>
              <a:buFont typeface="Monotype Sorts" pitchFamily="2" charset="2"/>
              <a:buNone/>
            </a:pPr>
            <a:r>
              <a:rPr lang="zh-CN" altLang="en-US" sz="1800" b="1" dirty="0" smtClean="0">
                <a:ea typeface="宋体" pitchFamily="2" charset="-122"/>
              </a:rPr>
              <a:t>渡线</a:t>
            </a:r>
            <a:r>
              <a:rPr lang="zh-CN" altLang="en-US" sz="1800" b="1" dirty="0">
                <a:ea typeface="宋体" pitchFamily="2" charset="-122"/>
              </a:rPr>
              <a:t>处钢轨绝缘</a:t>
            </a:r>
          </a:p>
        </p:txBody>
      </p:sp>
      <p:sp>
        <p:nvSpPr>
          <p:cNvPr id="16" name="矩形 15"/>
          <p:cNvSpPr/>
          <p:nvPr/>
        </p:nvSpPr>
        <p:spPr>
          <a:xfrm>
            <a:off x="477004" y="1242996"/>
            <a:ext cx="380989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6</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轨道电路的划分与命名</a:t>
            </a:r>
            <a:endParaRPr lang="zh-CN" altLang="en-US" sz="2400" dirty="0">
              <a:latin typeface="+mn-ea"/>
            </a:endParaRPr>
          </a:p>
        </p:txBody>
      </p:sp>
      <p:sp>
        <p:nvSpPr>
          <p:cNvPr id="17" name="TextBox 12"/>
          <p:cNvSpPr txBox="1">
            <a:spLocks noChangeArrowheads="1"/>
          </p:cNvSpPr>
          <p:nvPr/>
        </p:nvSpPr>
        <p:spPr bwMode="auto">
          <a:xfrm>
            <a:off x="477004" y="1957376"/>
            <a:ext cx="3095625" cy="457200"/>
          </a:xfrm>
          <a:prstGeom prst="rect">
            <a:avLst/>
          </a:prstGeom>
          <a:noFill/>
          <a:ln w="9525">
            <a:noFill/>
            <a:miter lim="800000"/>
            <a:headEnd/>
            <a:tailEnd/>
          </a:ln>
        </p:spPr>
        <p:txBody>
          <a:bodyPr>
            <a:spAutoFit/>
          </a:bodyPr>
          <a:lstStyle/>
          <a:p>
            <a:r>
              <a:rPr lang="zh-CN" altLang="en-US" sz="2400" b="1" dirty="0" smtClean="0">
                <a:solidFill>
                  <a:srgbClr val="00B050"/>
                </a:solidFill>
                <a:latin typeface="+mn-ea"/>
              </a:rPr>
              <a:t>（</a:t>
            </a:r>
            <a:r>
              <a:rPr lang="en-US" altLang="zh-CN" sz="2400" b="1" dirty="0" smtClean="0">
                <a:solidFill>
                  <a:srgbClr val="00B050"/>
                </a:solidFill>
                <a:latin typeface="+mn-ea"/>
              </a:rPr>
              <a:t>1</a:t>
            </a:r>
            <a:r>
              <a:rPr lang="zh-CN" altLang="en-US" sz="2400" b="1" dirty="0" smtClean="0">
                <a:solidFill>
                  <a:srgbClr val="00B050"/>
                </a:solidFill>
                <a:latin typeface="+mn-ea"/>
              </a:rPr>
              <a:t>）轨道电路</a:t>
            </a:r>
            <a:r>
              <a:rPr lang="zh-CN" altLang="en-US" sz="2400" b="1" dirty="0">
                <a:solidFill>
                  <a:srgbClr val="00B050"/>
                </a:solidFill>
                <a:latin typeface="+mn-ea"/>
              </a:rPr>
              <a:t>的划分</a:t>
            </a:r>
          </a:p>
        </p:txBody>
      </p:sp>
      <p:sp>
        <p:nvSpPr>
          <p:cNvPr id="18" name="矩形 17"/>
          <p:cNvSpPr/>
          <p:nvPr/>
        </p:nvSpPr>
        <p:spPr>
          <a:xfrm>
            <a:off x="2405830" y="2671756"/>
            <a:ext cx="8572560" cy="1050096"/>
          </a:xfrm>
          <a:prstGeom prst="rect">
            <a:avLst/>
          </a:prstGeom>
        </p:spPr>
        <p:txBody>
          <a:bodyPr wrap="square">
            <a:spAutoFit/>
          </a:bodyPr>
          <a:lstStyle/>
          <a:p>
            <a:pPr>
              <a:lnSpc>
                <a:spcPct val="150000"/>
              </a:lnSpc>
            </a:pPr>
            <a:r>
              <a:rPr lang="zh-CN" altLang="en-US" sz="2200" b="1" dirty="0" smtClean="0">
                <a:solidFill>
                  <a:prstClr val="black"/>
                </a:solidFill>
                <a:latin typeface="宋体"/>
              </a:rPr>
              <a:t>（</a:t>
            </a:r>
            <a:r>
              <a:rPr lang="en-US" altLang="zh-CN" sz="2200" b="1" dirty="0" smtClean="0">
                <a:solidFill>
                  <a:prstClr val="black"/>
                </a:solidFill>
                <a:latin typeface="宋体"/>
              </a:rPr>
              <a:t>1</a:t>
            </a:r>
            <a:r>
              <a:rPr lang="zh-CN" altLang="en-US" sz="2200" b="1" dirty="0" smtClean="0">
                <a:solidFill>
                  <a:prstClr val="black"/>
                </a:solidFill>
                <a:latin typeface="宋体"/>
              </a:rPr>
              <a:t>）</a:t>
            </a:r>
            <a:r>
              <a:rPr lang="zh-CN" altLang="en-US" sz="2200" b="1" dirty="0" smtClean="0">
                <a:solidFill>
                  <a:srgbClr val="FF0000"/>
                </a:solidFill>
                <a:latin typeface="宋体"/>
              </a:rPr>
              <a:t>有信号机的地方必须设置绝缘节，</a:t>
            </a:r>
            <a:r>
              <a:rPr lang="zh-CN" altLang="en-US" sz="2200" b="1" dirty="0" smtClean="0">
                <a:solidFill>
                  <a:prstClr val="black"/>
                </a:solidFill>
                <a:latin typeface="宋体"/>
              </a:rPr>
              <a:t>信号机的内外方为不同的轨道电路区段。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ppt_x</p:attrName>
                                        </p:attrNameLst>
                                      </p:cBhvr>
                                      <p:tavLst>
                                        <p:tav tm="0">
                                          <p:val>
                                            <p:strVal val="#ppt_x-.2"/>
                                          </p:val>
                                        </p:tav>
                                        <p:tav tm="100000">
                                          <p:val>
                                            <p:strVal val="#ppt_x"/>
                                          </p:val>
                                        </p:tav>
                                      </p:tavLst>
                                    </p:anim>
                                    <p:anim calcmode="lin" valueType="num">
                                      <p:cBhvr>
                                        <p:cTn id="1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Rectangle 2"/>
          <p:cNvSpPr>
            <a:spLocks noChangeArrowheads="1"/>
          </p:cNvSpPr>
          <p:nvPr/>
        </p:nvSpPr>
        <p:spPr bwMode="auto">
          <a:xfrm>
            <a:off x="619880" y="2814632"/>
            <a:ext cx="1883592" cy="427037"/>
          </a:xfrm>
          <a:prstGeom prst="rect">
            <a:avLst/>
          </a:prstGeom>
          <a:solidFill>
            <a:schemeClr val="bg1"/>
          </a:solidFill>
          <a:ln w="9525">
            <a:noFill/>
            <a:miter lim="800000"/>
            <a:headEnd/>
            <a:tailEnd/>
          </a:ln>
        </p:spPr>
        <p:txBody>
          <a:bodyPr wrap="square">
            <a:spAutoFit/>
          </a:bodyPr>
          <a:lstStyle/>
          <a:p>
            <a:pPr algn="ctr">
              <a:spcBef>
                <a:spcPct val="50000"/>
              </a:spcBef>
            </a:pPr>
            <a:r>
              <a:rPr lang="zh-CN" altLang="en-US" sz="2200" b="1" dirty="0">
                <a:solidFill>
                  <a:srgbClr val="FF00FF"/>
                </a:solidFill>
                <a:latin typeface="+mn-ea"/>
              </a:rPr>
              <a:t>划分原则：</a:t>
            </a:r>
          </a:p>
        </p:txBody>
      </p:sp>
      <p:sp>
        <p:nvSpPr>
          <p:cNvPr id="16" name="矩形 15"/>
          <p:cNvSpPr/>
          <p:nvPr/>
        </p:nvSpPr>
        <p:spPr>
          <a:xfrm>
            <a:off x="477004" y="1242996"/>
            <a:ext cx="380989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6</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轨道电路的划分与命名</a:t>
            </a:r>
            <a:endParaRPr lang="zh-CN" altLang="en-US" sz="2400" dirty="0">
              <a:latin typeface="+mn-ea"/>
            </a:endParaRPr>
          </a:p>
        </p:txBody>
      </p:sp>
      <p:sp>
        <p:nvSpPr>
          <p:cNvPr id="17" name="TextBox 12"/>
          <p:cNvSpPr txBox="1">
            <a:spLocks noChangeArrowheads="1"/>
          </p:cNvSpPr>
          <p:nvPr/>
        </p:nvSpPr>
        <p:spPr bwMode="auto">
          <a:xfrm>
            <a:off x="477004" y="1957376"/>
            <a:ext cx="3095625" cy="457200"/>
          </a:xfrm>
          <a:prstGeom prst="rect">
            <a:avLst/>
          </a:prstGeom>
          <a:noFill/>
          <a:ln w="9525">
            <a:noFill/>
            <a:miter lim="800000"/>
            <a:headEnd/>
            <a:tailEnd/>
          </a:ln>
        </p:spPr>
        <p:txBody>
          <a:bodyPr>
            <a:spAutoFit/>
          </a:bodyPr>
          <a:lstStyle/>
          <a:p>
            <a:r>
              <a:rPr lang="zh-CN" altLang="en-US" sz="2400" b="1" dirty="0" smtClean="0">
                <a:solidFill>
                  <a:srgbClr val="00B050"/>
                </a:solidFill>
                <a:latin typeface="+mn-ea"/>
              </a:rPr>
              <a:t>（</a:t>
            </a:r>
            <a:r>
              <a:rPr lang="en-US" altLang="zh-CN" sz="2400" b="1" dirty="0" smtClean="0">
                <a:solidFill>
                  <a:srgbClr val="00B050"/>
                </a:solidFill>
                <a:latin typeface="+mn-ea"/>
              </a:rPr>
              <a:t>1</a:t>
            </a:r>
            <a:r>
              <a:rPr lang="zh-CN" altLang="en-US" sz="2400" b="1" dirty="0" smtClean="0">
                <a:solidFill>
                  <a:srgbClr val="00B050"/>
                </a:solidFill>
                <a:latin typeface="+mn-ea"/>
              </a:rPr>
              <a:t>）轨道电路</a:t>
            </a:r>
            <a:r>
              <a:rPr lang="zh-CN" altLang="en-US" sz="2400" b="1" dirty="0">
                <a:solidFill>
                  <a:srgbClr val="00B050"/>
                </a:solidFill>
                <a:latin typeface="+mn-ea"/>
              </a:rPr>
              <a:t>的划分</a:t>
            </a:r>
          </a:p>
        </p:txBody>
      </p:sp>
      <p:sp>
        <p:nvSpPr>
          <p:cNvPr id="19" name="Text Box 2"/>
          <p:cNvSpPr txBox="1">
            <a:spLocks noChangeArrowheads="1"/>
          </p:cNvSpPr>
          <p:nvPr/>
        </p:nvSpPr>
        <p:spPr bwMode="auto">
          <a:xfrm>
            <a:off x="762756" y="3529012"/>
            <a:ext cx="10858576" cy="1705788"/>
          </a:xfrm>
          <a:prstGeom prst="rect">
            <a:avLst/>
          </a:prstGeom>
          <a:solidFill>
            <a:srgbClr val="FFFFFF"/>
          </a:solidFill>
          <a:ln w="9525">
            <a:noFill/>
            <a:miter lim="800000"/>
            <a:headEnd/>
            <a:tailEnd/>
          </a:ln>
        </p:spPr>
        <p:txBody>
          <a:bodyPr wrap="square">
            <a:spAutoFit/>
          </a:bodyPr>
          <a:lstStyle/>
          <a:p>
            <a:pPr algn="just">
              <a:lnSpc>
                <a:spcPct val="150000"/>
              </a:lnSpc>
              <a:spcBef>
                <a:spcPct val="50000"/>
              </a:spcBef>
            </a:pPr>
            <a:r>
              <a:rPr lang="zh-CN" altLang="en-US" sz="2200" dirty="0">
                <a:solidFill>
                  <a:srgbClr val="000000"/>
                </a:solidFill>
                <a:latin typeface="楷体_GB2312" pitchFamily="49" charset="-122"/>
                <a:ea typeface="楷体_GB2312" pitchFamily="49" charset="-122"/>
              </a:rPr>
              <a:t>   </a:t>
            </a:r>
            <a:r>
              <a:rPr lang="zh-CN" altLang="en-US" sz="2200" b="1" dirty="0">
                <a:solidFill>
                  <a:srgbClr val="000000"/>
                </a:solidFill>
                <a:latin typeface="+mn-ea"/>
              </a:rPr>
              <a:t>（</a:t>
            </a:r>
            <a:r>
              <a:rPr lang="en-US" altLang="zh-CN" sz="2200" b="1" dirty="0">
                <a:solidFill>
                  <a:srgbClr val="000000"/>
                </a:solidFill>
                <a:latin typeface="+mn-ea"/>
              </a:rPr>
              <a:t>3</a:t>
            </a:r>
            <a:r>
              <a:rPr lang="zh-CN" altLang="en-US" sz="2200" b="1" dirty="0">
                <a:solidFill>
                  <a:srgbClr val="000000"/>
                </a:solidFill>
                <a:latin typeface="+mn-ea"/>
              </a:rPr>
              <a:t>）</a:t>
            </a:r>
            <a:r>
              <a:rPr lang="zh-CN" altLang="en-US" sz="2200" b="1" dirty="0">
                <a:solidFill>
                  <a:srgbClr val="FF0000"/>
                </a:solidFill>
                <a:latin typeface="+mn-ea"/>
              </a:rPr>
              <a:t>一个轨道电路内，单动不超过</a:t>
            </a:r>
            <a:r>
              <a:rPr lang="en-US" altLang="zh-CN" sz="2200" b="1" dirty="0">
                <a:solidFill>
                  <a:srgbClr val="FF0000"/>
                </a:solidFill>
                <a:latin typeface="+mn-ea"/>
              </a:rPr>
              <a:t>3</a:t>
            </a:r>
            <a:r>
              <a:rPr lang="zh-CN" altLang="en-US" sz="2200" b="1" dirty="0">
                <a:solidFill>
                  <a:srgbClr val="FF0000"/>
                </a:solidFill>
                <a:latin typeface="+mn-ea"/>
              </a:rPr>
              <a:t>组，复式交分不超过</a:t>
            </a:r>
            <a:r>
              <a:rPr lang="en-US" altLang="zh-CN" sz="2200" b="1" dirty="0">
                <a:solidFill>
                  <a:srgbClr val="FF0000"/>
                </a:solidFill>
                <a:latin typeface="+mn-ea"/>
              </a:rPr>
              <a:t>2</a:t>
            </a:r>
            <a:r>
              <a:rPr lang="zh-CN" altLang="en-US" sz="2200" b="1" dirty="0">
                <a:solidFill>
                  <a:srgbClr val="FF0000"/>
                </a:solidFill>
                <a:latin typeface="+mn-ea"/>
              </a:rPr>
              <a:t>组。</a:t>
            </a:r>
          </a:p>
          <a:p>
            <a:pPr algn="just">
              <a:lnSpc>
                <a:spcPct val="150000"/>
              </a:lnSpc>
              <a:spcBef>
                <a:spcPct val="50000"/>
              </a:spcBef>
            </a:pPr>
            <a:r>
              <a:rPr lang="zh-CN" altLang="en-US" sz="2200" b="1" dirty="0">
                <a:solidFill>
                  <a:srgbClr val="000000"/>
                </a:solidFill>
                <a:latin typeface="+mn-ea"/>
              </a:rPr>
              <a:t>   （</a:t>
            </a:r>
            <a:r>
              <a:rPr lang="en-US" altLang="zh-CN" sz="2200" b="1" dirty="0">
                <a:solidFill>
                  <a:srgbClr val="000000"/>
                </a:solidFill>
                <a:latin typeface="+mn-ea"/>
              </a:rPr>
              <a:t>4</a:t>
            </a:r>
            <a:r>
              <a:rPr lang="zh-CN" altLang="en-US" sz="2200" b="1" dirty="0">
                <a:solidFill>
                  <a:srgbClr val="000000"/>
                </a:solidFill>
                <a:latin typeface="+mn-ea"/>
              </a:rPr>
              <a:t>）为提高咽喉使用效率，将轨道电路</a:t>
            </a:r>
            <a:r>
              <a:rPr lang="zh-CN" altLang="en-US" sz="2200" b="1" dirty="0">
                <a:solidFill>
                  <a:srgbClr val="FF0000"/>
                </a:solidFill>
                <a:latin typeface="+mn-ea"/>
              </a:rPr>
              <a:t>适当划短</a:t>
            </a:r>
            <a:r>
              <a:rPr lang="zh-CN" altLang="en-US" sz="2200" b="1" dirty="0">
                <a:solidFill>
                  <a:srgbClr val="000000"/>
                </a:solidFill>
                <a:latin typeface="+mn-ea"/>
              </a:rPr>
              <a:t>，使道岔及时解锁，排列其他进路，</a:t>
            </a:r>
            <a:r>
              <a:rPr lang="zh-CN" altLang="en-US" sz="2200" b="1" dirty="0">
                <a:solidFill>
                  <a:srgbClr val="FF0000"/>
                </a:solidFill>
                <a:latin typeface="+mn-ea"/>
              </a:rPr>
              <a:t>但不得过短。</a:t>
            </a:r>
          </a:p>
        </p:txBody>
      </p:sp>
      <p:sp>
        <p:nvSpPr>
          <p:cNvPr id="20" name="Rectangle 3"/>
          <p:cNvSpPr>
            <a:spLocks noChangeArrowheads="1"/>
          </p:cNvSpPr>
          <p:nvPr/>
        </p:nvSpPr>
        <p:spPr bwMode="auto">
          <a:xfrm>
            <a:off x="1477136" y="6100780"/>
            <a:ext cx="1439862" cy="400110"/>
          </a:xfrm>
          <a:prstGeom prst="rect">
            <a:avLst/>
          </a:prstGeom>
          <a:noFill/>
          <a:ln w="9525">
            <a:noFill/>
            <a:miter lim="800000"/>
            <a:headEnd/>
            <a:tailEnd/>
          </a:ln>
        </p:spPr>
        <p:txBody>
          <a:bodyPr>
            <a:spAutoFit/>
          </a:bodyPr>
          <a:lstStyle/>
          <a:p>
            <a:r>
              <a:rPr lang="zh-CN" altLang="en-US" sz="2000" b="1" dirty="0">
                <a:latin typeface="+mn-ea"/>
              </a:rPr>
              <a:t>小提示</a:t>
            </a:r>
          </a:p>
        </p:txBody>
      </p:sp>
      <p:sp>
        <p:nvSpPr>
          <p:cNvPr id="21" name="Rectangle 4" descr="蓝色面巾纸"/>
          <p:cNvSpPr>
            <a:spLocks noChangeArrowheads="1"/>
          </p:cNvSpPr>
          <p:nvPr/>
        </p:nvSpPr>
        <p:spPr bwMode="auto">
          <a:xfrm>
            <a:off x="2763020" y="5743590"/>
            <a:ext cx="8208962" cy="1107996"/>
          </a:xfrm>
          <a:prstGeom prst="rect">
            <a:avLst/>
          </a:prstGeom>
          <a:blipFill dpi="0" rotWithShape="1">
            <a:blip r:embed="rId2"/>
            <a:srcRect/>
            <a:tile tx="0" ty="0" sx="100000" sy="100000" flip="none" algn="tl"/>
          </a:blipFill>
          <a:ln w="9525">
            <a:noFill/>
            <a:miter lim="800000"/>
            <a:headEnd/>
            <a:tailEnd/>
          </a:ln>
        </p:spPr>
        <p:txBody>
          <a:bodyPr>
            <a:spAutoFit/>
          </a:bodyPr>
          <a:lstStyle/>
          <a:p>
            <a:pPr>
              <a:lnSpc>
                <a:spcPct val="150000"/>
              </a:lnSpc>
            </a:pPr>
            <a:r>
              <a:rPr lang="zh-CN" altLang="en-US" sz="2200" b="1" dirty="0">
                <a:latin typeface="+mn-ea"/>
              </a:rPr>
              <a:t>    与一般铁路车站不同的是，城市轨道交通车辆段车库的</a:t>
            </a:r>
            <a:r>
              <a:rPr lang="zh-CN" altLang="en-US" sz="2200" b="1" dirty="0">
                <a:solidFill>
                  <a:srgbClr val="0303EB"/>
                </a:solidFill>
                <a:latin typeface="+mn-ea"/>
              </a:rPr>
              <a:t>停车线一般划分为两段轨道电路</a:t>
            </a:r>
            <a:r>
              <a:rPr lang="zh-CN" altLang="en-US" sz="2200" b="1" dirty="0">
                <a:latin typeface="+mn-ea"/>
              </a:rPr>
              <a:t>，允许停放两列列车。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ox(in)">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box(in)">
                                      <p:cBhvr>
                                        <p:cTn id="12" dur="500"/>
                                        <p:tgtEl>
                                          <p:spTgt spid="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p:bldP spid="2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5" name="矩形 4"/>
          <p:cNvSpPr/>
          <p:nvPr/>
        </p:nvSpPr>
        <p:spPr>
          <a:xfrm>
            <a:off x="405566" y="1314434"/>
            <a:ext cx="380989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6</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轨道电路的划分与命名</a:t>
            </a:r>
            <a:endParaRPr lang="zh-CN" altLang="en-US" sz="2400" dirty="0">
              <a:latin typeface="+mn-ea"/>
            </a:endParaRPr>
          </a:p>
        </p:txBody>
      </p:sp>
      <p:sp>
        <p:nvSpPr>
          <p:cNvPr id="6" name="TextBox 12"/>
          <p:cNvSpPr txBox="1">
            <a:spLocks noChangeArrowheads="1"/>
          </p:cNvSpPr>
          <p:nvPr/>
        </p:nvSpPr>
        <p:spPr bwMode="auto">
          <a:xfrm>
            <a:off x="191252" y="2028814"/>
            <a:ext cx="3095625" cy="457200"/>
          </a:xfrm>
          <a:prstGeom prst="rect">
            <a:avLst/>
          </a:prstGeom>
          <a:noFill/>
          <a:ln w="9525">
            <a:noFill/>
            <a:miter lim="800000"/>
            <a:headEnd/>
            <a:tailEnd/>
          </a:ln>
        </p:spPr>
        <p:txBody>
          <a:bodyPr>
            <a:spAutoFit/>
          </a:bodyPr>
          <a:lstStyle/>
          <a:p>
            <a:r>
              <a:rPr lang="zh-CN" altLang="en-US" sz="2400" b="1" dirty="0" smtClean="0">
                <a:solidFill>
                  <a:srgbClr val="00B050"/>
                </a:solidFill>
                <a:latin typeface="+mn-ea"/>
              </a:rPr>
              <a:t>（</a:t>
            </a:r>
            <a:r>
              <a:rPr lang="en-US" altLang="zh-CN" sz="2400" b="1" dirty="0" smtClean="0">
                <a:solidFill>
                  <a:srgbClr val="00B050"/>
                </a:solidFill>
                <a:latin typeface="+mn-ea"/>
              </a:rPr>
              <a:t>2</a:t>
            </a:r>
            <a:r>
              <a:rPr lang="zh-CN" altLang="en-US" sz="2400" b="1" dirty="0" smtClean="0">
                <a:solidFill>
                  <a:srgbClr val="00B050"/>
                </a:solidFill>
                <a:latin typeface="+mn-ea"/>
              </a:rPr>
              <a:t>）轨道电路</a:t>
            </a:r>
            <a:r>
              <a:rPr lang="zh-CN" altLang="en-US" sz="2400" b="1" dirty="0">
                <a:solidFill>
                  <a:srgbClr val="00B050"/>
                </a:solidFill>
                <a:latin typeface="+mn-ea"/>
              </a:rPr>
              <a:t>的命名</a:t>
            </a:r>
          </a:p>
        </p:txBody>
      </p:sp>
      <p:sp>
        <p:nvSpPr>
          <p:cNvPr id="7" name="Text Box 5"/>
          <p:cNvSpPr txBox="1">
            <a:spLocks noChangeArrowheads="1"/>
          </p:cNvSpPr>
          <p:nvPr/>
        </p:nvSpPr>
        <p:spPr bwMode="auto">
          <a:xfrm>
            <a:off x="3763152" y="1814500"/>
            <a:ext cx="7809803" cy="2055947"/>
          </a:xfrm>
          <a:prstGeom prst="rect">
            <a:avLst/>
          </a:prstGeom>
          <a:noFill/>
          <a:ln w="9525">
            <a:noFill/>
            <a:miter lim="800000"/>
            <a:headEnd/>
            <a:tailEnd/>
          </a:ln>
        </p:spPr>
        <p:txBody>
          <a:bodyPr wrap="square">
            <a:spAutoFit/>
          </a:bodyPr>
          <a:lstStyle/>
          <a:p>
            <a:pPr>
              <a:lnSpc>
                <a:spcPct val="130000"/>
              </a:lnSpc>
            </a:pPr>
            <a:r>
              <a:rPr lang="en-US" altLang="zh-CN" sz="2200" b="1" dirty="0" smtClean="0">
                <a:latin typeface="楷体_GB2312" pitchFamily="49" charset="-122"/>
                <a:ea typeface="楷体_GB2312" pitchFamily="49" charset="-122"/>
              </a:rPr>
              <a:t>1</a:t>
            </a:r>
            <a:r>
              <a:rPr lang="zh-CN" altLang="en-US" sz="2200" b="1" dirty="0">
                <a:latin typeface="楷体_GB2312" pitchFamily="49" charset="-122"/>
                <a:ea typeface="楷体_GB2312" pitchFamily="49" charset="-122"/>
              </a:rPr>
              <a:t>）道岔区段：根据道岔编号来命名。</a:t>
            </a:r>
          </a:p>
          <a:p>
            <a:pPr>
              <a:lnSpc>
                <a:spcPct val="150000"/>
              </a:lnSpc>
            </a:pPr>
            <a:r>
              <a:rPr lang="zh-CN" altLang="en-US" sz="2200" b="1" dirty="0">
                <a:latin typeface="楷体_GB2312" pitchFamily="49" charset="-122"/>
                <a:ea typeface="楷体_GB2312" pitchFamily="49" charset="-122"/>
                <a:sym typeface="Wingdings" pitchFamily="2" charset="2"/>
              </a:rPr>
              <a:t> </a:t>
            </a:r>
            <a:r>
              <a:rPr lang="zh-CN" altLang="en-US" sz="2200" b="1" dirty="0">
                <a:solidFill>
                  <a:srgbClr val="FF0000"/>
                </a:solidFill>
                <a:latin typeface="楷体_GB2312" pitchFamily="49" charset="-122"/>
                <a:ea typeface="楷体_GB2312" pitchFamily="49" charset="-122"/>
              </a:rPr>
              <a:t>只一组道岔，用包含的道岔编号命名，如</a:t>
            </a:r>
            <a:r>
              <a:rPr lang="zh-CN" altLang="en-US" sz="2200" b="1" dirty="0" smtClean="0">
                <a:solidFill>
                  <a:srgbClr val="FF0000"/>
                </a:solidFill>
                <a:latin typeface="楷体_GB2312" pitchFamily="49" charset="-122"/>
                <a:ea typeface="楷体_GB2312" pitchFamily="49" charset="-122"/>
              </a:rPr>
              <a:t>图中</a:t>
            </a:r>
            <a:r>
              <a:rPr lang="en-US" altLang="zh-CN" sz="2200" b="1" dirty="0">
                <a:solidFill>
                  <a:srgbClr val="FF0000"/>
                </a:solidFill>
                <a:latin typeface="楷体_GB2312" pitchFamily="49" charset="-122"/>
                <a:ea typeface="楷体_GB2312" pitchFamily="49" charset="-122"/>
              </a:rPr>
              <a:t>:6DG</a:t>
            </a:r>
          </a:p>
          <a:p>
            <a:pPr>
              <a:lnSpc>
                <a:spcPct val="150000"/>
              </a:lnSpc>
              <a:buFont typeface="Wingdings" pitchFamily="2" charset="2"/>
              <a:buNone/>
            </a:pPr>
            <a:r>
              <a:rPr lang="en-US" altLang="zh-CN" sz="2200" b="1" dirty="0">
                <a:solidFill>
                  <a:srgbClr val="000000"/>
                </a:solidFill>
                <a:latin typeface="楷体_GB2312" pitchFamily="49" charset="-122"/>
                <a:ea typeface="楷体_GB2312" pitchFamily="49" charset="-122"/>
              </a:rPr>
              <a:t> </a:t>
            </a:r>
            <a:r>
              <a:rPr lang="en-US" altLang="zh-CN" sz="2200" b="1" dirty="0">
                <a:latin typeface="楷体_GB2312" pitchFamily="49" charset="-122"/>
                <a:ea typeface="楷体_GB2312" pitchFamily="49" charset="-122"/>
                <a:sym typeface="Wingdings" pitchFamily="2" charset="2"/>
              </a:rPr>
              <a:t></a:t>
            </a:r>
            <a:r>
              <a:rPr lang="zh-CN" altLang="en-US" sz="2200" b="1" dirty="0">
                <a:solidFill>
                  <a:srgbClr val="0303EB"/>
                </a:solidFill>
                <a:latin typeface="楷体_GB2312" pitchFamily="49" charset="-122"/>
                <a:ea typeface="楷体_GB2312" pitchFamily="49" charset="-122"/>
              </a:rPr>
              <a:t>两组道岔，用两组道岔编号连缀命名</a:t>
            </a:r>
            <a:r>
              <a:rPr lang="zh-CN" altLang="en-US" sz="2200" b="1" dirty="0" smtClean="0">
                <a:solidFill>
                  <a:srgbClr val="0303EB"/>
                </a:solidFill>
                <a:latin typeface="楷体_GB2312" pitchFamily="49" charset="-122"/>
                <a:ea typeface="楷体_GB2312" pitchFamily="49" charset="-122"/>
              </a:rPr>
              <a:t>，如图中</a:t>
            </a:r>
            <a:r>
              <a:rPr lang="en-US" altLang="zh-CN" sz="2200" b="1" dirty="0" smtClean="0">
                <a:solidFill>
                  <a:srgbClr val="0303EB"/>
                </a:solidFill>
                <a:latin typeface="楷体_GB2312" pitchFamily="49" charset="-122"/>
                <a:ea typeface="楷体_GB2312" pitchFamily="49" charset="-122"/>
              </a:rPr>
              <a:t>:</a:t>
            </a:r>
            <a:r>
              <a:rPr lang="en-US" altLang="zh-CN" sz="2200" b="1" dirty="0">
                <a:solidFill>
                  <a:srgbClr val="0303EB"/>
                </a:solidFill>
                <a:latin typeface="楷体_GB2312" pitchFamily="49" charset="-122"/>
                <a:ea typeface="楷体_GB2312" pitchFamily="49" charset="-122"/>
              </a:rPr>
              <a:t>15-16DG</a:t>
            </a:r>
            <a:r>
              <a:rPr lang="zh-CN" altLang="en-US" sz="2200" b="1" dirty="0">
                <a:solidFill>
                  <a:srgbClr val="0303EB"/>
                </a:solidFill>
                <a:latin typeface="楷体_GB2312" pitchFamily="49" charset="-122"/>
                <a:ea typeface="楷体_GB2312" pitchFamily="49" charset="-122"/>
              </a:rPr>
              <a:t> </a:t>
            </a:r>
          </a:p>
          <a:p>
            <a:pPr>
              <a:lnSpc>
                <a:spcPct val="150000"/>
              </a:lnSpc>
              <a:buFont typeface="Wingdings" pitchFamily="2" charset="2"/>
              <a:buNone/>
            </a:pPr>
            <a:r>
              <a:rPr lang="en-US" altLang="zh-CN" sz="2200" b="1" dirty="0">
                <a:latin typeface="楷体_GB2312" pitchFamily="49" charset="-122"/>
                <a:ea typeface="楷体_GB2312" pitchFamily="49" charset="-122"/>
                <a:sym typeface="Wingdings" pitchFamily="2" charset="2"/>
              </a:rPr>
              <a:t> </a:t>
            </a:r>
            <a:r>
              <a:rPr lang="zh-CN" altLang="en-US" sz="2200" b="1" dirty="0">
                <a:solidFill>
                  <a:srgbClr val="00B050"/>
                </a:solidFill>
                <a:latin typeface="楷体_GB2312" pitchFamily="49" charset="-122"/>
                <a:ea typeface="楷体_GB2312" pitchFamily="49" charset="-122"/>
              </a:rPr>
              <a:t>三组道岔，取其中最大和最小道岔号命名</a:t>
            </a:r>
            <a:r>
              <a:rPr lang="zh-CN" altLang="en-US" sz="2200" b="1" dirty="0" smtClean="0">
                <a:solidFill>
                  <a:srgbClr val="00B050"/>
                </a:solidFill>
                <a:latin typeface="楷体_GB2312" pitchFamily="49" charset="-122"/>
                <a:ea typeface="楷体_GB2312" pitchFamily="49" charset="-122"/>
              </a:rPr>
              <a:t>，如图中</a:t>
            </a:r>
            <a:r>
              <a:rPr lang="en-US" altLang="zh-CN" sz="2200" b="1" dirty="0" smtClean="0">
                <a:solidFill>
                  <a:srgbClr val="00B050"/>
                </a:solidFill>
                <a:latin typeface="楷体_GB2312" pitchFamily="49" charset="-122"/>
                <a:ea typeface="楷体_GB2312" pitchFamily="49" charset="-122"/>
              </a:rPr>
              <a:t>:</a:t>
            </a:r>
            <a:r>
              <a:rPr lang="en-US" altLang="zh-CN" sz="2200" b="1" dirty="0">
                <a:solidFill>
                  <a:srgbClr val="00B050"/>
                </a:solidFill>
                <a:latin typeface="楷体_GB2312" pitchFamily="49" charset="-122"/>
                <a:ea typeface="楷体_GB2312" pitchFamily="49" charset="-122"/>
              </a:rPr>
              <a:t>7-10DG</a:t>
            </a:r>
            <a:r>
              <a:rPr lang="en-US" altLang="zh-CN" sz="2200" b="1" dirty="0">
                <a:solidFill>
                  <a:srgbClr val="00B050"/>
                </a:solidFill>
                <a:latin typeface="Times New Roman" pitchFamily="18" charset="0"/>
                <a:ea typeface="宋体" pitchFamily="2" charset="-122"/>
              </a:rPr>
              <a:t> </a:t>
            </a:r>
          </a:p>
        </p:txBody>
      </p:sp>
      <p:pic>
        <p:nvPicPr>
          <p:cNvPr id="8" name="图片 2" descr="image12.jpeg"/>
          <p:cNvPicPr>
            <a:picLocks noChangeAspect="1" noChangeArrowheads="1"/>
          </p:cNvPicPr>
          <p:nvPr/>
        </p:nvPicPr>
        <p:blipFill>
          <a:blip r:embed="rId2"/>
          <a:srcRect/>
          <a:stretch>
            <a:fillRect/>
          </a:stretch>
        </p:blipFill>
        <p:spPr bwMode="auto">
          <a:xfrm>
            <a:off x="1048508" y="3886202"/>
            <a:ext cx="8353425" cy="3168650"/>
          </a:xfrm>
          <a:prstGeom prst="rect">
            <a:avLst/>
          </a:prstGeom>
          <a:noFill/>
          <a:ln w="9525">
            <a:noFill/>
            <a:miter lim="800000"/>
            <a:headEnd/>
            <a:tailEnd/>
          </a:ln>
        </p:spPr>
      </p:pic>
      <p:sp>
        <p:nvSpPr>
          <p:cNvPr id="9" name="任意多边形 8"/>
          <p:cNvSpPr/>
          <p:nvPr/>
        </p:nvSpPr>
        <p:spPr>
          <a:xfrm>
            <a:off x="1751527" y="4520485"/>
            <a:ext cx="2112135" cy="0"/>
          </a:xfrm>
          <a:custGeom>
            <a:avLst/>
            <a:gdLst>
              <a:gd name="connsiteX0" fmla="*/ 0 w 2112135"/>
              <a:gd name="connsiteY0" fmla="*/ 0 h 0"/>
              <a:gd name="connsiteX1" fmla="*/ 2112135 w 2112135"/>
              <a:gd name="connsiteY1" fmla="*/ 0 h 0"/>
            </a:gdLst>
            <a:ahLst/>
            <a:cxnLst>
              <a:cxn ang="0">
                <a:pos x="connsiteX0" y="connsiteY0"/>
              </a:cxn>
              <a:cxn ang="0">
                <a:pos x="connsiteX1" y="connsiteY1"/>
              </a:cxn>
            </a:cxnLst>
            <a:rect l="l" t="t" r="r" b="b"/>
            <a:pathLst>
              <a:path w="2112135">
                <a:moveTo>
                  <a:pt x="0" y="0"/>
                </a:moveTo>
                <a:lnTo>
                  <a:pt x="2112135" y="0"/>
                </a:lnTo>
              </a:path>
            </a:pathLst>
          </a:custGeom>
          <a:ln w="3810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任意多边形 9"/>
          <p:cNvSpPr/>
          <p:nvPr/>
        </p:nvSpPr>
        <p:spPr>
          <a:xfrm>
            <a:off x="4237149" y="5911403"/>
            <a:ext cx="4172755" cy="0"/>
          </a:xfrm>
          <a:custGeom>
            <a:avLst/>
            <a:gdLst>
              <a:gd name="connsiteX0" fmla="*/ 0 w 4172755"/>
              <a:gd name="connsiteY0" fmla="*/ 0 h 0"/>
              <a:gd name="connsiteX1" fmla="*/ 4172755 w 4172755"/>
              <a:gd name="connsiteY1" fmla="*/ 0 h 0"/>
            </a:gdLst>
            <a:ahLst/>
            <a:cxnLst>
              <a:cxn ang="0">
                <a:pos x="connsiteX0" y="connsiteY0"/>
              </a:cxn>
              <a:cxn ang="0">
                <a:pos x="connsiteX1" y="connsiteY1"/>
              </a:cxn>
            </a:cxnLst>
            <a:rect l="l" t="t" r="r" b="b"/>
            <a:pathLst>
              <a:path w="4172755">
                <a:moveTo>
                  <a:pt x="0" y="0"/>
                </a:moveTo>
                <a:lnTo>
                  <a:pt x="4172755" y="0"/>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任意多边形 10"/>
          <p:cNvSpPr/>
          <p:nvPr/>
        </p:nvSpPr>
        <p:spPr>
          <a:xfrm>
            <a:off x="3863662" y="5215944"/>
            <a:ext cx="4881093" cy="0"/>
          </a:xfrm>
          <a:custGeom>
            <a:avLst/>
            <a:gdLst>
              <a:gd name="connsiteX0" fmla="*/ 0 w 4881093"/>
              <a:gd name="connsiteY0" fmla="*/ 0 h 0"/>
              <a:gd name="connsiteX1" fmla="*/ 4881093 w 4881093"/>
              <a:gd name="connsiteY1" fmla="*/ 0 h 0"/>
            </a:gdLst>
            <a:ahLst/>
            <a:cxnLst>
              <a:cxn ang="0">
                <a:pos x="connsiteX0" y="connsiteY0"/>
              </a:cxn>
              <a:cxn ang="0">
                <a:pos x="connsiteX1" y="connsiteY1"/>
              </a:cxn>
            </a:cxnLst>
            <a:rect l="l" t="t" r="r" b="b"/>
            <a:pathLst>
              <a:path w="4881093">
                <a:moveTo>
                  <a:pt x="0" y="0"/>
                </a:moveTo>
                <a:lnTo>
                  <a:pt x="4881093" y="0"/>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checkerboard(across)">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checkerboard(across)">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262690" y="1314434"/>
            <a:ext cx="380989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6</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轨道电路的划分与命名</a:t>
            </a:r>
            <a:endParaRPr lang="zh-CN" altLang="en-US" sz="2400" dirty="0">
              <a:latin typeface="+mn-ea"/>
            </a:endParaRPr>
          </a:p>
        </p:txBody>
      </p:sp>
      <p:sp>
        <p:nvSpPr>
          <p:cNvPr id="4" name="TextBox 12"/>
          <p:cNvSpPr txBox="1">
            <a:spLocks noChangeArrowheads="1"/>
          </p:cNvSpPr>
          <p:nvPr/>
        </p:nvSpPr>
        <p:spPr bwMode="auto">
          <a:xfrm>
            <a:off x="405566" y="2028814"/>
            <a:ext cx="3095625" cy="457200"/>
          </a:xfrm>
          <a:prstGeom prst="rect">
            <a:avLst/>
          </a:prstGeom>
          <a:noFill/>
          <a:ln w="9525">
            <a:noFill/>
            <a:miter lim="800000"/>
            <a:headEnd/>
            <a:tailEnd/>
          </a:ln>
        </p:spPr>
        <p:txBody>
          <a:bodyPr>
            <a:spAutoFit/>
          </a:bodyPr>
          <a:lstStyle/>
          <a:p>
            <a:r>
              <a:rPr lang="zh-CN" altLang="en-US" sz="2400" b="1" dirty="0" smtClean="0">
                <a:solidFill>
                  <a:srgbClr val="00B050"/>
                </a:solidFill>
                <a:latin typeface="+mn-ea"/>
              </a:rPr>
              <a:t>（</a:t>
            </a:r>
            <a:r>
              <a:rPr lang="en-US" altLang="zh-CN" sz="2400" b="1" dirty="0" smtClean="0">
                <a:solidFill>
                  <a:srgbClr val="00B050"/>
                </a:solidFill>
                <a:latin typeface="+mn-ea"/>
              </a:rPr>
              <a:t>2</a:t>
            </a:r>
            <a:r>
              <a:rPr lang="zh-CN" altLang="en-US" sz="2400" b="1" dirty="0" smtClean="0">
                <a:solidFill>
                  <a:srgbClr val="00B050"/>
                </a:solidFill>
                <a:latin typeface="+mn-ea"/>
              </a:rPr>
              <a:t>）轨道电路</a:t>
            </a:r>
            <a:r>
              <a:rPr lang="zh-CN" altLang="en-US" sz="2400" b="1" dirty="0">
                <a:solidFill>
                  <a:srgbClr val="00B050"/>
                </a:solidFill>
                <a:latin typeface="+mn-ea"/>
              </a:rPr>
              <a:t>的命名</a:t>
            </a:r>
          </a:p>
        </p:txBody>
      </p:sp>
      <p:pic>
        <p:nvPicPr>
          <p:cNvPr id="5" name="Picture 2" descr="HWOCRTEMP_ROC00"/>
          <p:cNvPicPr>
            <a:picLocks noChangeAspect="1" noChangeArrowheads="1"/>
          </p:cNvPicPr>
          <p:nvPr/>
        </p:nvPicPr>
        <p:blipFill>
          <a:blip r:embed="rId2">
            <a:lum bright="12000"/>
          </a:blip>
          <a:srcRect/>
          <a:stretch>
            <a:fillRect/>
          </a:stretch>
        </p:blipFill>
        <p:spPr bwMode="auto">
          <a:xfrm>
            <a:off x="4048904" y="1385872"/>
            <a:ext cx="7988303" cy="4535229"/>
          </a:xfrm>
          <a:prstGeom prst="rect">
            <a:avLst/>
          </a:prstGeom>
          <a:noFill/>
          <a:ln w="9525">
            <a:noFill/>
            <a:miter lim="800000"/>
            <a:headEnd/>
            <a:tailEnd/>
          </a:ln>
        </p:spPr>
      </p:pic>
      <p:sp>
        <p:nvSpPr>
          <p:cNvPr id="6" name="Rectangle 3"/>
          <p:cNvSpPr>
            <a:spLocks noChangeArrowheads="1"/>
          </p:cNvSpPr>
          <p:nvPr/>
        </p:nvSpPr>
        <p:spPr bwMode="auto">
          <a:xfrm>
            <a:off x="7406490" y="6029342"/>
            <a:ext cx="2881313" cy="369332"/>
          </a:xfrm>
          <a:prstGeom prst="rect">
            <a:avLst/>
          </a:prstGeom>
          <a:solidFill>
            <a:srgbClr val="CCFFFF">
              <a:alpha val="50195"/>
            </a:srgbClr>
          </a:solidFill>
          <a:ln w="9525">
            <a:noFill/>
            <a:miter lim="800000"/>
            <a:headEnd/>
            <a:tailEnd/>
          </a:ln>
        </p:spPr>
        <p:txBody>
          <a:bodyPr>
            <a:spAutoFit/>
          </a:bodyPr>
          <a:lstStyle/>
          <a:p>
            <a:pPr algn="ctr">
              <a:spcBef>
                <a:spcPct val="50000"/>
              </a:spcBef>
            </a:pPr>
            <a:r>
              <a:rPr lang="zh-CN" altLang="en-US" sz="1800" b="1" dirty="0" smtClean="0">
                <a:ea typeface="宋体" pitchFamily="2" charset="-122"/>
              </a:rPr>
              <a:t>停车线</a:t>
            </a:r>
            <a:r>
              <a:rPr lang="zh-CN" altLang="en-US" sz="1800" b="1" dirty="0">
                <a:ea typeface="宋体" pitchFamily="2" charset="-122"/>
              </a:rPr>
              <a:t>轨道电路的命名</a:t>
            </a:r>
          </a:p>
        </p:txBody>
      </p:sp>
      <p:sp>
        <p:nvSpPr>
          <p:cNvPr id="8" name="Rectangle 5"/>
          <p:cNvSpPr>
            <a:spLocks noChangeArrowheads="1"/>
          </p:cNvSpPr>
          <p:nvPr/>
        </p:nvSpPr>
        <p:spPr bwMode="auto">
          <a:xfrm>
            <a:off x="0" y="5243524"/>
            <a:ext cx="6572296" cy="1477328"/>
          </a:xfrm>
          <a:prstGeom prst="rect">
            <a:avLst/>
          </a:prstGeom>
          <a:noFill/>
          <a:ln w="9525">
            <a:noFill/>
            <a:miter lim="800000"/>
            <a:headEnd/>
            <a:tailEnd/>
          </a:ln>
        </p:spPr>
        <p:txBody>
          <a:bodyPr wrap="square" anchor="ctr">
            <a:spAutoFit/>
          </a:bodyPr>
          <a:lstStyle/>
          <a:p>
            <a:pPr>
              <a:lnSpc>
                <a:spcPct val="150000"/>
              </a:lnSpc>
            </a:pPr>
            <a:r>
              <a:rPr lang="zh-CN" altLang="en-US" sz="2000" b="1" dirty="0">
                <a:solidFill>
                  <a:srgbClr val="FF0000"/>
                </a:solidFill>
                <a:latin typeface="+mn-ea"/>
              </a:rPr>
              <a:t> </a:t>
            </a:r>
            <a:r>
              <a:rPr lang="en-US" altLang="zh-CN" sz="2000" b="1" dirty="0" smtClean="0">
                <a:solidFill>
                  <a:srgbClr val="FF0000"/>
                </a:solidFill>
                <a:latin typeface="+mn-ea"/>
              </a:rPr>
              <a:t>2</a:t>
            </a:r>
            <a:r>
              <a:rPr lang="zh-CN" altLang="en-US" sz="2000" b="1" dirty="0">
                <a:solidFill>
                  <a:srgbClr val="FF0000"/>
                </a:solidFill>
                <a:latin typeface="+mn-ea"/>
              </a:rPr>
              <a:t>）无岔区段</a:t>
            </a:r>
          </a:p>
          <a:p>
            <a:pPr>
              <a:lnSpc>
                <a:spcPct val="150000"/>
              </a:lnSpc>
            </a:pPr>
            <a:r>
              <a:rPr lang="zh-CN" altLang="en-US" sz="2000" b="1" dirty="0" smtClean="0">
                <a:latin typeface="+mn-ea"/>
                <a:sym typeface="Wingdings" pitchFamily="2" charset="2"/>
              </a:rPr>
              <a:t> </a:t>
            </a:r>
            <a:r>
              <a:rPr lang="zh-CN" altLang="en-US" sz="2000" b="1" dirty="0">
                <a:latin typeface="+mn-ea"/>
              </a:rPr>
              <a:t>停车线股道轨道电路：按照</a:t>
            </a:r>
            <a:r>
              <a:rPr lang="zh-CN" altLang="en-US" sz="2000" b="1" dirty="0">
                <a:solidFill>
                  <a:srgbClr val="FF0000"/>
                </a:solidFill>
                <a:latin typeface="+mn-ea"/>
              </a:rPr>
              <a:t>股道编号命名</a:t>
            </a:r>
            <a:r>
              <a:rPr lang="zh-CN" altLang="en-US" sz="2000" b="1" dirty="0" smtClean="0">
                <a:latin typeface="+mn-ea"/>
              </a:rPr>
              <a:t>，如</a:t>
            </a:r>
            <a:r>
              <a:rPr lang="zh-CN" altLang="en-US" sz="2000" b="1" dirty="0">
                <a:latin typeface="+mn-ea"/>
              </a:rPr>
              <a:t>图</a:t>
            </a:r>
            <a:r>
              <a:rPr lang="en-US" altLang="zh-CN" sz="2000" b="1" dirty="0">
                <a:latin typeface="+mn-ea"/>
              </a:rPr>
              <a:t>22</a:t>
            </a:r>
            <a:r>
              <a:rPr lang="zh-CN" altLang="en-US" sz="2000" b="1" dirty="0">
                <a:latin typeface="+mn-ea"/>
              </a:rPr>
              <a:t>中</a:t>
            </a:r>
            <a:r>
              <a:rPr lang="en-US" altLang="zh-CN" sz="2000" b="1" dirty="0">
                <a:latin typeface="+mn-ea"/>
              </a:rPr>
              <a:t>l</a:t>
            </a:r>
            <a:r>
              <a:rPr lang="zh-CN" altLang="en-US" sz="2000" b="1" dirty="0">
                <a:latin typeface="+mn-ea"/>
              </a:rPr>
              <a:t>道的两个轨道区段分别称为</a:t>
            </a:r>
            <a:r>
              <a:rPr lang="en-US" altLang="zh-CN" sz="2000" b="1" dirty="0">
                <a:solidFill>
                  <a:srgbClr val="FF0000"/>
                </a:solidFill>
                <a:latin typeface="+mn-ea"/>
              </a:rPr>
              <a:t>1A</a:t>
            </a:r>
            <a:r>
              <a:rPr lang="zh-CN" altLang="en-US" sz="2000" b="1" dirty="0">
                <a:latin typeface="+mn-ea"/>
              </a:rPr>
              <a:t>、</a:t>
            </a:r>
            <a:r>
              <a:rPr lang="en-US" altLang="zh-CN" sz="2000" b="1" dirty="0" err="1">
                <a:solidFill>
                  <a:srgbClr val="FF0000"/>
                </a:solidFill>
                <a:latin typeface="+mn-ea"/>
              </a:rPr>
              <a:t>lB</a:t>
            </a:r>
            <a:r>
              <a:rPr lang="zh-CN" altLang="en-US" sz="2000" b="1" dirty="0" smtClean="0">
                <a:latin typeface="+mn-ea"/>
              </a:rPr>
              <a:t>。</a:t>
            </a:r>
            <a:endParaRPr lang="zh-CN" altLang="en-US" sz="2000" b="1" dirty="0">
              <a:latin typeface="+mn-ea"/>
            </a:endParaRPr>
          </a:p>
        </p:txBody>
      </p:sp>
      <p:sp>
        <p:nvSpPr>
          <p:cNvPr id="10" name="任意多边形 9"/>
          <p:cNvSpPr/>
          <p:nvPr/>
        </p:nvSpPr>
        <p:spPr>
          <a:xfrm>
            <a:off x="4237149" y="1671624"/>
            <a:ext cx="2047741" cy="0"/>
          </a:xfrm>
          <a:custGeom>
            <a:avLst/>
            <a:gdLst>
              <a:gd name="connsiteX0" fmla="*/ 0 w 2047741"/>
              <a:gd name="connsiteY0" fmla="*/ 0 h 0"/>
              <a:gd name="connsiteX1" fmla="*/ 2047741 w 2047741"/>
              <a:gd name="connsiteY1" fmla="*/ 0 h 0"/>
            </a:gdLst>
            <a:ahLst/>
            <a:cxnLst>
              <a:cxn ang="0">
                <a:pos x="connsiteX0" y="connsiteY0"/>
              </a:cxn>
              <a:cxn ang="0">
                <a:pos x="connsiteX1" y="connsiteY1"/>
              </a:cxn>
            </a:cxnLst>
            <a:rect l="l" t="t" r="r" b="b"/>
            <a:pathLst>
              <a:path w="2047741">
                <a:moveTo>
                  <a:pt x="0" y="0"/>
                </a:moveTo>
                <a:lnTo>
                  <a:pt x="2047741" y="0"/>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05566" y="1314434"/>
            <a:ext cx="380989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6</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轨道电路的划分与命名</a:t>
            </a:r>
            <a:endParaRPr lang="zh-CN" altLang="en-US" sz="2400" dirty="0">
              <a:latin typeface="+mn-ea"/>
            </a:endParaRPr>
          </a:p>
        </p:txBody>
      </p:sp>
      <p:sp>
        <p:nvSpPr>
          <p:cNvPr id="4" name="TextBox 12"/>
          <p:cNvSpPr txBox="1">
            <a:spLocks noChangeArrowheads="1"/>
          </p:cNvSpPr>
          <p:nvPr/>
        </p:nvSpPr>
        <p:spPr bwMode="auto">
          <a:xfrm>
            <a:off x="619880" y="2028814"/>
            <a:ext cx="3095625" cy="457200"/>
          </a:xfrm>
          <a:prstGeom prst="rect">
            <a:avLst/>
          </a:prstGeom>
          <a:noFill/>
          <a:ln w="9525">
            <a:noFill/>
            <a:miter lim="800000"/>
            <a:headEnd/>
            <a:tailEnd/>
          </a:ln>
        </p:spPr>
        <p:txBody>
          <a:bodyPr>
            <a:spAutoFit/>
          </a:bodyPr>
          <a:lstStyle/>
          <a:p>
            <a:r>
              <a:rPr lang="zh-CN" altLang="en-US" sz="2400" b="1" dirty="0" smtClean="0">
                <a:solidFill>
                  <a:srgbClr val="00B050"/>
                </a:solidFill>
                <a:latin typeface="+mn-ea"/>
              </a:rPr>
              <a:t>（</a:t>
            </a:r>
            <a:r>
              <a:rPr lang="en-US" altLang="zh-CN" sz="2400" b="1" dirty="0" smtClean="0">
                <a:solidFill>
                  <a:srgbClr val="00B050"/>
                </a:solidFill>
                <a:latin typeface="+mn-ea"/>
              </a:rPr>
              <a:t>2</a:t>
            </a:r>
            <a:r>
              <a:rPr lang="zh-CN" altLang="en-US" sz="2400" b="1" dirty="0" smtClean="0">
                <a:solidFill>
                  <a:srgbClr val="00B050"/>
                </a:solidFill>
                <a:latin typeface="+mn-ea"/>
              </a:rPr>
              <a:t>）轨道电路</a:t>
            </a:r>
            <a:r>
              <a:rPr lang="zh-CN" altLang="en-US" sz="2400" b="1" dirty="0">
                <a:solidFill>
                  <a:srgbClr val="00B050"/>
                </a:solidFill>
                <a:latin typeface="+mn-ea"/>
              </a:rPr>
              <a:t>的命名</a:t>
            </a:r>
          </a:p>
        </p:txBody>
      </p:sp>
      <p:sp>
        <p:nvSpPr>
          <p:cNvPr id="8" name="Rectangle 5"/>
          <p:cNvSpPr>
            <a:spLocks noChangeArrowheads="1"/>
          </p:cNvSpPr>
          <p:nvPr/>
        </p:nvSpPr>
        <p:spPr bwMode="auto">
          <a:xfrm>
            <a:off x="4548970" y="1100120"/>
            <a:ext cx="6572296" cy="1938992"/>
          </a:xfrm>
          <a:prstGeom prst="rect">
            <a:avLst/>
          </a:prstGeom>
          <a:noFill/>
          <a:ln w="9525">
            <a:noFill/>
            <a:miter lim="800000"/>
            <a:headEnd/>
            <a:tailEnd/>
          </a:ln>
        </p:spPr>
        <p:txBody>
          <a:bodyPr wrap="square" anchor="ctr">
            <a:spAutoFit/>
          </a:bodyPr>
          <a:lstStyle/>
          <a:p>
            <a:pPr>
              <a:lnSpc>
                <a:spcPct val="150000"/>
              </a:lnSpc>
            </a:pPr>
            <a:r>
              <a:rPr lang="zh-CN" altLang="en-US" sz="2000" b="1" dirty="0">
                <a:solidFill>
                  <a:srgbClr val="FF0000"/>
                </a:solidFill>
                <a:latin typeface="+mn-ea"/>
              </a:rPr>
              <a:t> </a:t>
            </a:r>
            <a:r>
              <a:rPr lang="en-US" altLang="zh-CN" sz="2000" b="1" dirty="0" smtClean="0">
                <a:solidFill>
                  <a:srgbClr val="FF0000"/>
                </a:solidFill>
                <a:latin typeface="+mn-ea"/>
              </a:rPr>
              <a:t>2</a:t>
            </a:r>
            <a:r>
              <a:rPr lang="zh-CN" altLang="en-US" sz="2000" b="1" dirty="0">
                <a:solidFill>
                  <a:srgbClr val="FF0000"/>
                </a:solidFill>
                <a:latin typeface="+mn-ea"/>
              </a:rPr>
              <a:t>）</a:t>
            </a:r>
            <a:r>
              <a:rPr lang="zh-CN" altLang="en-US" sz="2000" b="1" dirty="0" smtClean="0">
                <a:solidFill>
                  <a:srgbClr val="FF0000"/>
                </a:solidFill>
                <a:latin typeface="+mn-ea"/>
              </a:rPr>
              <a:t>无岔区段</a:t>
            </a:r>
            <a:endParaRPr lang="zh-CN" altLang="en-US" sz="2000" b="1" dirty="0">
              <a:latin typeface="+mn-ea"/>
            </a:endParaRPr>
          </a:p>
          <a:p>
            <a:pPr>
              <a:lnSpc>
                <a:spcPct val="150000"/>
              </a:lnSpc>
            </a:pPr>
            <a:r>
              <a:rPr lang="zh-CN" altLang="en-US" sz="2000" b="1" dirty="0" smtClean="0">
                <a:latin typeface="+mn-ea"/>
                <a:sym typeface="Wingdings" pitchFamily="2" charset="2"/>
              </a:rPr>
              <a:t> </a:t>
            </a:r>
            <a:r>
              <a:rPr lang="zh-CN" altLang="en-US" sz="2000" b="1" dirty="0">
                <a:latin typeface="+mn-ea"/>
              </a:rPr>
              <a:t>进、出段口处的无岔区段：</a:t>
            </a:r>
            <a:r>
              <a:rPr lang="zh-CN" altLang="en-US" sz="2000" b="1" dirty="0">
                <a:solidFill>
                  <a:srgbClr val="FF0000"/>
                </a:solidFill>
                <a:latin typeface="+mn-ea"/>
              </a:rPr>
              <a:t>根据其功能等命名</a:t>
            </a:r>
            <a:r>
              <a:rPr lang="zh-CN" altLang="en-US" sz="2000" b="1" dirty="0">
                <a:latin typeface="+mn-ea"/>
              </a:rPr>
              <a:t>，例如图</a:t>
            </a:r>
            <a:r>
              <a:rPr lang="en-US" altLang="zh-CN" sz="2000" b="1" dirty="0">
                <a:latin typeface="+mn-ea"/>
              </a:rPr>
              <a:t>23</a:t>
            </a:r>
            <a:r>
              <a:rPr lang="zh-CN" altLang="en-US" sz="2000" b="1" dirty="0">
                <a:latin typeface="+mn-ea"/>
              </a:rPr>
              <a:t>中进、出车辆段处的轨道电路为转换轨，分别命名为</a:t>
            </a:r>
            <a:r>
              <a:rPr lang="en-US" altLang="zh-CN" sz="2000" b="1" dirty="0" err="1">
                <a:solidFill>
                  <a:srgbClr val="FF0000"/>
                </a:solidFill>
                <a:latin typeface="+mn-ea"/>
              </a:rPr>
              <a:t>ZHGl</a:t>
            </a:r>
            <a:r>
              <a:rPr lang="zh-CN" altLang="en-US" sz="2000" b="1" dirty="0">
                <a:latin typeface="+mn-ea"/>
              </a:rPr>
              <a:t>、</a:t>
            </a:r>
            <a:r>
              <a:rPr lang="en-US" altLang="zh-CN" sz="2000" b="1" dirty="0">
                <a:solidFill>
                  <a:srgbClr val="0303EB"/>
                </a:solidFill>
                <a:latin typeface="+mn-ea"/>
              </a:rPr>
              <a:t>ZHG2</a:t>
            </a:r>
            <a:r>
              <a:rPr lang="zh-CN" altLang="en-US" sz="2000" b="1" dirty="0">
                <a:latin typeface="+mn-ea"/>
              </a:rPr>
              <a:t>；        </a:t>
            </a:r>
          </a:p>
        </p:txBody>
      </p:sp>
      <p:pic>
        <p:nvPicPr>
          <p:cNvPr id="9" name="Picture 3"/>
          <p:cNvPicPr>
            <a:picLocks noChangeAspect="1" noChangeArrowheads="1"/>
          </p:cNvPicPr>
          <p:nvPr/>
        </p:nvPicPr>
        <p:blipFill>
          <a:blip r:embed="rId2"/>
          <a:srcRect/>
          <a:stretch>
            <a:fillRect/>
          </a:stretch>
        </p:blipFill>
        <p:spPr bwMode="auto">
          <a:xfrm>
            <a:off x="1977202" y="3100384"/>
            <a:ext cx="8424862" cy="3671887"/>
          </a:xfrm>
          <a:prstGeom prst="rect">
            <a:avLst/>
          </a:prstGeom>
          <a:noFill/>
          <a:ln w="9525">
            <a:noFill/>
            <a:miter lim="800000"/>
            <a:headEnd/>
            <a:tailEnd/>
          </a:ln>
        </p:spPr>
      </p:pic>
      <p:sp>
        <p:nvSpPr>
          <p:cNvPr id="11" name="Rectangle 4"/>
          <p:cNvSpPr>
            <a:spLocks noChangeArrowheads="1"/>
          </p:cNvSpPr>
          <p:nvPr/>
        </p:nvSpPr>
        <p:spPr bwMode="auto">
          <a:xfrm>
            <a:off x="4620408" y="6815160"/>
            <a:ext cx="2852063" cy="338554"/>
          </a:xfrm>
          <a:prstGeom prst="rect">
            <a:avLst/>
          </a:prstGeom>
          <a:solidFill>
            <a:srgbClr val="E8B2EC"/>
          </a:solidFill>
          <a:ln w="9525">
            <a:noFill/>
            <a:miter lim="800000"/>
            <a:headEnd/>
            <a:tailEnd/>
          </a:ln>
        </p:spPr>
        <p:txBody>
          <a:bodyPr wrap="none">
            <a:spAutoFit/>
          </a:bodyPr>
          <a:lstStyle/>
          <a:p>
            <a:pPr>
              <a:spcBef>
                <a:spcPct val="50000"/>
              </a:spcBef>
              <a:buClr>
                <a:schemeClr val="hlink"/>
              </a:buClr>
              <a:buSzPct val="50000"/>
              <a:buFont typeface="Monotype Sorts" pitchFamily="2" charset="2"/>
              <a:buNone/>
            </a:pPr>
            <a:r>
              <a:rPr lang="zh-CN" altLang="en-US" sz="1600" b="1" dirty="0" smtClean="0">
                <a:ea typeface="宋体" pitchFamily="2" charset="-122"/>
              </a:rPr>
              <a:t>进</a:t>
            </a:r>
            <a:r>
              <a:rPr lang="zh-CN" altLang="en-US" sz="1600" b="1" dirty="0">
                <a:ea typeface="宋体" pitchFamily="2" charset="-122"/>
              </a:rPr>
              <a:t>、出段口处的无岔区段命名</a:t>
            </a:r>
          </a:p>
        </p:txBody>
      </p:sp>
      <p:sp>
        <p:nvSpPr>
          <p:cNvPr id="12" name="任意多边形 11"/>
          <p:cNvSpPr/>
          <p:nvPr/>
        </p:nvSpPr>
        <p:spPr>
          <a:xfrm>
            <a:off x="7856113" y="4868214"/>
            <a:ext cx="1146219" cy="682580"/>
          </a:xfrm>
          <a:custGeom>
            <a:avLst/>
            <a:gdLst>
              <a:gd name="connsiteX0" fmla="*/ 0 w 1146219"/>
              <a:gd name="connsiteY0" fmla="*/ 682580 h 682580"/>
              <a:gd name="connsiteX1" fmla="*/ 618186 w 1146219"/>
              <a:gd name="connsiteY1" fmla="*/ 682580 h 682580"/>
              <a:gd name="connsiteX2" fmla="*/ 1146219 w 1146219"/>
              <a:gd name="connsiteY2" fmla="*/ 0 h 682580"/>
            </a:gdLst>
            <a:ahLst/>
            <a:cxnLst>
              <a:cxn ang="0">
                <a:pos x="connsiteX0" y="connsiteY0"/>
              </a:cxn>
              <a:cxn ang="0">
                <a:pos x="connsiteX1" y="connsiteY1"/>
              </a:cxn>
              <a:cxn ang="0">
                <a:pos x="connsiteX2" y="connsiteY2"/>
              </a:cxn>
            </a:cxnLst>
            <a:rect l="l" t="t" r="r" b="b"/>
            <a:pathLst>
              <a:path w="1146219" h="682580">
                <a:moveTo>
                  <a:pt x="0" y="682580"/>
                </a:moveTo>
                <a:lnTo>
                  <a:pt x="618186" y="682580"/>
                </a:lnTo>
                <a:lnTo>
                  <a:pt x="1146219" y="0"/>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a:off x="5254580" y="5975797"/>
            <a:ext cx="3000778" cy="12879"/>
          </a:xfrm>
          <a:custGeom>
            <a:avLst/>
            <a:gdLst>
              <a:gd name="connsiteX0" fmla="*/ 0 w 3000778"/>
              <a:gd name="connsiteY0" fmla="*/ 12879 h 12879"/>
              <a:gd name="connsiteX1" fmla="*/ 3000778 w 3000778"/>
              <a:gd name="connsiteY1" fmla="*/ 0 h 12879"/>
            </a:gdLst>
            <a:ahLst/>
            <a:cxnLst>
              <a:cxn ang="0">
                <a:pos x="connsiteX0" y="connsiteY0"/>
              </a:cxn>
              <a:cxn ang="0">
                <a:pos x="connsiteX1" y="connsiteY1"/>
              </a:cxn>
            </a:cxnLst>
            <a:rect l="l" t="t" r="r" b="b"/>
            <a:pathLst>
              <a:path w="3000778" h="12879">
                <a:moveTo>
                  <a:pt x="0" y="12879"/>
                </a:moveTo>
                <a:lnTo>
                  <a:pt x="3000778" y="0"/>
                </a:lnTo>
              </a:path>
            </a:pathLst>
          </a:custGeom>
          <a:ln w="3810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261500" y="2376487"/>
            <a:ext cx="8470900" cy="781945"/>
          </a:xfrm>
          <a:prstGeom prst="rect">
            <a:avLst/>
          </a:prstGeom>
          <a:noFill/>
          <a:ln w="9525">
            <a:noFill/>
            <a:miter lim="800000"/>
            <a:headEnd/>
            <a:tailEnd/>
          </a:ln>
        </p:spPr>
        <p:txBody>
          <a:bodyPr>
            <a:spAutoFit/>
          </a:bodyPr>
          <a:lstStyle/>
          <a:p>
            <a:pPr>
              <a:lnSpc>
                <a:spcPct val="120000"/>
              </a:lnSpc>
            </a:pPr>
            <a:r>
              <a:rPr lang="zh-CN" altLang="en-US" sz="2000" b="1" dirty="0">
                <a:latin typeface="+mn-ea"/>
              </a:rPr>
              <a:t>   </a:t>
            </a:r>
            <a:r>
              <a:rPr lang="zh-CN" altLang="en-US" sz="2000" b="1" dirty="0">
                <a:latin typeface="+mn-ea"/>
                <a:sym typeface="Wingdings" pitchFamily="2" charset="2"/>
              </a:rPr>
              <a:t> </a:t>
            </a:r>
            <a:r>
              <a:rPr lang="zh-CN" altLang="en-US" sz="2000" b="1" dirty="0">
                <a:latin typeface="+mn-ea"/>
              </a:rPr>
              <a:t>牵出线等处调车信号机外方的接近区段：在调车信号机名称后加</a:t>
            </a:r>
            <a:r>
              <a:rPr lang="en-US" altLang="zh-CN" sz="2000" b="1" dirty="0">
                <a:solidFill>
                  <a:srgbClr val="FF0000"/>
                </a:solidFill>
                <a:latin typeface="+mn-ea"/>
              </a:rPr>
              <a:t>G</a:t>
            </a:r>
            <a:r>
              <a:rPr lang="zh-CN" altLang="en-US" sz="2000" b="1" dirty="0">
                <a:latin typeface="+mn-ea"/>
              </a:rPr>
              <a:t>表示。例如</a:t>
            </a:r>
            <a:r>
              <a:rPr lang="zh-CN" altLang="en-US" sz="2000" b="1" dirty="0" smtClean="0">
                <a:latin typeface="+mn-ea"/>
              </a:rPr>
              <a:t>图中</a:t>
            </a:r>
            <a:r>
              <a:rPr lang="zh-CN" altLang="en-US" sz="2000" b="1" dirty="0">
                <a:latin typeface="+mn-ea"/>
              </a:rPr>
              <a:t>牵出线</a:t>
            </a:r>
            <a:r>
              <a:rPr lang="en-US" altLang="zh-CN" sz="2000" b="1" dirty="0">
                <a:solidFill>
                  <a:srgbClr val="FF0000"/>
                </a:solidFill>
                <a:latin typeface="+mn-ea"/>
              </a:rPr>
              <a:t>D15</a:t>
            </a:r>
            <a:r>
              <a:rPr lang="zh-CN" altLang="en-US" sz="2000" b="1" dirty="0">
                <a:latin typeface="+mn-ea"/>
              </a:rPr>
              <a:t>信号机前方的轨道电路为</a:t>
            </a:r>
            <a:r>
              <a:rPr lang="en-US" altLang="zh-CN" sz="2000" b="1" dirty="0">
                <a:solidFill>
                  <a:srgbClr val="0303EB"/>
                </a:solidFill>
                <a:latin typeface="+mn-ea"/>
              </a:rPr>
              <a:t>D15G</a:t>
            </a:r>
            <a:r>
              <a:rPr lang="zh-CN" altLang="en-US" sz="2000" b="1" dirty="0">
                <a:latin typeface="+mn-ea"/>
              </a:rPr>
              <a:t>；</a:t>
            </a:r>
          </a:p>
        </p:txBody>
      </p:sp>
      <p:pic>
        <p:nvPicPr>
          <p:cNvPr id="3" name="Picture 3"/>
          <p:cNvPicPr>
            <a:picLocks noChangeAspect="1" noChangeArrowheads="1"/>
          </p:cNvPicPr>
          <p:nvPr/>
        </p:nvPicPr>
        <p:blipFill>
          <a:blip r:embed="rId2"/>
          <a:srcRect/>
          <a:stretch>
            <a:fillRect/>
          </a:stretch>
        </p:blipFill>
        <p:spPr bwMode="auto">
          <a:xfrm>
            <a:off x="3405962" y="3457574"/>
            <a:ext cx="7991475" cy="2765425"/>
          </a:xfrm>
          <a:prstGeom prst="rect">
            <a:avLst/>
          </a:prstGeom>
          <a:noFill/>
          <a:ln w="9525">
            <a:noFill/>
            <a:miter lim="800000"/>
            <a:headEnd/>
            <a:tailEnd/>
          </a:ln>
        </p:spPr>
      </p:pic>
      <p:sp>
        <p:nvSpPr>
          <p:cNvPr id="4" name="Oval 4"/>
          <p:cNvSpPr>
            <a:spLocks noChangeArrowheads="1"/>
          </p:cNvSpPr>
          <p:nvPr/>
        </p:nvSpPr>
        <p:spPr bwMode="auto">
          <a:xfrm>
            <a:off x="4485462" y="5689599"/>
            <a:ext cx="685800" cy="685800"/>
          </a:xfrm>
          <a:prstGeom prst="ellipse">
            <a:avLst/>
          </a:prstGeom>
          <a:noFill/>
          <a:ln w="9525">
            <a:solidFill>
              <a:srgbClr val="FF0000"/>
            </a:solidFill>
            <a:round/>
            <a:headEnd/>
            <a:tailEnd/>
          </a:ln>
        </p:spPr>
        <p:txBody>
          <a:bodyPr wrap="none" anchor="ctr"/>
          <a:lstStyle/>
          <a:p>
            <a:endParaRPr lang="zh-CN" altLang="en-US" sz="2000" b="1">
              <a:latin typeface="+mn-ea"/>
            </a:endParaRPr>
          </a:p>
        </p:txBody>
      </p:sp>
      <p:sp>
        <p:nvSpPr>
          <p:cNvPr id="5" name="Rectangle 5"/>
          <p:cNvSpPr>
            <a:spLocks noChangeArrowheads="1"/>
          </p:cNvSpPr>
          <p:nvPr/>
        </p:nvSpPr>
        <p:spPr bwMode="auto">
          <a:xfrm>
            <a:off x="6285687" y="6481762"/>
            <a:ext cx="2881313" cy="400110"/>
          </a:xfrm>
          <a:prstGeom prst="rect">
            <a:avLst/>
          </a:prstGeom>
          <a:solidFill>
            <a:srgbClr val="CCFFFF">
              <a:alpha val="50195"/>
            </a:srgbClr>
          </a:solidFill>
          <a:ln w="9525">
            <a:noFill/>
            <a:miter lim="800000"/>
            <a:headEnd/>
            <a:tailEnd/>
          </a:ln>
        </p:spPr>
        <p:txBody>
          <a:bodyPr>
            <a:spAutoFit/>
          </a:bodyPr>
          <a:lstStyle/>
          <a:p>
            <a:pPr algn="ctr">
              <a:spcBef>
                <a:spcPct val="50000"/>
              </a:spcBef>
            </a:pPr>
            <a:r>
              <a:rPr lang="zh-CN" altLang="en-US" sz="2000" b="1" dirty="0" smtClean="0">
                <a:latin typeface="+mn-ea"/>
              </a:rPr>
              <a:t>牵出线</a:t>
            </a:r>
            <a:r>
              <a:rPr lang="zh-CN" altLang="en-US" sz="2000" b="1" dirty="0">
                <a:latin typeface="+mn-ea"/>
              </a:rPr>
              <a:t>轨道电路的命名</a:t>
            </a:r>
          </a:p>
        </p:txBody>
      </p:sp>
      <p:sp>
        <p:nvSpPr>
          <p:cNvPr id="6" name="矩形 5"/>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7" name="矩形 6"/>
          <p:cNvSpPr/>
          <p:nvPr/>
        </p:nvSpPr>
        <p:spPr>
          <a:xfrm>
            <a:off x="405566" y="1314434"/>
            <a:ext cx="380989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6</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轨道电路的划分与命名</a:t>
            </a:r>
            <a:endParaRPr lang="zh-CN" altLang="en-US" sz="2400" dirty="0">
              <a:latin typeface="+mn-ea"/>
            </a:endParaRPr>
          </a:p>
        </p:txBody>
      </p:sp>
      <p:sp>
        <p:nvSpPr>
          <p:cNvPr id="8" name="TextBox 12"/>
          <p:cNvSpPr txBox="1">
            <a:spLocks noChangeArrowheads="1"/>
          </p:cNvSpPr>
          <p:nvPr/>
        </p:nvSpPr>
        <p:spPr bwMode="auto">
          <a:xfrm>
            <a:off x="405566" y="2028814"/>
            <a:ext cx="3095625" cy="457200"/>
          </a:xfrm>
          <a:prstGeom prst="rect">
            <a:avLst/>
          </a:prstGeom>
          <a:noFill/>
          <a:ln w="9525">
            <a:noFill/>
            <a:miter lim="800000"/>
            <a:headEnd/>
            <a:tailEnd/>
          </a:ln>
        </p:spPr>
        <p:txBody>
          <a:bodyPr>
            <a:spAutoFit/>
          </a:bodyPr>
          <a:lstStyle/>
          <a:p>
            <a:r>
              <a:rPr lang="zh-CN" altLang="en-US" sz="2400" b="1" dirty="0" smtClean="0">
                <a:solidFill>
                  <a:srgbClr val="00B050"/>
                </a:solidFill>
                <a:latin typeface="+mn-ea"/>
              </a:rPr>
              <a:t>（</a:t>
            </a:r>
            <a:r>
              <a:rPr lang="en-US" altLang="zh-CN" sz="2400" b="1" dirty="0" smtClean="0">
                <a:solidFill>
                  <a:srgbClr val="00B050"/>
                </a:solidFill>
                <a:latin typeface="+mn-ea"/>
              </a:rPr>
              <a:t>2</a:t>
            </a:r>
            <a:r>
              <a:rPr lang="zh-CN" altLang="en-US" sz="2400" b="1" dirty="0" smtClean="0">
                <a:solidFill>
                  <a:srgbClr val="00B050"/>
                </a:solidFill>
                <a:latin typeface="+mn-ea"/>
              </a:rPr>
              <a:t>）轨道电路</a:t>
            </a:r>
            <a:r>
              <a:rPr lang="zh-CN" altLang="en-US" sz="2400" b="1" dirty="0">
                <a:solidFill>
                  <a:srgbClr val="00B050"/>
                </a:solidFill>
                <a:latin typeface="+mn-ea"/>
              </a:rPr>
              <a:t>的命名</a:t>
            </a:r>
          </a:p>
        </p:txBody>
      </p:sp>
      <p:sp>
        <p:nvSpPr>
          <p:cNvPr id="9" name="任意多边形 8"/>
          <p:cNvSpPr/>
          <p:nvPr/>
        </p:nvSpPr>
        <p:spPr>
          <a:xfrm>
            <a:off x="4829577" y="6001555"/>
            <a:ext cx="708338" cy="0"/>
          </a:xfrm>
          <a:custGeom>
            <a:avLst/>
            <a:gdLst>
              <a:gd name="connsiteX0" fmla="*/ 0 w 708338"/>
              <a:gd name="connsiteY0" fmla="*/ 0 h 0"/>
              <a:gd name="connsiteX1" fmla="*/ 708338 w 708338"/>
              <a:gd name="connsiteY1" fmla="*/ 0 h 0"/>
            </a:gdLst>
            <a:ahLst/>
            <a:cxnLst>
              <a:cxn ang="0">
                <a:pos x="connsiteX0" y="connsiteY0"/>
              </a:cxn>
              <a:cxn ang="0">
                <a:pos x="connsiteX1" y="connsiteY1"/>
              </a:cxn>
            </a:cxnLst>
            <a:rect l="l" t="t" r="r" b="b"/>
            <a:pathLst>
              <a:path w="708338">
                <a:moveTo>
                  <a:pt x="0" y="0"/>
                </a:moveTo>
                <a:lnTo>
                  <a:pt x="708338" y="0"/>
                </a:lnTo>
              </a:path>
            </a:pathLst>
          </a:custGeom>
          <a:ln w="3810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sp>
        <p:nvSpPr>
          <p:cNvPr id="3" name="矩形 2"/>
          <p:cNvSpPr/>
          <p:nvPr/>
        </p:nvSpPr>
        <p:spPr>
          <a:xfrm>
            <a:off x="405566" y="1028682"/>
            <a:ext cx="3809892"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6</a:t>
            </a:r>
            <a:r>
              <a:rPr lang="zh-CN" altLang="en-US" sz="2400" b="1" dirty="0" smtClean="0">
                <a:latin typeface="+mn-ea"/>
                <a:sym typeface="Arial" pitchFamily="34" charset="0"/>
              </a:rPr>
              <a:t>、</a:t>
            </a:r>
            <a:r>
              <a:rPr lang="zh-CN" altLang="en-US" sz="2400" b="1" dirty="0" smtClean="0">
                <a:solidFill>
                  <a:srgbClr val="333399"/>
                </a:solidFill>
                <a:latin typeface="Times New Roman" pitchFamily="18" charset="0"/>
                <a:cs typeface="Times New Roman" pitchFamily="18" charset="0"/>
              </a:rPr>
              <a:t>轨道电路的划分与命名</a:t>
            </a:r>
            <a:endParaRPr lang="zh-CN" altLang="en-US" sz="2400" dirty="0">
              <a:latin typeface="+mn-ea"/>
            </a:endParaRPr>
          </a:p>
        </p:txBody>
      </p:sp>
      <p:sp>
        <p:nvSpPr>
          <p:cNvPr id="4" name="TextBox 12"/>
          <p:cNvSpPr txBox="1">
            <a:spLocks noChangeArrowheads="1"/>
          </p:cNvSpPr>
          <p:nvPr/>
        </p:nvSpPr>
        <p:spPr bwMode="auto">
          <a:xfrm>
            <a:off x="0" y="1743062"/>
            <a:ext cx="3095625" cy="457200"/>
          </a:xfrm>
          <a:prstGeom prst="rect">
            <a:avLst/>
          </a:prstGeom>
          <a:noFill/>
          <a:ln w="9525">
            <a:noFill/>
            <a:miter lim="800000"/>
            <a:headEnd/>
            <a:tailEnd/>
          </a:ln>
        </p:spPr>
        <p:txBody>
          <a:bodyPr>
            <a:spAutoFit/>
          </a:bodyPr>
          <a:lstStyle/>
          <a:p>
            <a:r>
              <a:rPr lang="zh-CN" altLang="en-US" sz="2400" b="1" dirty="0" smtClean="0">
                <a:solidFill>
                  <a:srgbClr val="00B050"/>
                </a:solidFill>
                <a:latin typeface="+mn-ea"/>
              </a:rPr>
              <a:t>（</a:t>
            </a:r>
            <a:r>
              <a:rPr lang="en-US" altLang="zh-CN" sz="2400" b="1" dirty="0" smtClean="0">
                <a:solidFill>
                  <a:srgbClr val="00B050"/>
                </a:solidFill>
                <a:latin typeface="+mn-ea"/>
              </a:rPr>
              <a:t>2</a:t>
            </a:r>
            <a:r>
              <a:rPr lang="zh-CN" altLang="en-US" sz="2400" b="1" dirty="0" smtClean="0">
                <a:solidFill>
                  <a:srgbClr val="00B050"/>
                </a:solidFill>
                <a:latin typeface="+mn-ea"/>
              </a:rPr>
              <a:t>）轨道电路</a:t>
            </a:r>
            <a:r>
              <a:rPr lang="zh-CN" altLang="en-US" sz="2400" b="1" dirty="0">
                <a:solidFill>
                  <a:srgbClr val="00B050"/>
                </a:solidFill>
                <a:latin typeface="+mn-ea"/>
              </a:rPr>
              <a:t>的命名</a:t>
            </a:r>
          </a:p>
        </p:txBody>
      </p:sp>
      <p:sp>
        <p:nvSpPr>
          <p:cNvPr id="5" name="Rectangle 2"/>
          <p:cNvSpPr>
            <a:spLocks noChangeArrowheads="1"/>
          </p:cNvSpPr>
          <p:nvPr/>
        </p:nvSpPr>
        <p:spPr bwMode="auto">
          <a:xfrm>
            <a:off x="3263086" y="1814500"/>
            <a:ext cx="8569325" cy="781945"/>
          </a:xfrm>
          <a:prstGeom prst="rect">
            <a:avLst/>
          </a:prstGeom>
          <a:noFill/>
          <a:ln w="9525">
            <a:noFill/>
            <a:miter lim="800000"/>
            <a:headEnd/>
            <a:tailEnd/>
          </a:ln>
        </p:spPr>
        <p:txBody>
          <a:bodyPr>
            <a:spAutoFit/>
          </a:bodyPr>
          <a:lstStyle/>
          <a:p>
            <a:pPr>
              <a:lnSpc>
                <a:spcPct val="120000"/>
              </a:lnSpc>
            </a:pPr>
            <a:r>
              <a:rPr lang="zh-CN" altLang="en-US" sz="2000" b="1" dirty="0">
                <a:latin typeface="+mn-ea"/>
              </a:rPr>
              <a:t>   </a:t>
            </a:r>
            <a:r>
              <a:rPr lang="zh-CN" altLang="en-US" sz="2000" b="1" dirty="0">
                <a:latin typeface="+mn-ea"/>
                <a:sym typeface="Wingdings" pitchFamily="2" charset="2"/>
              </a:rPr>
              <a:t>  </a:t>
            </a:r>
            <a:r>
              <a:rPr lang="zh-CN" altLang="en-US" sz="2000" b="1" dirty="0">
                <a:latin typeface="+mn-ea"/>
              </a:rPr>
              <a:t>位于咽喉区的无岔区段：以两端道岔编号写成分数形式加</a:t>
            </a:r>
            <a:r>
              <a:rPr lang="en-US" altLang="zh-CN" sz="2000" b="1" dirty="0">
                <a:latin typeface="+mn-ea"/>
              </a:rPr>
              <a:t>G</a:t>
            </a:r>
            <a:r>
              <a:rPr lang="zh-CN" altLang="en-US" sz="2000" b="1" dirty="0">
                <a:latin typeface="+mn-ea"/>
              </a:rPr>
              <a:t>表示。例如图</a:t>
            </a:r>
            <a:r>
              <a:rPr lang="en-US" altLang="zh-CN" sz="2000" b="1" dirty="0">
                <a:latin typeface="+mn-ea"/>
              </a:rPr>
              <a:t>25</a:t>
            </a:r>
            <a:r>
              <a:rPr lang="zh-CN" altLang="en-US" sz="2000" b="1" dirty="0">
                <a:latin typeface="+mn-ea"/>
              </a:rPr>
              <a:t>中</a:t>
            </a:r>
            <a:r>
              <a:rPr lang="en-US" altLang="zh-CN" sz="2000" b="1" dirty="0">
                <a:solidFill>
                  <a:srgbClr val="FF0000"/>
                </a:solidFill>
                <a:latin typeface="+mn-ea"/>
              </a:rPr>
              <a:t>D10</a:t>
            </a:r>
            <a:r>
              <a:rPr lang="zh-CN" altLang="en-US" sz="2000" b="1" dirty="0">
                <a:solidFill>
                  <a:srgbClr val="FF0000"/>
                </a:solidFill>
                <a:latin typeface="+mn-ea"/>
              </a:rPr>
              <a:t>与</a:t>
            </a:r>
            <a:r>
              <a:rPr lang="en-US" altLang="zh-CN" sz="2000" b="1" dirty="0">
                <a:solidFill>
                  <a:srgbClr val="FF0000"/>
                </a:solidFill>
                <a:latin typeface="+mn-ea"/>
              </a:rPr>
              <a:t>D12</a:t>
            </a:r>
            <a:r>
              <a:rPr lang="zh-CN" altLang="en-US" sz="2000" b="1" dirty="0">
                <a:latin typeface="+mn-ea"/>
              </a:rPr>
              <a:t>间的无岔区段为</a:t>
            </a:r>
            <a:r>
              <a:rPr lang="en-US" altLang="zh-CN" sz="2000" b="1" dirty="0">
                <a:solidFill>
                  <a:srgbClr val="0303EB"/>
                </a:solidFill>
                <a:latin typeface="+mn-ea"/>
              </a:rPr>
              <a:t>3</a:t>
            </a:r>
            <a:r>
              <a:rPr lang="zh-CN" altLang="en-US" sz="2000" b="1" dirty="0">
                <a:solidFill>
                  <a:srgbClr val="0303EB"/>
                </a:solidFill>
                <a:latin typeface="+mn-ea"/>
              </a:rPr>
              <a:t>／</a:t>
            </a:r>
            <a:r>
              <a:rPr lang="en-US" altLang="zh-CN" sz="2000" b="1" dirty="0">
                <a:solidFill>
                  <a:srgbClr val="0303EB"/>
                </a:solidFill>
                <a:latin typeface="+mn-ea"/>
              </a:rPr>
              <a:t>4G</a:t>
            </a:r>
            <a:r>
              <a:rPr lang="zh-CN" altLang="en-US" sz="2000" b="1" dirty="0">
                <a:solidFill>
                  <a:srgbClr val="0303EB"/>
                </a:solidFill>
                <a:latin typeface="+mn-ea"/>
              </a:rPr>
              <a:t>。</a:t>
            </a:r>
          </a:p>
        </p:txBody>
      </p:sp>
      <p:pic>
        <p:nvPicPr>
          <p:cNvPr id="6" name="Picture 3"/>
          <p:cNvPicPr>
            <a:picLocks noChangeAspect="1" noChangeArrowheads="1"/>
          </p:cNvPicPr>
          <p:nvPr/>
        </p:nvPicPr>
        <p:blipFill>
          <a:blip r:embed="rId2"/>
          <a:srcRect/>
          <a:stretch>
            <a:fillRect/>
          </a:stretch>
        </p:blipFill>
        <p:spPr bwMode="auto">
          <a:xfrm>
            <a:off x="2262954" y="2886070"/>
            <a:ext cx="7991475" cy="2765425"/>
          </a:xfrm>
          <a:prstGeom prst="rect">
            <a:avLst/>
          </a:prstGeom>
          <a:noFill/>
          <a:ln w="9525">
            <a:noFill/>
            <a:miter lim="800000"/>
            <a:headEnd/>
            <a:tailEnd/>
          </a:ln>
        </p:spPr>
      </p:pic>
      <p:sp>
        <p:nvSpPr>
          <p:cNvPr id="7" name="Oval 4"/>
          <p:cNvSpPr>
            <a:spLocks noChangeArrowheads="1"/>
          </p:cNvSpPr>
          <p:nvPr/>
        </p:nvSpPr>
        <p:spPr bwMode="auto">
          <a:xfrm>
            <a:off x="4334656" y="4457706"/>
            <a:ext cx="2805116" cy="503238"/>
          </a:xfrm>
          <a:prstGeom prst="ellipse">
            <a:avLst/>
          </a:prstGeom>
          <a:noFill/>
          <a:ln w="9525">
            <a:solidFill>
              <a:srgbClr val="FF0000"/>
            </a:solidFill>
            <a:round/>
            <a:headEnd/>
            <a:tailEnd/>
          </a:ln>
        </p:spPr>
        <p:txBody>
          <a:bodyPr wrap="none" anchor="ctr"/>
          <a:lstStyle/>
          <a:p>
            <a:endParaRPr lang="zh-CN" altLang="en-US" sz="2000" b="1">
              <a:latin typeface="+mn-ea"/>
            </a:endParaRPr>
          </a:p>
        </p:txBody>
      </p:sp>
      <p:sp>
        <p:nvSpPr>
          <p:cNvPr id="8" name="Rectangle 5"/>
          <p:cNvSpPr>
            <a:spLocks noChangeArrowheads="1"/>
          </p:cNvSpPr>
          <p:nvPr/>
        </p:nvSpPr>
        <p:spPr bwMode="auto">
          <a:xfrm>
            <a:off x="4548970" y="6100780"/>
            <a:ext cx="2881313" cy="400110"/>
          </a:xfrm>
          <a:prstGeom prst="rect">
            <a:avLst/>
          </a:prstGeom>
          <a:solidFill>
            <a:srgbClr val="CCFFFF">
              <a:alpha val="50195"/>
            </a:srgbClr>
          </a:solidFill>
          <a:ln w="9525">
            <a:noFill/>
            <a:miter lim="800000"/>
            <a:headEnd/>
            <a:tailEnd/>
          </a:ln>
        </p:spPr>
        <p:txBody>
          <a:bodyPr>
            <a:spAutoFit/>
          </a:bodyPr>
          <a:lstStyle/>
          <a:p>
            <a:pPr algn="ctr">
              <a:spcBef>
                <a:spcPct val="50000"/>
              </a:spcBef>
            </a:pPr>
            <a:r>
              <a:rPr lang="zh-CN" altLang="en-US" sz="2000" b="1" dirty="0" smtClean="0">
                <a:latin typeface="+mn-ea"/>
              </a:rPr>
              <a:t>咽喉</a:t>
            </a:r>
            <a:r>
              <a:rPr lang="zh-CN" altLang="en-US" sz="2000" b="1" dirty="0">
                <a:latin typeface="+mn-ea"/>
              </a:rPr>
              <a:t>区轨道电路的命名</a:t>
            </a:r>
          </a:p>
        </p:txBody>
      </p:sp>
      <p:sp>
        <p:nvSpPr>
          <p:cNvPr id="9" name="任意多边形 8"/>
          <p:cNvSpPr/>
          <p:nvPr/>
        </p:nvSpPr>
        <p:spPr>
          <a:xfrm>
            <a:off x="5241701" y="4726546"/>
            <a:ext cx="811369" cy="0"/>
          </a:xfrm>
          <a:custGeom>
            <a:avLst/>
            <a:gdLst>
              <a:gd name="connsiteX0" fmla="*/ 0 w 811369"/>
              <a:gd name="connsiteY0" fmla="*/ 0 h 0"/>
              <a:gd name="connsiteX1" fmla="*/ 811369 w 811369"/>
              <a:gd name="connsiteY1" fmla="*/ 0 h 0"/>
            </a:gdLst>
            <a:ahLst/>
            <a:cxnLst>
              <a:cxn ang="0">
                <a:pos x="connsiteX0" y="connsiteY0"/>
              </a:cxn>
              <a:cxn ang="0">
                <a:pos x="connsiteX1" y="connsiteY1"/>
              </a:cxn>
            </a:cxnLst>
            <a:rect l="l" t="t" r="r" b="b"/>
            <a:pathLst>
              <a:path w="811369">
                <a:moveTo>
                  <a:pt x="0" y="0"/>
                </a:moveTo>
                <a:lnTo>
                  <a:pt x="811369" y="0"/>
                </a:lnTo>
              </a:path>
            </a:pathLst>
          </a:custGeom>
          <a:ln w="3810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pic>
        <p:nvPicPr>
          <p:cNvPr id="5" name="图片 2" descr="image8.jpeg"/>
          <p:cNvPicPr>
            <a:picLocks noChangeAspect="1" noChangeArrowheads="1"/>
          </p:cNvPicPr>
          <p:nvPr/>
        </p:nvPicPr>
        <p:blipFill>
          <a:blip r:embed="rId2"/>
          <a:srcRect/>
          <a:stretch>
            <a:fillRect/>
          </a:stretch>
        </p:blipFill>
        <p:spPr bwMode="auto">
          <a:xfrm>
            <a:off x="3191648" y="2457442"/>
            <a:ext cx="7143800" cy="3687794"/>
          </a:xfrm>
          <a:prstGeom prst="rect">
            <a:avLst/>
          </a:prstGeom>
          <a:noFill/>
          <a:ln w="9525">
            <a:noFill/>
            <a:miter lim="800000"/>
            <a:headEnd/>
            <a:tailEnd/>
          </a:ln>
        </p:spPr>
      </p:pic>
      <p:sp>
        <p:nvSpPr>
          <p:cNvPr id="6" name="矩形 5"/>
          <p:cNvSpPr/>
          <p:nvPr/>
        </p:nvSpPr>
        <p:spPr>
          <a:xfrm>
            <a:off x="334128" y="2671756"/>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、电路识读</a:t>
            </a:r>
            <a:endParaRPr lang="zh-CN" altLang="en-US" sz="2400" dirty="0">
              <a:latin typeface="+mn-ea"/>
            </a:endParaRPr>
          </a:p>
        </p:txBody>
      </p:sp>
      <p:sp>
        <p:nvSpPr>
          <p:cNvPr id="8" name="矩形 7"/>
          <p:cNvSpPr/>
          <p:nvPr/>
        </p:nvSpPr>
        <p:spPr>
          <a:xfrm>
            <a:off x="477004" y="1242996"/>
            <a:ext cx="11287204" cy="1137106"/>
          </a:xfrm>
          <a:prstGeom prst="rect">
            <a:avLst/>
          </a:prstGeom>
          <a:solidFill>
            <a:schemeClr val="accent1">
              <a:lumMod val="20000"/>
              <a:lumOff val="80000"/>
            </a:schemeClr>
          </a:solidFill>
        </p:spPr>
        <p:txBody>
          <a:bodyPr wrap="square">
            <a:spAutoFit/>
          </a:bodyPr>
          <a:lstStyle/>
          <a:p>
            <a:pPr>
              <a:lnSpc>
                <a:spcPct val="150000"/>
              </a:lnSpc>
            </a:pPr>
            <a:r>
              <a:rPr lang="zh-CN" altLang="en-US" sz="2400" b="1" dirty="0" smtClean="0">
                <a:latin typeface="楷体_GB2312" pitchFamily="49" charset="-122"/>
                <a:ea typeface="楷体_GB2312" pitchFamily="49" charset="-122"/>
              </a:rPr>
              <a:t>    用于城市轨道交通的交流工频轨道电路有</a:t>
            </a:r>
            <a:r>
              <a:rPr lang="en-US" altLang="zh-CN" sz="2400" b="1" dirty="0" smtClean="0">
                <a:latin typeface="楷体_GB2312" pitchFamily="49" charset="-122"/>
                <a:ea typeface="楷体_GB2312" pitchFamily="49" charset="-122"/>
              </a:rPr>
              <a:t>50Hz</a:t>
            </a:r>
            <a:r>
              <a:rPr lang="zh-CN" altLang="en-US" sz="2400" b="1" dirty="0" smtClean="0">
                <a:solidFill>
                  <a:srgbClr val="FF0000"/>
                </a:solidFill>
                <a:latin typeface="楷体_GB2312" pitchFamily="49" charset="-122"/>
                <a:ea typeface="楷体_GB2312" pitchFamily="49" charset="-122"/>
              </a:rPr>
              <a:t>相敏轨道电路</a:t>
            </a:r>
            <a:r>
              <a:rPr lang="en-US" altLang="zh-CN" sz="2400" b="1" dirty="0" smtClean="0">
                <a:latin typeface="楷体_GB2312" pitchFamily="49" charset="-122"/>
                <a:ea typeface="楷体_GB2312" pitchFamily="49" charset="-122"/>
              </a:rPr>
              <a:t>(</a:t>
            </a:r>
            <a:r>
              <a:rPr lang="zh-CN" altLang="en-US" sz="2400" b="1" dirty="0" smtClean="0">
                <a:latin typeface="楷体_GB2312" pitchFamily="49" charset="-122"/>
                <a:ea typeface="楷体_GB2312" pitchFamily="49" charset="-122"/>
              </a:rPr>
              <a:t>有继电式和微电子式</a:t>
            </a:r>
            <a:r>
              <a:rPr lang="en-US" altLang="zh-CN" sz="2400" b="1" dirty="0" smtClean="0">
                <a:latin typeface="楷体_GB2312" pitchFamily="49" charset="-122"/>
                <a:ea typeface="楷体_GB2312" pitchFamily="49" charset="-122"/>
              </a:rPr>
              <a:t>)</a:t>
            </a:r>
            <a:r>
              <a:rPr lang="zh-CN" altLang="en-US" sz="2400" b="1" dirty="0" smtClean="0">
                <a:latin typeface="楷体_GB2312" pitchFamily="49" charset="-122"/>
                <a:ea typeface="楷体_GB2312" pitchFamily="49" charset="-122"/>
              </a:rPr>
              <a:t>，只有监督列车占用的功能，不能传输其他信息。</a:t>
            </a:r>
            <a:endParaRPr lang="zh-CN" altLang="en-US" sz="2400" dirty="0"/>
          </a:p>
        </p:txBody>
      </p:sp>
      <p:sp>
        <p:nvSpPr>
          <p:cNvPr id="9" name="矩形 8"/>
          <p:cNvSpPr/>
          <p:nvPr/>
        </p:nvSpPr>
        <p:spPr>
          <a:xfrm>
            <a:off x="3691714" y="2957508"/>
            <a:ext cx="1214446" cy="1857388"/>
          </a:xfrm>
          <a:prstGeom prst="rect">
            <a:avLst/>
          </a:prstGeom>
          <a:noFill/>
          <a:ln w="28575">
            <a:solidFill>
              <a:srgbClr val="0303E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8"/>
          <p:cNvSpPr txBox="1">
            <a:spLocks noChangeArrowheads="1"/>
          </p:cNvSpPr>
          <p:nvPr/>
        </p:nvSpPr>
        <p:spPr bwMode="auto">
          <a:xfrm>
            <a:off x="691318" y="4957772"/>
            <a:ext cx="6048375" cy="707886"/>
          </a:xfrm>
          <a:prstGeom prst="rect">
            <a:avLst/>
          </a:prstGeom>
          <a:noFill/>
          <a:ln w="9525">
            <a:noFill/>
            <a:miter lim="800000"/>
            <a:headEnd/>
            <a:tailEnd/>
          </a:ln>
        </p:spPr>
        <p:txBody>
          <a:bodyPr>
            <a:spAutoFit/>
          </a:bodyPr>
          <a:lstStyle/>
          <a:p>
            <a:r>
              <a:rPr lang="zh-CN" altLang="en-US" sz="2000" b="1" dirty="0">
                <a:solidFill>
                  <a:srgbClr val="FF0000"/>
                </a:solidFill>
                <a:latin typeface="+mj-ea"/>
                <a:ea typeface="+mj-ea"/>
              </a:rPr>
              <a:t>（</a:t>
            </a:r>
            <a:r>
              <a:rPr lang="en-US" altLang="zh-CN" sz="2000" b="1" dirty="0">
                <a:solidFill>
                  <a:srgbClr val="FF0000"/>
                </a:solidFill>
                <a:latin typeface="+mj-ea"/>
                <a:ea typeface="+mj-ea"/>
              </a:rPr>
              <a:t>1</a:t>
            </a:r>
            <a:r>
              <a:rPr lang="zh-CN" altLang="en-US" sz="2000" b="1" dirty="0">
                <a:solidFill>
                  <a:srgbClr val="FF0000"/>
                </a:solidFill>
                <a:latin typeface="+mj-ea"/>
                <a:ea typeface="+mj-ea"/>
              </a:rPr>
              <a:t>）送电端：</a:t>
            </a:r>
            <a:r>
              <a:rPr lang="zh-CN" altLang="en-US" sz="2000" b="1" dirty="0">
                <a:latin typeface="+mj-ea"/>
                <a:ea typeface="+mj-ea"/>
              </a:rPr>
              <a:t>安装在室内变压器箱内，轨道电源从室内通过电缆送至送电端。</a:t>
            </a:r>
            <a:endParaRPr lang="en-US" altLang="zh-CN" sz="2000" b="1" dirty="0">
              <a:latin typeface="+mj-ea"/>
              <a:ea typeface="+mj-ea"/>
            </a:endParaRPr>
          </a:p>
        </p:txBody>
      </p:sp>
      <p:sp>
        <p:nvSpPr>
          <p:cNvPr id="11" name="左大括号 10"/>
          <p:cNvSpPr/>
          <p:nvPr/>
        </p:nvSpPr>
        <p:spPr>
          <a:xfrm>
            <a:off x="834195" y="5886466"/>
            <a:ext cx="212726" cy="928687"/>
          </a:xfrm>
          <a:prstGeom prst="leftBrace">
            <a:avLst/>
          </a:prstGeom>
          <a:ln w="38100">
            <a:solidFill>
              <a:srgbClr val="00AEEE"/>
            </a:solidFill>
          </a:ln>
        </p:spPr>
        <p:style>
          <a:lnRef idx="1">
            <a:schemeClr val="dk1"/>
          </a:lnRef>
          <a:fillRef idx="0">
            <a:schemeClr val="dk1"/>
          </a:fillRef>
          <a:effectRef idx="0">
            <a:schemeClr val="dk1"/>
          </a:effectRef>
          <a:fontRef idx="minor">
            <a:schemeClr val="tx1"/>
          </a:fontRef>
        </p:style>
        <p:txBody>
          <a:bodyPr anchor="ctr"/>
          <a:lstStyle/>
          <a:p>
            <a:pPr algn="ctr">
              <a:buFontTx/>
              <a:buNone/>
              <a:defRPr/>
            </a:pPr>
            <a:endParaRPr lang="zh-CN" altLang="en-US" sz="2000" b="1">
              <a:latin typeface="+mn-ea"/>
            </a:endParaRPr>
          </a:p>
        </p:txBody>
      </p:sp>
      <p:sp>
        <p:nvSpPr>
          <p:cNvPr id="12" name="TextBox 22"/>
          <p:cNvSpPr txBox="1">
            <a:spLocks noChangeArrowheads="1"/>
          </p:cNvSpPr>
          <p:nvPr/>
        </p:nvSpPr>
        <p:spPr bwMode="auto">
          <a:xfrm>
            <a:off x="1048508" y="5672152"/>
            <a:ext cx="4071937" cy="400110"/>
          </a:xfrm>
          <a:prstGeom prst="rect">
            <a:avLst/>
          </a:prstGeom>
          <a:noFill/>
          <a:ln w="9525">
            <a:noFill/>
            <a:miter lim="800000"/>
            <a:headEnd/>
            <a:tailEnd/>
          </a:ln>
        </p:spPr>
        <p:txBody>
          <a:bodyPr>
            <a:spAutoFit/>
          </a:bodyPr>
          <a:lstStyle/>
          <a:p>
            <a:r>
              <a:rPr lang="en-US" altLang="zh-CN" sz="2000" b="1" dirty="0">
                <a:solidFill>
                  <a:srgbClr val="00AEEE"/>
                </a:solidFill>
                <a:latin typeface="+mn-ea"/>
              </a:rPr>
              <a:t>BG5-D</a:t>
            </a:r>
            <a:r>
              <a:rPr lang="zh-CN" altLang="en-US" sz="2000" b="1" dirty="0">
                <a:solidFill>
                  <a:srgbClr val="00AEEE"/>
                </a:solidFill>
                <a:latin typeface="+mn-ea"/>
              </a:rPr>
              <a:t>轨道变压器</a:t>
            </a:r>
            <a:r>
              <a:rPr lang="zh-CN" altLang="en-US" sz="2000" b="1" dirty="0">
                <a:latin typeface="+mn-ea"/>
              </a:rPr>
              <a:t>：升压作用</a:t>
            </a:r>
          </a:p>
        </p:txBody>
      </p:sp>
      <p:sp>
        <p:nvSpPr>
          <p:cNvPr id="13" name="TextBox 24"/>
          <p:cNvSpPr txBox="1">
            <a:spLocks noChangeArrowheads="1"/>
          </p:cNvSpPr>
          <p:nvPr/>
        </p:nvSpPr>
        <p:spPr bwMode="auto">
          <a:xfrm>
            <a:off x="1048508" y="6100780"/>
            <a:ext cx="6643734" cy="400110"/>
          </a:xfrm>
          <a:prstGeom prst="rect">
            <a:avLst/>
          </a:prstGeom>
          <a:noFill/>
          <a:ln w="9525">
            <a:noFill/>
            <a:miter lim="800000"/>
            <a:headEnd/>
            <a:tailEnd/>
          </a:ln>
        </p:spPr>
        <p:txBody>
          <a:bodyPr wrap="square">
            <a:spAutoFit/>
          </a:bodyPr>
          <a:lstStyle/>
          <a:p>
            <a:r>
              <a:rPr lang="en-US" altLang="zh-CN" sz="2000" b="1" dirty="0">
                <a:solidFill>
                  <a:srgbClr val="00B050"/>
                </a:solidFill>
                <a:latin typeface="+mn-ea"/>
              </a:rPr>
              <a:t>R—2.2</a:t>
            </a:r>
            <a:r>
              <a:rPr lang="zh-CN" altLang="en-US" sz="2000" b="1" dirty="0">
                <a:solidFill>
                  <a:srgbClr val="00B050"/>
                </a:solidFill>
                <a:latin typeface="+mn-ea"/>
              </a:rPr>
              <a:t>／</a:t>
            </a:r>
            <a:r>
              <a:rPr lang="en-US" altLang="zh-CN" sz="2000" b="1" dirty="0">
                <a:solidFill>
                  <a:srgbClr val="00B050"/>
                </a:solidFill>
                <a:latin typeface="+mn-ea"/>
              </a:rPr>
              <a:t>220</a:t>
            </a:r>
            <a:r>
              <a:rPr lang="zh-CN" altLang="en-US" sz="2000" b="1" dirty="0">
                <a:solidFill>
                  <a:srgbClr val="00B050"/>
                </a:solidFill>
                <a:latin typeface="+mn-ea"/>
              </a:rPr>
              <a:t>型变阻器</a:t>
            </a:r>
            <a:r>
              <a:rPr lang="zh-CN" altLang="en-US" sz="2000" b="1" dirty="0">
                <a:latin typeface="+mn-ea"/>
              </a:rPr>
              <a:t>：调节电流（电压）的大小</a:t>
            </a:r>
          </a:p>
        </p:txBody>
      </p:sp>
      <p:sp>
        <p:nvSpPr>
          <p:cNvPr id="14" name="TextBox 27"/>
          <p:cNvSpPr txBox="1">
            <a:spLocks noChangeArrowheads="1"/>
          </p:cNvSpPr>
          <p:nvPr/>
        </p:nvSpPr>
        <p:spPr bwMode="auto">
          <a:xfrm>
            <a:off x="1048508" y="6534166"/>
            <a:ext cx="4071937" cy="400110"/>
          </a:xfrm>
          <a:prstGeom prst="rect">
            <a:avLst/>
          </a:prstGeom>
          <a:noFill/>
          <a:ln w="9525">
            <a:noFill/>
            <a:miter lim="800000"/>
            <a:headEnd/>
            <a:tailEnd/>
          </a:ln>
        </p:spPr>
        <p:txBody>
          <a:bodyPr>
            <a:spAutoFit/>
          </a:bodyPr>
          <a:lstStyle/>
          <a:p>
            <a:r>
              <a:rPr lang="zh-CN" altLang="en-US" sz="2000" b="1" dirty="0">
                <a:solidFill>
                  <a:srgbClr val="00AEEE"/>
                </a:solidFill>
                <a:latin typeface="+mn-ea"/>
              </a:rPr>
              <a:t>熔断器</a:t>
            </a:r>
            <a:r>
              <a:rPr lang="zh-CN" altLang="en-US" sz="2000" b="1" dirty="0">
                <a:solidFill>
                  <a:srgbClr val="00B050"/>
                </a:solidFill>
                <a:latin typeface="+mn-ea"/>
              </a:rPr>
              <a:t>：</a:t>
            </a:r>
            <a:r>
              <a:rPr lang="zh-CN" altLang="en-US" sz="2000" b="1" dirty="0">
                <a:latin typeface="+mn-ea"/>
              </a:rPr>
              <a:t>过电流保护</a:t>
            </a:r>
            <a:r>
              <a:rPr lang="zh-CN" altLang="en-US" sz="2000" b="1" dirty="0" smtClean="0">
                <a:latin typeface="+mn-ea"/>
              </a:rPr>
              <a:t>器</a:t>
            </a:r>
            <a:r>
              <a:rPr lang="en-US" altLang="zh-CN" sz="2000" b="1" dirty="0" smtClean="0">
                <a:latin typeface="+mn-ea"/>
              </a:rPr>
              <a:t>(10A)</a:t>
            </a:r>
            <a:endParaRPr lang="zh-CN" altLang="en-US" sz="2000" b="1" dirty="0">
              <a:latin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5632"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pic>
        <p:nvPicPr>
          <p:cNvPr id="102" name="Picture 2" descr="d:\360浏~1\360\360se\360se6\USERDA~1\Temp\IMG367~1.JPG"/>
          <p:cNvPicPr>
            <a:picLocks noChangeAspect="1" noChangeArrowheads="1"/>
          </p:cNvPicPr>
          <p:nvPr/>
        </p:nvPicPr>
        <p:blipFill>
          <a:blip r:embed="rId2"/>
          <a:srcRect/>
          <a:stretch>
            <a:fillRect/>
          </a:stretch>
        </p:blipFill>
        <p:spPr bwMode="auto">
          <a:xfrm>
            <a:off x="3691714" y="2028814"/>
            <a:ext cx="7703232" cy="4714908"/>
          </a:xfrm>
          <a:prstGeom prst="rect">
            <a:avLst/>
          </a:prstGeom>
          <a:noFill/>
        </p:spPr>
      </p:pic>
      <p:grpSp>
        <p:nvGrpSpPr>
          <p:cNvPr id="105" name="Group 4"/>
          <p:cNvGrpSpPr>
            <a:grpSpLocks/>
          </p:cNvGrpSpPr>
          <p:nvPr/>
        </p:nvGrpSpPr>
        <p:grpSpPr bwMode="auto">
          <a:xfrm>
            <a:off x="977070" y="2600318"/>
            <a:ext cx="1670050" cy="936625"/>
            <a:chOff x="4479" y="3685"/>
            <a:chExt cx="1052" cy="590"/>
          </a:xfrm>
        </p:grpSpPr>
        <p:sp>
          <p:nvSpPr>
            <p:cNvPr id="107" name="Oval 5"/>
            <p:cNvSpPr>
              <a:spLocks noChangeArrowheads="1"/>
            </p:cNvSpPr>
            <p:nvPr/>
          </p:nvSpPr>
          <p:spPr bwMode="auto">
            <a:xfrm rot="349003">
              <a:off x="4877" y="3685"/>
              <a:ext cx="654" cy="590"/>
            </a:xfrm>
            <a:prstGeom prst="ellipse">
              <a:avLst/>
            </a:prstGeom>
            <a:gradFill rotWithShape="1">
              <a:gsLst>
                <a:gs pos="0">
                  <a:srgbClr val="FFCC00"/>
                </a:gs>
                <a:gs pos="100000">
                  <a:srgbClr val="FF3300"/>
                </a:gs>
              </a:gsLst>
              <a:lin ang="5400000" scaled="1"/>
            </a:gradFill>
            <a:ln w="9525">
              <a:noFill/>
              <a:round/>
              <a:headEnd/>
              <a:tailEnd/>
            </a:ln>
          </p:spPr>
          <p:txBody>
            <a:bodyPr wrap="none" anchor="ctr"/>
            <a:lstStyle/>
            <a:p>
              <a:endParaRPr lang="zh-CN" altLang="en-US"/>
            </a:p>
          </p:txBody>
        </p:sp>
        <p:sp>
          <p:nvSpPr>
            <p:cNvPr id="108" name="AutoShape 6"/>
            <p:cNvSpPr>
              <a:spLocks noChangeArrowheads="1"/>
            </p:cNvSpPr>
            <p:nvPr/>
          </p:nvSpPr>
          <p:spPr bwMode="auto">
            <a:xfrm>
              <a:off x="4479" y="3918"/>
              <a:ext cx="742" cy="130"/>
            </a:xfrm>
            <a:prstGeom prst="cloudCallout">
              <a:avLst>
                <a:gd name="adj1" fmla="val 60648"/>
                <a:gd name="adj2" fmla="val 273847"/>
              </a:avLst>
            </a:prstGeom>
            <a:gradFill rotWithShape="1">
              <a:gsLst>
                <a:gs pos="0">
                  <a:schemeClr val="tx1"/>
                </a:gs>
                <a:gs pos="100000">
                  <a:srgbClr val="FF3300"/>
                </a:gs>
              </a:gsLst>
              <a:lin ang="5400000" scaled="1"/>
            </a:gradFill>
            <a:ln w="9525">
              <a:solidFill>
                <a:schemeClr val="tx1"/>
              </a:solidFill>
              <a:round/>
              <a:headEnd/>
              <a:tailEnd/>
            </a:ln>
          </p:spPr>
          <p:txBody>
            <a:bodyPr/>
            <a:lstStyle/>
            <a:p>
              <a:pPr algn="ctr"/>
              <a:endParaRPr lang="zh-CN" altLang="en-US" sz="1800" b="0">
                <a:ea typeface="宋体" pitchFamily="2" charset="-122"/>
              </a:endParaRPr>
            </a:p>
          </p:txBody>
        </p:sp>
      </p:grpSp>
      <p:sp>
        <p:nvSpPr>
          <p:cNvPr id="109" name="Rectangle 3"/>
          <p:cNvSpPr>
            <a:spLocks noChangeArrowheads="1"/>
          </p:cNvSpPr>
          <p:nvPr/>
        </p:nvSpPr>
        <p:spPr bwMode="auto">
          <a:xfrm>
            <a:off x="691318" y="4100516"/>
            <a:ext cx="2500330" cy="2308324"/>
          </a:xfrm>
          <a:prstGeom prst="rect">
            <a:avLst/>
          </a:prstGeom>
          <a:noFill/>
          <a:ln w="9525">
            <a:noFill/>
            <a:miter lim="800000"/>
            <a:headEnd/>
            <a:tailEnd/>
          </a:ln>
        </p:spPr>
        <p:txBody>
          <a:bodyPr wrap="square">
            <a:spAutoFit/>
          </a:bodyPr>
          <a:lstStyle/>
          <a:p>
            <a:pPr>
              <a:lnSpc>
                <a:spcPct val="150000"/>
              </a:lnSpc>
            </a:pPr>
            <a:r>
              <a:rPr lang="zh-CN" altLang="en-US" sz="2400" b="1" dirty="0" smtClean="0">
                <a:solidFill>
                  <a:srgbClr val="0303EB"/>
                </a:solidFill>
                <a:latin typeface="+mn-ea"/>
              </a:rPr>
              <a:t>仔细观察，图中能找到什么信号设备及其他轨道设备？</a:t>
            </a:r>
            <a:endParaRPr lang="zh-CN" altLang="en-US" sz="2400" b="1" dirty="0">
              <a:solidFill>
                <a:srgbClr val="0303EB"/>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Effect transition="in" filter="fade">
                                      <p:cBhvr>
                                        <p:cTn id="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pic>
        <p:nvPicPr>
          <p:cNvPr id="5" name="图片 2" descr="image8.jpeg"/>
          <p:cNvPicPr>
            <a:picLocks noChangeAspect="1" noChangeArrowheads="1"/>
          </p:cNvPicPr>
          <p:nvPr/>
        </p:nvPicPr>
        <p:blipFill>
          <a:blip r:embed="rId3"/>
          <a:srcRect/>
          <a:stretch>
            <a:fillRect/>
          </a:stretch>
        </p:blipFill>
        <p:spPr bwMode="auto">
          <a:xfrm>
            <a:off x="3191648" y="1100120"/>
            <a:ext cx="7143800" cy="3687794"/>
          </a:xfrm>
          <a:prstGeom prst="rect">
            <a:avLst/>
          </a:prstGeom>
          <a:noFill/>
          <a:ln w="9525">
            <a:noFill/>
            <a:miter lim="800000"/>
            <a:headEnd/>
            <a:tailEnd/>
          </a:ln>
        </p:spPr>
      </p:pic>
      <p:sp>
        <p:nvSpPr>
          <p:cNvPr id="6" name="矩形 5"/>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、电路识读</a:t>
            </a:r>
            <a:endParaRPr lang="zh-CN" altLang="en-US" sz="2400" dirty="0">
              <a:latin typeface="+mn-ea"/>
            </a:endParaRPr>
          </a:p>
        </p:txBody>
      </p:sp>
      <p:sp>
        <p:nvSpPr>
          <p:cNvPr id="9" name="矩形 8"/>
          <p:cNvSpPr/>
          <p:nvPr/>
        </p:nvSpPr>
        <p:spPr>
          <a:xfrm>
            <a:off x="8763812" y="1600186"/>
            <a:ext cx="1285884" cy="3071834"/>
          </a:xfrm>
          <a:prstGeom prst="rect">
            <a:avLst/>
          </a:prstGeom>
          <a:noFill/>
          <a:ln w="28575">
            <a:solidFill>
              <a:srgbClr val="0303E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8"/>
          <p:cNvSpPr txBox="1">
            <a:spLocks noChangeArrowheads="1"/>
          </p:cNvSpPr>
          <p:nvPr/>
        </p:nvSpPr>
        <p:spPr bwMode="auto">
          <a:xfrm>
            <a:off x="405566" y="4600582"/>
            <a:ext cx="6048375" cy="461665"/>
          </a:xfrm>
          <a:prstGeom prst="rect">
            <a:avLst/>
          </a:prstGeom>
          <a:noFill/>
          <a:ln w="9525">
            <a:noFill/>
            <a:miter lim="800000"/>
            <a:headEnd/>
            <a:tailEnd/>
          </a:ln>
        </p:spPr>
        <p:txBody>
          <a:bodyPr>
            <a:spAutoFit/>
          </a:bodyPr>
          <a:lstStyle/>
          <a:p>
            <a:r>
              <a:rPr lang="zh-CN" altLang="en-US" sz="2400" b="1" dirty="0">
                <a:solidFill>
                  <a:srgbClr val="FF0000"/>
                </a:solidFill>
                <a:latin typeface="+mj-ea"/>
                <a:ea typeface="+mj-ea"/>
              </a:rPr>
              <a:t>（</a:t>
            </a:r>
            <a:r>
              <a:rPr lang="en-US" altLang="zh-CN" sz="2400" b="1" dirty="0">
                <a:solidFill>
                  <a:srgbClr val="FF0000"/>
                </a:solidFill>
                <a:latin typeface="+mj-ea"/>
                <a:ea typeface="+mj-ea"/>
              </a:rPr>
              <a:t>1</a:t>
            </a:r>
            <a:r>
              <a:rPr lang="zh-CN" altLang="en-US" sz="2400" b="1" dirty="0" smtClean="0">
                <a:solidFill>
                  <a:srgbClr val="FF0000"/>
                </a:solidFill>
                <a:latin typeface="+mj-ea"/>
                <a:ea typeface="+mj-ea"/>
              </a:rPr>
              <a:t>）受电端：</a:t>
            </a:r>
            <a:endParaRPr lang="en-US" altLang="zh-CN" sz="2400" b="1" dirty="0">
              <a:latin typeface="+mj-ea"/>
              <a:ea typeface="+mj-ea"/>
            </a:endParaRPr>
          </a:p>
        </p:txBody>
      </p:sp>
      <p:sp>
        <p:nvSpPr>
          <p:cNvPr id="16" name="左大括号 15"/>
          <p:cNvSpPr/>
          <p:nvPr/>
        </p:nvSpPr>
        <p:spPr>
          <a:xfrm>
            <a:off x="548442" y="5386400"/>
            <a:ext cx="357189" cy="857256"/>
          </a:xfrm>
          <a:prstGeom prst="leftBrace">
            <a:avLst/>
          </a:prstGeom>
          <a:ln w="38100">
            <a:solidFill>
              <a:srgbClr val="00AEEE"/>
            </a:solidFill>
          </a:ln>
        </p:spPr>
        <p:style>
          <a:lnRef idx="1">
            <a:schemeClr val="dk1"/>
          </a:lnRef>
          <a:fillRef idx="0">
            <a:schemeClr val="dk1"/>
          </a:fillRef>
          <a:effectRef idx="0">
            <a:schemeClr val="dk1"/>
          </a:effectRef>
          <a:fontRef idx="minor">
            <a:schemeClr val="tx1"/>
          </a:fontRef>
        </p:style>
        <p:txBody>
          <a:bodyPr anchor="ctr"/>
          <a:lstStyle/>
          <a:p>
            <a:pPr algn="ctr">
              <a:buFontTx/>
              <a:buNone/>
              <a:defRPr/>
            </a:pPr>
            <a:endParaRPr lang="zh-CN" altLang="en-US" sz="2400" b="1">
              <a:latin typeface="+mn-ea"/>
            </a:endParaRPr>
          </a:p>
        </p:txBody>
      </p:sp>
      <p:sp>
        <p:nvSpPr>
          <p:cNvPr id="17" name="TextBox 22"/>
          <p:cNvSpPr txBox="1">
            <a:spLocks noChangeArrowheads="1"/>
          </p:cNvSpPr>
          <p:nvPr/>
        </p:nvSpPr>
        <p:spPr bwMode="auto">
          <a:xfrm>
            <a:off x="834194" y="5172086"/>
            <a:ext cx="8220196" cy="461665"/>
          </a:xfrm>
          <a:prstGeom prst="rect">
            <a:avLst/>
          </a:prstGeom>
          <a:noFill/>
          <a:ln w="9525">
            <a:noFill/>
            <a:miter lim="800000"/>
            <a:headEnd/>
            <a:tailEnd/>
          </a:ln>
        </p:spPr>
        <p:txBody>
          <a:bodyPr wrap="square">
            <a:spAutoFit/>
          </a:bodyPr>
          <a:lstStyle/>
          <a:p>
            <a:r>
              <a:rPr lang="zh-CN" altLang="en-US" sz="2400" b="1" dirty="0">
                <a:solidFill>
                  <a:srgbClr val="00B050"/>
                </a:solidFill>
                <a:latin typeface="+mn-ea"/>
              </a:rPr>
              <a:t>室内变压箱</a:t>
            </a:r>
            <a:r>
              <a:rPr lang="zh-CN" altLang="en-US" sz="2400" b="1" dirty="0">
                <a:latin typeface="+mn-ea"/>
              </a:rPr>
              <a:t>：中继变压器、变阻器、熔断器</a:t>
            </a:r>
          </a:p>
        </p:txBody>
      </p:sp>
      <p:sp>
        <p:nvSpPr>
          <p:cNvPr id="18" name="TextBox 24"/>
          <p:cNvSpPr txBox="1">
            <a:spLocks noChangeArrowheads="1"/>
          </p:cNvSpPr>
          <p:nvPr/>
        </p:nvSpPr>
        <p:spPr bwMode="auto">
          <a:xfrm>
            <a:off x="834194" y="5957904"/>
            <a:ext cx="9358378" cy="461665"/>
          </a:xfrm>
          <a:prstGeom prst="rect">
            <a:avLst/>
          </a:prstGeom>
          <a:noFill/>
          <a:ln w="9525">
            <a:noFill/>
            <a:miter lim="800000"/>
            <a:headEnd/>
            <a:tailEnd/>
          </a:ln>
        </p:spPr>
        <p:txBody>
          <a:bodyPr wrap="square">
            <a:spAutoFit/>
          </a:bodyPr>
          <a:lstStyle/>
          <a:p>
            <a:r>
              <a:rPr lang="zh-CN" altLang="en-US" sz="2400" b="1" dirty="0">
                <a:solidFill>
                  <a:srgbClr val="00B050"/>
                </a:solidFill>
                <a:latin typeface="+mn-ea"/>
              </a:rPr>
              <a:t>室内组合架</a:t>
            </a:r>
            <a:r>
              <a:rPr lang="zh-CN" altLang="en-US" sz="2400" b="1" dirty="0">
                <a:latin typeface="+mn-ea"/>
              </a:rPr>
              <a:t>：</a:t>
            </a:r>
            <a:r>
              <a:rPr lang="zh-CN" altLang="en-US" sz="2400" b="1" dirty="0" smtClean="0">
                <a:solidFill>
                  <a:srgbClr val="0303EB"/>
                </a:solidFill>
                <a:latin typeface="+mn-ea"/>
              </a:rPr>
              <a:t>电容器</a:t>
            </a:r>
            <a:r>
              <a:rPr lang="en-US" altLang="zh-CN" sz="2400" b="1" dirty="0" smtClean="0">
                <a:solidFill>
                  <a:srgbClr val="0303EB"/>
                </a:solidFill>
                <a:latin typeface="+mn-ea"/>
              </a:rPr>
              <a:t>C/CA</a:t>
            </a:r>
            <a:r>
              <a:rPr lang="zh-CN" altLang="en-US" sz="2400" b="1" dirty="0" smtClean="0">
                <a:latin typeface="+mn-ea"/>
              </a:rPr>
              <a:t>、</a:t>
            </a:r>
            <a:r>
              <a:rPr lang="zh-CN" altLang="en-US" sz="2400" b="1" dirty="0">
                <a:solidFill>
                  <a:srgbClr val="0303EB"/>
                </a:solidFill>
                <a:latin typeface="+mn-ea"/>
              </a:rPr>
              <a:t>防雷元件</a:t>
            </a:r>
            <a:r>
              <a:rPr lang="zh-CN" altLang="en-US" sz="2400" b="1" dirty="0">
                <a:latin typeface="+mn-ea"/>
              </a:rPr>
              <a:t>、交流二元继电器</a:t>
            </a:r>
          </a:p>
        </p:txBody>
      </p:sp>
      <p:pic>
        <p:nvPicPr>
          <p:cNvPr id="19" name="Picture 2"/>
          <p:cNvPicPr>
            <a:picLocks noChangeAspect="1" noChangeArrowheads="1"/>
          </p:cNvPicPr>
          <p:nvPr/>
        </p:nvPicPr>
        <p:blipFill>
          <a:blip r:embed="rId4"/>
          <a:srcRect/>
          <a:stretch>
            <a:fillRect/>
          </a:stretch>
        </p:blipFill>
        <p:spPr bwMode="auto">
          <a:xfrm>
            <a:off x="3334524" y="1100120"/>
            <a:ext cx="3242705" cy="3167072"/>
          </a:xfrm>
          <a:prstGeom prst="rect">
            <a:avLst/>
          </a:prstGeom>
          <a:noFill/>
          <a:ln w="9525">
            <a:noFill/>
            <a:miter lim="800000"/>
            <a:headEnd/>
            <a:tailEnd/>
          </a:ln>
          <a:effectLst/>
        </p:spPr>
      </p:pic>
      <p:sp>
        <p:nvSpPr>
          <p:cNvPr id="20" name="矩形 19"/>
          <p:cNvSpPr/>
          <p:nvPr/>
        </p:nvSpPr>
        <p:spPr>
          <a:xfrm>
            <a:off x="6549234" y="2028814"/>
            <a:ext cx="357190" cy="1664496"/>
          </a:xfrm>
          <a:prstGeom prst="rect">
            <a:avLst/>
          </a:prstGeom>
        </p:spPr>
        <p:txBody>
          <a:bodyPr wrap="square" lIns="124398" tIns="62199" rIns="124398" bIns="62199">
            <a:spAutoFit/>
          </a:bodyPr>
          <a:lstStyle/>
          <a:p>
            <a:r>
              <a:rPr lang="zh-CN" altLang="en-US" sz="2000" b="1" dirty="0" smtClean="0">
                <a:latin typeface="+mn-ea"/>
                <a:sym typeface="Arial" pitchFamily="34" charset="0"/>
              </a:rPr>
              <a:t>防雷补偿器</a:t>
            </a:r>
            <a:endParaRPr lang="zh-CN" altLang="en-US" sz="2000" dirty="0">
              <a:latin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pic>
        <p:nvPicPr>
          <p:cNvPr id="5" name="图片 2" descr="image8.jpeg"/>
          <p:cNvPicPr>
            <a:picLocks noChangeAspect="1" noChangeArrowheads="1"/>
          </p:cNvPicPr>
          <p:nvPr/>
        </p:nvPicPr>
        <p:blipFill>
          <a:blip r:embed="rId3"/>
          <a:srcRect/>
          <a:stretch>
            <a:fillRect/>
          </a:stretch>
        </p:blipFill>
        <p:spPr bwMode="auto">
          <a:xfrm>
            <a:off x="3191648" y="1100120"/>
            <a:ext cx="7143800" cy="3687794"/>
          </a:xfrm>
          <a:prstGeom prst="rect">
            <a:avLst/>
          </a:prstGeom>
          <a:noFill/>
          <a:ln w="9525">
            <a:noFill/>
            <a:miter lim="800000"/>
            <a:headEnd/>
            <a:tailEnd/>
          </a:ln>
        </p:spPr>
      </p:pic>
      <p:sp>
        <p:nvSpPr>
          <p:cNvPr id="6" name="矩形 5"/>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、电路识读</a:t>
            </a:r>
            <a:endParaRPr lang="zh-CN" altLang="en-US" sz="2400" dirty="0">
              <a:latin typeface="+mn-ea"/>
            </a:endParaRPr>
          </a:p>
        </p:txBody>
      </p:sp>
      <p:sp>
        <p:nvSpPr>
          <p:cNvPr id="9" name="矩形 8"/>
          <p:cNvSpPr/>
          <p:nvPr/>
        </p:nvSpPr>
        <p:spPr>
          <a:xfrm>
            <a:off x="8763812" y="1600186"/>
            <a:ext cx="1285884" cy="3071834"/>
          </a:xfrm>
          <a:prstGeom prst="rect">
            <a:avLst/>
          </a:prstGeom>
          <a:noFill/>
          <a:ln w="28575">
            <a:solidFill>
              <a:srgbClr val="0303E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8"/>
          <p:cNvSpPr txBox="1">
            <a:spLocks noChangeArrowheads="1"/>
          </p:cNvSpPr>
          <p:nvPr/>
        </p:nvSpPr>
        <p:spPr bwMode="auto">
          <a:xfrm>
            <a:off x="477004" y="3171822"/>
            <a:ext cx="6048375" cy="461665"/>
          </a:xfrm>
          <a:prstGeom prst="rect">
            <a:avLst/>
          </a:prstGeom>
          <a:noFill/>
          <a:ln w="9525">
            <a:noFill/>
            <a:miter lim="800000"/>
            <a:headEnd/>
            <a:tailEnd/>
          </a:ln>
        </p:spPr>
        <p:txBody>
          <a:bodyPr>
            <a:spAutoFit/>
          </a:bodyPr>
          <a:lstStyle/>
          <a:p>
            <a:r>
              <a:rPr lang="zh-CN" altLang="en-US" sz="2400" b="1" dirty="0">
                <a:solidFill>
                  <a:srgbClr val="FF0000"/>
                </a:solidFill>
                <a:latin typeface="+mj-ea"/>
                <a:ea typeface="+mj-ea"/>
              </a:rPr>
              <a:t>（</a:t>
            </a:r>
            <a:r>
              <a:rPr lang="en-US" altLang="zh-CN" sz="2400" b="1" dirty="0">
                <a:solidFill>
                  <a:srgbClr val="FF0000"/>
                </a:solidFill>
                <a:latin typeface="+mj-ea"/>
                <a:ea typeface="+mj-ea"/>
              </a:rPr>
              <a:t>1</a:t>
            </a:r>
            <a:r>
              <a:rPr lang="zh-CN" altLang="en-US" sz="2400" b="1" dirty="0" smtClean="0">
                <a:solidFill>
                  <a:srgbClr val="FF0000"/>
                </a:solidFill>
                <a:latin typeface="+mj-ea"/>
                <a:ea typeface="+mj-ea"/>
              </a:rPr>
              <a:t>）受电端：</a:t>
            </a:r>
            <a:endParaRPr lang="en-US" altLang="zh-CN" sz="2400" b="1" dirty="0">
              <a:latin typeface="+mj-ea"/>
              <a:ea typeface="+mj-ea"/>
            </a:endParaRPr>
          </a:p>
        </p:txBody>
      </p:sp>
      <p:sp>
        <p:nvSpPr>
          <p:cNvPr id="14" name="Rectangle 4"/>
          <p:cNvSpPr>
            <a:spLocks noChangeArrowheads="1"/>
          </p:cNvSpPr>
          <p:nvPr/>
        </p:nvSpPr>
        <p:spPr bwMode="auto">
          <a:xfrm>
            <a:off x="548442" y="4886334"/>
            <a:ext cx="7786742" cy="978729"/>
          </a:xfrm>
          <a:prstGeom prst="rect">
            <a:avLst/>
          </a:prstGeom>
          <a:solidFill>
            <a:srgbClr val="A2F8FC"/>
          </a:solidFill>
          <a:ln w="9525">
            <a:noFill/>
            <a:miter lim="800000"/>
            <a:headEnd/>
            <a:tailEnd/>
          </a:ln>
          <a:effectLst/>
        </p:spPr>
        <p:txBody>
          <a:bodyPr wrap="square" anchor="ctr">
            <a:spAutoFit/>
          </a:bodyPr>
          <a:lstStyle/>
          <a:p>
            <a:pPr>
              <a:lnSpc>
                <a:spcPct val="120000"/>
              </a:lnSpc>
            </a:pPr>
            <a:r>
              <a:rPr lang="zh-CN" altLang="en-US" sz="2400" b="1" dirty="0">
                <a:latin typeface="楷体_GB2312" pitchFamily="49" charset="-122"/>
                <a:ea typeface="楷体_GB2312" pitchFamily="49" charset="-122"/>
              </a:rPr>
              <a:t>电容器</a:t>
            </a:r>
            <a:r>
              <a:rPr lang="en-US" altLang="zh-CN" sz="2400" b="1" dirty="0">
                <a:solidFill>
                  <a:srgbClr val="FF0000"/>
                </a:solidFill>
                <a:latin typeface="楷体_GB2312" pitchFamily="49" charset="-122"/>
                <a:ea typeface="楷体_GB2312" pitchFamily="49" charset="-122"/>
              </a:rPr>
              <a:t>CA</a:t>
            </a:r>
            <a:r>
              <a:rPr lang="zh-CN" altLang="en-US" sz="2400" b="1" dirty="0">
                <a:latin typeface="楷体_GB2312" pitchFamily="49" charset="-122"/>
                <a:ea typeface="楷体_GB2312" pitchFamily="49" charset="-122"/>
              </a:rPr>
              <a:t>起补偿作用，以提高轨道继电器局部线圈的功率因数，降低输入</a:t>
            </a:r>
            <a:r>
              <a:rPr lang="zh-CN" altLang="en-US" sz="2400" b="1" dirty="0" smtClean="0">
                <a:latin typeface="楷体_GB2312" pitchFamily="49" charset="-122"/>
                <a:ea typeface="楷体_GB2312" pitchFamily="49" charset="-122"/>
              </a:rPr>
              <a:t>电流</a:t>
            </a:r>
            <a:endParaRPr lang="zh-CN" altLang="en-US" sz="2400" b="1" dirty="0">
              <a:latin typeface="楷体_GB2312" pitchFamily="49" charset="-122"/>
              <a:ea typeface="楷体_GB2312" pitchFamily="49" charset="-122"/>
            </a:endParaRPr>
          </a:p>
        </p:txBody>
      </p:sp>
      <p:sp>
        <p:nvSpPr>
          <p:cNvPr id="15" name="Rectangle 7"/>
          <p:cNvSpPr>
            <a:spLocks noChangeArrowheads="1"/>
          </p:cNvSpPr>
          <p:nvPr/>
        </p:nvSpPr>
        <p:spPr bwMode="auto">
          <a:xfrm>
            <a:off x="548442" y="3671888"/>
            <a:ext cx="7786742" cy="1113766"/>
          </a:xfrm>
          <a:prstGeom prst="rect">
            <a:avLst/>
          </a:prstGeom>
          <a:solidFill>
            <a:srgbClr val="A2F8FC"/>
          </a:solidFill>
          <a:ln w="9525">
            <a:noFill/>
            <a:miter lim="800000"/>
            <a:headEnd/>
            <a:tailEnd/>
          </a:ln>
          <a:effectLst/>
        </p:spPr>
        <p:txBody>
          <a:bodyPr wrap="square">
            <a:spAutoFit/>
          </a:bodyPr>
          <a:lstStyle/>
          <a:p>
            <a:pPr>
              <a:lnSpc>
                <a:spcPct val="150000"/>
              </a:lnSpc>
            </a:pPr>
            <a:r>
              <a:rPr lang="zh-CN" altLang="en-US" sz="2400" b="1" dirty="0" smtClean="0">
                <a:latin typeface="楷体_GB2312" pitchFamily="49" charset="-122"/>
                <a:ea typeface="楷体_GB2312" pitchFamily="49" charset="-122"/>
              </a:rPr>
              <a:t>电容器</a:t>
            </a:r>
            <a:r>
              <a:rPr lang="en-US" altLang="zh-CN" sz="2400" b="1" dirty="0">
                <a:solidFill>
                  <a:srgbClr val="FF0000"/>
                </a:solidFill>
                <a:latin typeface="楷体_GB2312" pitchFamily="49" charset="-122"/>
                <a:ea typeface="楷体_GB2312" pitchFamily="49" charset="-122"/>
              </a:rPr>
              <a:t>C</a:t>
            </a:r>
            <a:r>
              <a:rPr lang="zh-CN" altLang="en-US" sz="2400" b="1" dirty="0">
                <a:latin typeface="楷体_GB2312" pitchFamily="49" charset="-122"/>
                <a:ea typeface="楷体_GB2312" pitchFamily="49" charset="-122"/>
              </a:rPr>
              <a:t>用于隔离直流，不使牵引电流进入轨道继电器的轨道线圈，并能够减少轨道电路的传输衰耗和</a:t>
            </a:r>
            <a:r>
              <a:rPr lang="zh-CN" altLang="en-US" sz="2400" b="1" dirty="0" smtClean="0">
                <a:latin typeface="楷体_GB2312" pitchFamily="49" charset="-122"/>
                <a:ea typeface="楷体_GB2312" pitchFamily="49" charset="-122"/>
              </a:rPr>
              <a:t>相移</a:t>
            </a:r>
            <a:endParaRPr lang="zh-CN" altLang="en-US" sz="2400" b="1" dirty="0">
              <a:latin typeface="楷体_GB2312" pitchFamily="49" charset="-122"/>
              <a:ea typeface="楷体_GB2312" pitchFamily="49" charset="-122"/>
            </a:endParaRPr>
          </a:p>
        </p:txBody>
      </p:sp>
      <p:sp>
        <p:nvSpPr>
          <p:cNvPr id="21" name="Rectangle 4"/>
          <p:cNvSpPr>
            <a:spLocks noChangeArrowheads="1"/>
          </p:cNvSpPr>
          <p:nvPr/>
        </p:nvSpPr>
        <p:spPr bwMode="auto">
          <a:xfrm>
            <a:off x="548442" y="6029342"/>
            <a:ext cx="7786742" cy="535531"/>
          </a:xfrm>
          <a:prstGeom prst="rect">
            <a:avLst/>
          </a:prstGeom>
          <a:solidFill>
            <a:srgbClr val="A2F8FC"/>
          </a:solidFill>
          <a:ln w="9525">
            <a:noFill/>
            <a:miter lim="800000"/>
            <a:headEnd/>
            <a:tailEnd/>
          </a:ln>
          <a:effectLst/>
        </p:spPr>
        <p:txBody>
          <a:bodyPr wrap="square" anchor="ctr">
            <a:spAutoFit/>
          </a:bodyPr>
          <a:lstStyle/>
          <a:p>
            <a:pPr>
              <a:lnSpc>
                <a:spcPct val="120000"/>
              </a:lnSpc>
            </a:pPr>
            <a:r>
              <a:rPr lang="zh-CN" altLang="en-US" sz="2400" b="1" dirty="0" smtClean="0">
                <a:latin typeface="楷体_GB2312" pitchFamily="49" charset="-122"/>
                <a:ea typeface="楷体_GB2312" pitchFamily="49" charset="-122"/>
              </a:rPr>
              <a:t>防</a:t>
            </a:r>
            <a:r>
              <a:rPr lang="zh-CN" altLang="en-US" sz="2400" b="1" dirty="0">
                <a:latin typeface="楷体_GB2312" pitchFamily="49" charset="-122"/>
                <a:ea typeface="楷体_GB2312" pitchFamily="49" charset="-122"/>
              </a:rPr>
              <a:t>雷元件</a:t>
            </a:r>
            <a:r>
              <a:rPr lang="en-US" altLang="zh-CN" sz="2400" b="1" dirty="0">
                <a:solidFill>
                  <a:srgbClr val="FF0000"/>
                </a:solidFill>
                <a:latin typeface="楷体_GB2312" pitchFamily="49" charset="-122"/>
                <a:ea typeface="楷体_GB2312" pitchFamily="49" charset="-122"/>
              </a:rPr>
              <a:t>Z</a:t>
            </a:r>
            <a:r>
              <a:rPr lang="zh-CN" altLang="en-US" sz="2400" b="1" dirty="0">
                <a:latin typeface="楷体_GB2312" pitchFamily="49" charset="-122"/>
                <a:ea typeface="楷体_GB2312" pitchFamily="49" charset="-122"/>
              </a:rPr>
              <a:t>是对接的硒片，称为浪涌抑制器，用于防雷。   </a:t>
            </a:r>
          </a:p>
        </p:txBody>
      </p:sp>
      <p:pic>
        <p:nvPicPr>
          <p:cNvPr id="22" name="Picture 2"/>
          <p:cNvPicPr>
            <a:picLocks noChangeAspect="1" noChangeArrowheads="1"/>
          </p:cNvPicPr>
          <p:nvPr/>
        </p:nvPicPr>
        <p:blipFill>
          <a:blip r:embed="rId4"/>
          <a:srcRect/>
          <a:stretch>
            <a:fillRect/>
          </a:stretch>
        </p:blipFill>
        <p:spPr bwMode="auto">
          <a:xfrm>
            <a:off x="8549498" y="5029210"/>
            <a:ext cx="1885383" cy="1841408"/>
          </a:xfrm>
          <a:prstGeom prst="rect">
            <a:avLst/>
          </a:prstGeom>
          <a:noFill/>
          <a:ln w="9525">
            <a:noFill/>
            <a:miter lim="800000"/>
            <a:headEnd/>
            <a:tailEnd/>
          </a:ln>
          <a:effectLst/>
        </p:spPr>
      </p:pic>
      <p:sp>
        <p:nvSpPr>
          <p:cNvPr id="23" name="矩形 22"/>
          <p:cNvSpPr/>
          <p:nvPr/>
        </p:nvSpPr>
        <p:spPr>
          <a:xfrm>
            <a:off x="10549762" y="5100648"/>
            <a:ext cx="357190" cy="1664496"/>
          </a:xfrm>
          <a:prstGeom prst="rect">
            <a:avLst/>
          </a:prstGeom>
        </p:spPr>
        <p:txBody>
          <a:bodyPr wrap="square" lIns="124398" tIns="62199" rIns="124398" bIns="62199">
            <a:spAutoFit/>
          </a:bodyPr>
          <a:lstStyle/>
          <a:p>
            <a:r>
              <a:rPr lang="zh-CN" altLang="en-US" sz="2000" b="1" dirty="0" smtClean="0">
                <a:latin typeface="+mn-ea"/>
                <a:sym typeface="Arial" pitchFamily="34" charset="0"/>
              </a:rPr>
              <a:t>防雷补偿器</a:t>
            </a:r>
            <a:endParaRPr lang="zh-CN" altLang="en-US" sz="20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80">
                                          <p:stCondLst>
                                            <p:cond delay="0"/>
                                          </p:stCondLst>
                                        </p:cTn>
                                        <p:tgtEl>
                                          <p:spTgt spid="21"/>
                                        </p:tgtEl>
                                      </p:cBhvr>
                                    </p:animEffect>
                                    <p:anim calcmode="lin" valueType="num">
                                      <p:cBhvr>
                                        <p:cTn id="1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3" dur="26">
                                          <p:stCondLst>
                                            <p:cond delay="650"/>
                                          </p:stCondLst>
                                        </p:cTn>
                                        <p:tgtEl>
                                          <p:spTgt spid="21"/>
                                        </p:tgtEl>
                                      </p:cBhvr>
                                      <p:to x="100000" y="60000"/>
                                    </p:animScale>
                                    <p:animScale>
                                      <p:cBhvr>
                                        <p:cTn id="24" dur="166" decel="50000">
                                          <p:stCondLst>
                                            <p:cond delay="676"/>
                                          </p:stCondLst>
                                        </p:cTn>
                                        <p:tgtEl>
                                          <p:spTgt spid="21"/>
                                        </p:tgtEl>
                                      </p:cBhvr>
                                      <p:to x="100000" y="100000"/>
                                    </p:animScale>
                                    <p:animScale>
                                      <p:cBhvr>
                                        <p:cTn id="25" dur="26">
                                          <p:stCondLst>
                                            <p:cond delay="1312"/>
                                          </p:stCondLst>
                                        </p:cTn>
                                        <p:tgtEl>
                                          <p:spTgt spid="21"/>
                                        </p:tgtEl>
                                      </p:cBhvr>
                                      <p:to x="100000" y="80000"/>
                                    </p:animScale>
                                    <p:animScale>
                                      <p:cBhvr>
                                        <p:cTn id="26" dur="166" decel="50000">
                                          <p:stCondLst>
                                            <p:cond delay="1338"/>
                                          </p:stCondLst>
                                        </p:cTn>
                                        <p:tgtEl>
                                          <p:spTgt spid="21"/>
                                        </p:tgtEl>
                                      </p:cBhvr>
                                      <p:to x="100000" y="100000"/>
                                    </p:animScale>
                                    <p:animScale>
                                      <p:cBhvr>
                                        <p:cTn id="27" dur="26">
                                          <p:stCondLst>
                                            <p:cond delay="1642"/>
                                          </p:stCondLst>
                                        </p:cTn>
                                        <p:tgtEl>
                                          <p:spTgt spid="21"/>
                                        </p:tgtEl>
                                      </p:cBhvr>
                                      <p:to x="100000" y="90000"/>
                                    </p:animScale>
                                    <p:animScale>
                                      <p:cBhvr>
                                        <p:cTn id="28" dur="166" decel="50000">
                                          <p:stCondLst>
                                            <p:cond delay="1668"/>
                                          </p:stCondLst>
                                        </p:cTn>
                                        <p:tgtEl>
                                          <p:spTgt spid="21"/>
                                        </p:tgtEl>
                                      </p:cBhvr>
                                      <p:to x="100000" y="100000"/>
                                    </p:animScale>
                                    <p:animScale>
                                      <p:cBhvr>
                                        <p:cTn id="29" dur="26">
                                          <p:stCondLst>
                                            <p:cond delay="1808"/>
                                          </p:stCondLst>
                                        </p:cTn>
                                        <p:tgtEl>
                                          <p:spTgt spid="21"/>
                                        </p:tgtEl>
                                      </p:cBhvr>
                                      <p:to x="100000" y="95000"/>
                                    </p:animScale>
                                    <p:animScale>
                                      <p:cBhvr>
                                        <p:cTn id="30"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pic>
        <p:nvPicPr>
          <p:cNvPr id="6" name="图片 2" descr="image8.jpeg"/>
          <p:cNvPicPr>
            <a:picLocks noChangeAspect="1" noChangeArrowheads="1"/>
          </p:cNvPicPr>
          <p:nvPr/>
        </p:nvPicPr>
        <p:blipFill>
          <a:blip r:embed="rId2"/>
          <a:srcRect/>
          <a:stretch>
            <a:fillRect/>
          </a:stretch>
        </p:blipFill>
        <p:spPr bwMode="auto">
          <a:xfrm>
            <a:off x="3191648" y="1100120"/>
            <a:ext cx="7143800" cy="3687794"/>
          </a:xfrm>
          <a:prstGeom prst="rect">
            <a:avLst/>
          </a:prstGeom>
          <a:noFill/>
          <a:ln w="9525">
            <a:noFill/>
            <a:miter lim="800000"/>
            <a:headEnd/>
            <a:tailEnd/>
          </a:ln>
        </p:spPr>
      </p:pic>
      <p:sp>
        <p:nvSpPr>
          <p:cNvPr id="5" name="矩形 4"/>
          <p:cNvSpPr/>
          <p:nvPr/>
        </p:nvSpPr>
        <p:spPr>
          <a:xfrm>
            <a:off x="1762888" y="5029210"/>
            <a:ext cx="8715436" cy="1477328"/>
          </a:xfrm>
          <a:prstGeom prst="rect">
            <a:avLst/>
          </a:prstGeom>
        </p:spPr>
        <p:txBody>
          <a:bodyPr wrap="square">
            <a:spAutoFit/>
          </a:bodyPr>
          <a:lstStyle/>
          <a:p>
            <a:pPr>
              <a:lnSpc>
                <a:spcPct val="150000"/>
              </a:lnSpc>
            </a:pPr>
            <a:r>
              <a:rPr lang="en-US" altLang="zh-CN" sz="2000" b="1" dirty="0" smtClean="0">
                <a:solidFill>
                  <a:srgbClr val="0303EB"/>
                </a:solidFill>
                <a:latin typeface="+mn-ea"/>
              </a:rPr>
              <a:t>(3)</a:t>
            </a:r>
            <a:r>
              <a:rPr lang="zh-CN" altLang="en-US" sz="2000" b="1" dirty="0" smtClean="0">
                <a:solidFill>
                  <a:srgbClr val="0303EB"/>
                </a:solidFill>
                <a:latin typeface="+mn-ea"/>
              </a:rPr>
              <a:t>钢轨绝缘  </a:t>
            </a:r>
            <a:r>
              <a:rPr lang="zh-CN" altLang="en-US" sz="2000" b="1" dirty="0" smtClean="0">
                <a:latin typeface="+mn-ea"/>
              </a:rPr>
              <a:t>钢轨绝缘设置于轨道电路分界处，用于隔离相邻的轨道电路。</a:t>
            </a:r>
          </a:p>
          <a:p>
            <a:pPr>
              <a:lnSpc>
                <a:spcPct val="150000"/>
              </a:lnSpc>
            </a:pPr>
            <a:r>
              <a:rPr lang="en-US" altLang="zh-CN" sz="2000" b="1" dirty="0" smtClean="0">
                <a:solidFill>
                  <a:schemeClr val="accent3">
                    <a:lumMod val="75000"/>
                  </a:schemeClr>
                </a:solidFill>
                <a:latin typeface="+mn-ea"/>
              </a:rPr>
              <a:t>(4)</a:t>
            </a:r>
            <a:r>
              <a:rPr lang="zh-CN" altLang="en-US" sz="2000" b="1" dirty="0" smtClean="0">
                <a:solidFill>
                  <a:schemeClr val="accent3">
                    <a:lumMod val="75000"/>
                  </a:schemeClr>
                </a:solidFill>
                <a:latin typeface="+mn-ea"/>
              </a:rPr>
              <a:t>接续线</a:t>
            </a:r>
            <a:r>
              <a:rPr lang="zh-CN" altLang="en-US" sz="2000" b="1" dirty="0" smtClean="0">
                <a:solidFill>
                  <a:srgbClr val="0303EB"/>
                </a:solidFill>
                <a:latin typeface="+mn-ea"/>
              </a:rPr>
              <a:t>和</a:t>
            </a:r>
            <a:r>
              <a:rPr lang="zh-CN" altLang="en-US" sz="2000" b="1" dirty="0" smtClean="0">
                <a:solidFill>
                  <a:srgbClr val="FF0000"/>
                </a:solidFill>
                <a:latin typeface="+mn-ea"/>
              </a:rPr>
              <a:t>引接线  </a:t>
            </a:r>
            <a:r>
              <a:rPr lang="zh-CN" altLang="en-US" sz="2000" b="1" dirty="0" smtClean="0">
                <a:latin typeface="+mn-ea"/>
              </a:rPr>
              <a:t>接续线用于连接相邻钢轨，引接线用于将变压器箱或电缆盒接向钢轨。</a:t>
            </a:r>
          </a:p>
        </p:txBody>
      </p:sp>
      <p:sp>
        <p:nvSpPr>
          <p:cNvPr id="7" name="矩形 6"/>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、电路识读</a:t>
            </a:r>
            <a:endParaRPr lang="zh-CN" altLang="en-US" sz="2400" dirty="0">
              <a:latin typeface="+mn-ea"/>
            </a:endParaRPr>
          </a:p>
        </p:txBody>
      </p:sp>
      <p:sp>
        <p:nvSpPr>
          <p:cNvPr id="8" name="任意多边形 7"/>
          <p:cNvSpPr/>
          <p:nvPr/>
        </p:nvSpPr>
        <p:spPr>
          <a:xfrm>
            <a:off x="3709115" y="1171977"/>
            <a:ext cx="0" cy="180305"/>
          </a:xfrm>
          <a:custGeom>
            <a:avLst/>
            <a:gdLst>
              <a:gd name="connsiteX0" fmla="*/ 0 w 0"/>
              <a:gd name="connsiteY0" fmla="*/ 0 h 180305"/>
              <a:gd name="connsiteX1" fmla="*/ 0 w 0"/>
              <a:gd name="connsiteY1" fmla="*/ 180305 h 180305"/>
            </a:gdLst>
            <a:ahLst/>
            <a:cxnLst>
              <a:cxn ang="0">
                <a:pos x="connsiteX0" y="connsiteY0"/>
              </a:cxn>
              <a:cxn ang="0">
                <a:pos x="connsiteX1" y="connsiteY1"/>
              </a:cxn>
            </a:cxnLst>
            <a:rect l="l" t="t" r="r" b="b"/>
            <a:pathLst>
              <a:path h="180305">
                <a:moveTo>
                  <a:pt x="0" y="0"/>
                </a:moveTo>
                <a:lnTo>
                  <a:pt x="0" y="180305"/>
                </a:lnTo>
              </a:path>
            </a:pathLst>
          </a:custGeom>
          <a:ln w="5715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任意多边形 8"/>
          <p:cNvSpPr/>
          <p:nvPr/>
        </p:nvSpPr>
        <p:spPr>
          <a:xfrm>
            <a:off x="3721994" y="1481070"/>
            <a:ext cx="0" cy="128789"/>
          </a:xfrm>
          <a:custGeom>
            <a:avLst/>
            <a:gdLst>
              <a:gd name="connsiteX0" fmla="*/ 0 w 0"/>
              <a:gd name="connsiteY0" fmla="*/ 0 h 128789"/>
              <a:gd name="connsiteX1" fmla="*/ 0 w 0"/>
              <a:gd name="connsiteY1" fmla="*/ 128789 h 128789"/>
            </a:gdLst>
            <a:ahLst/>
            <a:cxnLst>
              <a:cxn ang="0">
                <a:pos x="connsiteX0" y="connsiteY0"/>
              </a:cxn>
              <a:cxn ang="0">
                <a:pos x="connsiteX1" y="connsiteY1"/>
              </a:cxn>
            </a:cxnLst>
            <a:rect l="l" t="t" r="r" b="b"/>
            <a:pathLst>
              <a:path h="128789">
                <a:moveTo>
                  <a:pt x="0" y="0"/>
                </a:moveTo>
                <a:lnTo>
                  <a:pt x="0" y="128789"/>
                </a:lnTo>
              </a:path>
            </a:pathLst>
          </a:custGeom>
          <a:ln w="5715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任意多边形 9"/>
          <p:cNvSpPr/>
          <p:nvPr/>
        </p:nvSpPr>
        <p:spPr>
          <a:xfrm>
            <a:off x="9749307" y="1184856"/>
            <a:ext cx="0" cy="141668"/>
          </a:xfrm>
          <a:custGeom>
            <a:avLst/>
            <a:gdLst>
              <a:gd name="connsiteX0" fmla="*/ 0 w 0"/>
              <a:gd name="connsiteY0" fmla="*/ 0 h 141668"/>
              <a:gd name="connsiteX1" fmla="*/ 0 w 0"/>
              <a:gd name="connsiteY1" fmla="*/ 141668 h 141668"/>
            </a:gdLst>
            <a:ahLst/>
            <a:cxnLst>
              <a:cxn ang="0">
                <a:pos x="connsiteX0" y="connsiteY0"/>
              </a:cxn>
              <a:cxn ang="0">
                <a:pos x="connsiteX1" y="connsiteY1"/>
              </a:cxn>
            </a:cxnLst>
            <a:rect l="l" t="t" r="r" b="b"/>
            <a:pathLst>
              <a:path h="141668">
                <a:moveTo>
                  <a:pt x="0" y="0"/>
                </a:moveTo>
                <a:lnTo>
                  <a:pt x="0" y="141668"/>
                </a:lnTo>
              </a:path>
            </a:pathLst>
          </a:custGeom>
          <a:ln w="5715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任意多边形 10"/>
          <p:cNvSpPr/>
          <p:nvPr/>
        </p:nvSpPr>
        <p:spPr>
          <a:xfrm>
            <a:off x="9749307" y="1506828"/>
            <a:ext cx="0" cy="141668"/>
          </a:xfrm>
          <a:custGeom>
            <a:avLst/>
            <a:gdLst>
              <a:gd name="connsiteX0" fmla="*/ 0 w 0"/>
              <a:gd name="connsiteY0" fmla="*/ 0 h 141668"/>
              <a:gd name="connsiteX1" fmla="*/ 0 w 0"/>
              <a:gd name="connsiteY1" fmla="*/ 141668 h 141668"/>
            </a:gdLst>
            <a:ahLst/>
            <a:cxnLst>
              <a:cxn ang="0">
                <a:pos x="connsiteX0" y="connsiteY0"/>
              </a:cxn>
              <a:cxn ang="0">
                <a:pos x="connsiteX1" y="connsiteY1"/>
              </a:cxn>
            </a:cxnLst>
            <a:rect l="l" t="t" r="r" b="b"/>
            <a:pathLst>
              <a:path h="141668">
                <a:moveTo>
                  <a:pt x="0" y="0"/>
                </a:moveTo>
                <a:lnTo>
                  <a:pt x="0" y="141668"/>
                </a:lnTo>
              </a:path>
            </a:pathLst>
          </a:custGeom>
          <a:ln w="57150">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任意多边形 11"/>
          <p:cNvSpPr/>
          <p:nvPr/>
        </p:nvSpPr>
        <p:spPr>
          <a:xfrm>
            <a:off x="4005330" y="1262130"/>
            <a:ext cx="0" cy="347729"/>
          </a:xfrm>
          <a:custGeom>
            <a:avLst/>
            <a:gdLst>
              <a:gd name="connsiteX0" fmla="*/ 0 w 0"/>
              <a:gd name="connsiteY0" fmla="*/ 347729 h 347729"/>
              <a:gd name="connsiteX1" fmla="*/ 0 w 0"/>
              <a:gd name="connsiteY1" fmla="*/ 0 h 347729"/>
            </a:gdLst>
            <a:ahLst/>
            <a:cxnLst>
              <a:cxn ang="0">
                <a:pos x="connsiteX0" y="connsiteY0"/>
              </a:cxn>
              <a:cxn ang="0">
                <a:pos x="connsiteX1" y="connsiteY1"/>
              </a:cxn>
            </a:cxnLst>
            <a:rect l="l" t="t" r="r" b="b"/>
            <a:pathLst>
              <a:path h="347729">
                <a:moveTo>
                  <a:pt x="0" y="347729"/>
                </a:moveTo>
                <a:lnTo>
                  <a:pt x="0" y="0"/>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a:off x="4378817" y="1558344"/>
            <a:ext cx="12879" cy="115910"/>
          </a:xfrm>
          <a:custGeom>
            <a:avLst/>
            <a:gdLst>
              <a:gd name="connsiteX0" fmla="*/ 12879 w 12879"/>
              <a:gd name="connsiteY0" fmla="*/ 115910 h 115910"/>
              <a:gd name="connsiteX1" fmla="*/ 0 w 12879"/>
              <a:gd name="connsiteY1" fmla="*/ 0 h 115910"/>
            </a:gdLst>
            <a:ahLst/>
            <a:cxnLst>
              <a:cxn ang="0">
                <a:pos x="connsiteX0" y="connsiteY0"/>
              </a:cxn>
              <a:cxn ang="0">
                <a:pos x="connsiteX1" y="connsiteY1"/>
              </a:cxn>
            </a:cxnLst>
            <a:rect l="l" t="t" r="r" b="b"/>
            <a:pathLst>
              <a:path w="12879" h="115910">
                <a:moveTo>
                  <a:pt x="12879" y="115910"/>
                </a:moveTo>
                <a:lnTo>
                  <a:pt x="0" y="0"/>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a:off x="9556124" y="1275008"/>
            <a:ext cx="12879" cy="412124"/>
          </a:xfrm>
          <a:custGeom>
            <a:avLst/>
            <a:gdLst>
              <a:gd name="connsiteX0" fmla="*/ 12879 w 12879"/>
              <a:gd name="connsiteY0" fmla="*/ 412124 h 412124"/>
              <a:gd name="connsiteX1" fmla="*/ 0 w 12879"/>
              <a:gd name="connsiteY1" fmla="*/ 0 h 412124"/>
            </a:gdLst>
            <a:ahLst/>
            <a:cxnLst>
              <a:cxn ang="0">
                <a:pos x="connsiteX0" y="connsiteY0"/>
              </a:cxn>
              <a:cxn ang="0">
                <a:pos x="connsiteX1" y="connsiteY1"/>
              </a:cxn>
            </a:cxnLst>
            <a:rect l="l" t="t" r="r" b="b"/>
            <a:pathLst>
              <a:path w="12879" h="412124">
                <a:moveTo>
                  <a:pt x="12879" y="412124"/>
                </a:moveTo>
                <a:lnTo>
                  <a:pt x="0" y="0"/>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任意多边形 14"/>
          <p:cNvSpPr/>
          <p:nvPr/>
        </p:nvSpPr>
        <p:spPr>
          <a:xfrm>
            <a:off x="9169758" y="1558344"/>
            <a:ext cx="12879" cy="115910"/>
          </a:xfrm>
          <a:custGeom>
            <a:avLst/>
            <a:gdLst>
              <a:gd name="connsiteX0" fmla="*/ 0 w 12879"/>
              <a:gd name="connsiteY0" fmla="*/ 115910 h 115910"/>
              <a:gd name="connsiteX1" fmla="*/ 12879 w 12879"/>
              <a:gd name="connsiteY1" fmla="*/ 0 h 115910"/>
            </a:gdLst>
            <a:ahLst/>
            <a:cxnLst>
              <a:cxn ang="0">
                <a:pos x="connsiteX0" y="connsiteY0"/>
              </a:cxn>
              <a:cxn ang="0">
                <a:pos x="connsiteX1" y="connsiteY1"/>
              </a:cxn>
            </a:cxnLst>
            <a:rect l="l" t="t" r="r" b="b"/>
            <a:pathLst>
              <a:path w="12879" h="115910">
                <a:moveTo>
                  <a:pt x="0" y="115910"/>
                </a:moveTo>
                <a:lnTo>
                  <a:pt x="12879" y="0"/>
                </a:ln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、工作原理</a:t>
            </a:r>
            <a:endParaRPr lang="zh-CN" altLang="en-US" sz="2400" dirty="0">
              <a:latin typeface="+mn-ea"/>
            </a:endParaRPr>
          </a:p>
        </p:txBody>
      </p:sp>
      <p:pic>
        <p:nvPicPr>
          <p:cNvPr id="4" name="图片 2" descr="image8.jpeg"/>
          <p:cNvPicPr>
            <a:picLocks noChangeAspect="1" noChangeArrowheads="1"/>
          </p:cNvPicPr>
          <p:nvPr/>
        </p:nvPicPr>
        <p:blipFill>
          <a:blip r:embed="rId2"/>
          <a:srcRect/>
          <a:stretch>
            <a:fillRect/>
          </a:stretch>
        </p:blipFill>
        <p:spPr bwMode="auto">
          <a:xfrm>
            <a:off x="1977202" y="1600186"/>
            <a:ext cx="9734299" cy="4470419"/>
          </a:xfrm>
          <a:prstGeom prst="rect">
            <a:avLst/>
          </a:prstGeom>
          <a:noFill/>
          <a:ln w="9525">
            <a:noFill/>
            <a:miter lim="800000"/>
            <a:headEnd/>
            <a:tailEnd/>
          </a:ln>
        </p:spPr>
      </p:pic>
      <p:sp>
        <p:nvSpPr>
          <p:cNvPr id="5" name="Rectangle 4"/>
          <p:cNvSpPr>
            <a:spLocks noChangeArrowheads="1"/>
          </p:cNvSpPr>
          <p:nvPr/>
        </p:nvSpPr>
        <p:spPr bwMode="auto">
          <a:xfrm>
            <a:off x="334128" y="5029210"/>
            <a:ext cx="8501122" cy="1405193"/>
          </a:xfrm>
          <a:prstGeom prst="rect">
            <a:avLst/>
          </a:prstGeom>
          <a:noFill/>
          <a:ln w="9525">
            <a:noFill/>
            <a:miter lim="800000"/>
            <a:headEnd/>
            <a:tailEnd/>
          </a:ln>
        </p:spPr>
        <p:txBody>
          <a:bodyPr wrap="square" anchor="ctr">
            <a:spAutoFit/>
          </a:bodyPr>
          <a:lstStyle/>
          <a:p>
            <a:pPr>
              <a:lnSpc>
                <a:spcPct val="150000"/>
              </a:lnSpc>
            </a:pPr>
            <a:r>
              <a:rPr lang="zh-CN" altLang="en-US" sz="2000" dirty="0">
                <a:latin typeface="+mn-ea"/>
              </a:rPr>
              <a:t>   </a:t>
            </a:r>
            <a:r>
              <a:rPr lang="zh-CN" altLang="en-US" sz="2000" b="1" dirty="0">
                <a:latin typeface="+mn-ea"/>
              </a:rPr>
              <a:t>电源屏分别提供</a:t>
            </a:r>
            <a:r>
              <a:rPr lang="en-US" altLang="zh-CN" sz="2000" b="1" dirty="0">
                <a:latin typeface="+mn-ea"/>
              </a:rPr>
              <a:t>50Hz</a:t>
            </a:r>
            <a:r>
              <a:rPr lang="zh-CN" altLang="en-US" sz="2000" b="1" dirty="0">
                <a:latin typeface="+mn-ea"/>
              </a:rPr>
              <a:t>轨道电源和局部电源。</a:t>
            </a:r>
            <a:r>
              <a:rPr lang="zh-CN" altLang="en-US" sz="2000" b="1" dirty="0">
                <a:solidFill>
                  <a:srgbClr val="FF0000"/>
                </a:solidFill>
                <a:latin typeface="+mn-ea"/>
              </a:rPr>
              <a:t>送电端</a:t>
            </a:r>
            <a:r>
              <a:rPr lang="zh-CN" altLang="en-US" sz="2000" b="1" dirty="0">
                <a:latin typeface="+mn-ea"/>
              </a:rPr>
              <a:t>轨道电源</a:t>
            </a:r>
            <a:r>
              <a:rPr lang="en-US" altLang="zh-CN" sz="2000" b="1" dirty="0">
                <a:solidFill>
                  <a:srgbClr val="FF0000"/>
                </a:solidFill>
                <a:latin typeface="+mn-ea"/>
              </a:rPr>
              <a:t>GJZ</a:t>
            </a:r>
            <a:r>
              <a:rPr lang="en-US" altLang="zh-CN" sz="2000" b="1" baseline="-25000" dirty="0">
                <a:solidFill>
                  <a:srgbClr val="FF0000"/>
                </a:solidFill>
                <a:latin typeface="+mn-ea"/>
              </a:rPr>
              <a:t>220</a:t>
            </a:r>
            <a:r>
              <a:rPr lang="zh-CN" altLang="en-US" sz="2000" b="1" dirty="0">
                <a:solidFill>
                  <a:srgbClr val="FF0000"/>
                </a:solidFill>
                <a:latin typeface="+mn-ea"/>
              </a:rPr>
              <a:t>、</a:t>
            </a:r>
            <a:r>
              <a:rPr lang="en-US" altLang="zh-CN" sz="2000" b="1" dirty="0">
                <a:solidFill>
                  <a:srgbClr val="FF0000"/>
                </a:solidFill>
                <a:latin typeface="+mn-ea"/>
              </a:rPr>
              <a:t>GJF</a:t>
            </a:r>
            <a:r>
              <a:rPr lang="en-US" altLang="zh-CN" sz="2000" b="1" baseline="-25000" dirty="0">
                <a:solidFill>
                  <a:srgbClr val="FF0000"/>
                </a:solidFill>
                <a:latin typeface="+mn-ea"/>
              </a:rPr>
              <a:t>220</a:t>
            </a:r>
            <a:r>
              <a:rPr lang="zh-CN" altLang="en-US" sz="2000" b="1" dirty="0">
                <a:latin typeface="+mn-ea"/>
              </a:rPr>
              <a:t>经轨道变压器降压后送至钢轨。在</a:t>
            </a:r>
            <a:r>
              <a:rPr lang="zh-CN" altLang="en-US" sz="2000" b="1" dirty="0">
                <a:solidFill>
                  <a:srgbClr val="FF0000"/>
                </a:solidFill>
                <a:latin typeface="+mn-ea"/>
              </a:rPr>
              <a:t>受电端</a:t>
            </a:r>
            <a:r>
              <a:rPr lang="zh-CN" altLang="en-US" sz="2000" b="1" dirty="0">
                <a:latin typeface="+mn-ea"/>
              </a:rPr>
              <a:t>钢轨电压经中继变压器升压后送至轨道继电器的轨道线圈</a:t>
            </a:r>
            <a:r>
              <a:rPr lang="en-US" altLang="zh-CN" sz="2000" b="1" dirty="0">
                <a:solidFill>
                  <a:srgbClr val="FF0000"/>
                </a:solidFill>
                <a:latin typeface="+mn-ea"/>
              </a:rPr>
              <a:t>3-4</a:t>
            </a:r>
            <a:r>
              <a:rPr lang="zh-CN" altLang="en-US" sz="2000" b="1" dirty="0">
                <a:latin typeface="+mn-ea"/>
              </a:rPr>
              <a:t>端子。</a:t>
            </a:r>
          </a:p>
        </p:txBody>
      </p:sp>
      <p:sp>
        <p:nvSpPr>
          <p:cNvPr id="6" name="Rectangle 5"/>
          <p:cNvSpPr>
            <a:spLocks noChangeArrowheads="1"/>
          </p:cNvSpPr>
          <p:nvPr/>
        </p:nvSpPr>
        <p:spPr bwMode="auto">
          <a:xfrm>
            <a:off x="3191648" y="6529408"/>
            <a:ext cx="8117131" cy="400110"/>
          </a:xfrm>
          <a:prstGeom prst="rect">
            <a:avLst/>
          </a:prstGeom>
          <a:noFill/>
          <a:ln w="9525">
            <a:noFill/>
            <a:miter lim="800000"/>
            <a:headEnd/>
            <a:tailEnd/>
          </a:ln>
        </p:spPr>
        <p:txBody>
          <a:bodyPr wrap="square" anchor="ctr">
            <a:spAutoFit/>
          </a:bodyPr>
          <a:lstStyle/>
          <a:p>
            <a:pPr algn="r"/>
            <a:r>
              <a:rPr lang="zh-CN" altLang="en-US" sz="2000" b="1" dirty="0">
                <a:solidFill>
                  <a:srgbClr val="0303EB"/>
                </a:solidFill>
                <a:latin typeface="+mn-ea"/>
              </a:rPr>
              <a:t>轨道继电器的</a:t>
            </a:r>
            <a:r>
              <a:rPr lang="zh-CN" altLang="en-US" sz="2000" b="1" dirty="0">
                <a:solidFill>
                  <a:srgbClr val="080808"/>
                </a:solidFill>
                <a:latin typeface="+mn-ea"/>
              </a:rPr>
              <a:t>局部线圈</a:t>
            </a:r>
            <a:r>
              <a:rPr lang="en-US" altLang="zh-CN" sz="2000" b="1" dirty="0">
                <a:solidFill>
                  <a:srgbClr val="080808"/>
                </a:solidFill>
                <a:latin typeface="+mn-ea"/>
              </a:rPr>
              <a:t>1-2</a:t>
            </a:r>
            <a:r>
              <a:rPr lang="zh-CN" altLang="en-US" sz="2000" b="1" dirty="0">
                <a:solidFill>
                  <a:srgbClr val="0303EB"/>
                </a:solidFill>
                <a:latin typeface="+mn-ea"/>
              </a:rPr>
              <a:t>接局部电源</a:t>
            </a:r>
            <a:r>
              <a:rPr lang="en-US" altLang="zh-CN" sz="2000" b="1" dirty="0">
                <a:solidFill>
                  <a:srgbClr val="0303EB"/>
                </a:solidFill>
                <a:latin typeface="+mn-ea"/>
              </a:rPr>
              <a:t>GJZ</a:t>
            </a:r>
            <a:r>
              <a:rPr lang="en-US" altLang="zh-CN" sz="2000" b="1" baseline="-25000" dirty="0">
                <a:solidFill>
                  <a:srgbClr val="0303EB"/>
                </a:solidFill>
                <a:latin typeface="+mn-ea"/>
              </a:rPr>
              <a:t>220</a:t>
            </a:r>
            <a:r>
              <a:rPr lang="zh-CN" altLang="en-US" sz="2000" b="1" dirty="0">
                <a:solidFill>
                  <a:srgbClr val="0303EB"/>
                </a:solidFill>
                <a:latin typeface="+mn-ea"/>
              </a:rPr>
              <a:t>、</a:t>
            </a:r>
            <a:r>
              <a:rPr lang="en-US" altLang="zh-CN" sz="2000" b="1" dirty="0">
                <a:solidFill>
                  <a:srgbClr val="0303EB"/>
                </a:solidFill>
                <a:latin typeface="+mn-ea"/>
              </a:rPr>
              <a:t>GJF</a:t>
            </a:r>
            <a:r>
              <a:rPr lang="en-US" altLang="zh-CN" sz="2000" b="1" baseline="-25000" dirty="0">
                <a:solidFill>
                  <a:srgbClr val="0303EB"/>
                </a:solidFill>
                <a:latin typeface="+mn-ea"/>
              </a:rPr>
              <a:t>220</a:t>
            </a:r>
            <a:r>
              <a:rPr lang="zh-CN" altLang="en-US" sz="2000" b="1" dirty="0">
                <a:solidFill>
                  <a:srgbClr val="0303EB"/>
                </a:solidFill>
                <a:latin typeface="+mn-ea"/>
              </a:rPr>
              <a:t>。</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、工作原理</a:t>
            </a:r>
            <a:endParaRPr lang="zh-CN" altLang="en-US" sz="2400" dirty="0">
              <a:latin typeface="+mn-ea"/>
            </a:endParaRPr>
          </a:p>
        </p:txBody>
      </p:sp>
      <p:pic>
        <p:nvPicPr>
          <p:cNvPr id="4" name="图片 2" descr="image8.jpeg"/>
          <p:cNvPicPr>
            <a:picLocks noChangeAspect="1" noChangeArrowheads="1"/>
          </p:cNvPicPr>
          <p:nvPr/>
        </p:nvPicPr>
        <p:blipFill>
          <a:blip r:embed="rId2"/>
          <a:srcRect/>
          <a:stretch>
            <a:fillRect/>
          </a:stretch>
        </p:blipFill>
        <p:spPr bwMode="auto">
          <a:xfrm>
            <a:off x="1977202" y="1600186"/>
            <a:ext cx="9734299" cy="4470419"/>
          </a:xfrm>
          <a:prstGeom prst="rect">
            <a:avLst/>
          </a:prstGeom>
          <a:noFill/>
          <a:ln w="9525">
            <a:noFill/>
            <a:miter lim="800000"/>
            <a:headEnd/>
            <a:tailEnd/>
          </a:ln>
        </p:spPr>
      </p:pic>
      <p:sp>
        <p:nvSpPr>
          <p:cNvPr id="22529" name="Rectangle 1"/>
          <p:cNvSpPr>
            <a:spLocks noChangeArrowheads="1"/>
          </p:cNvSpPr>
          <p:nvPr/>
        </p:nvSpPr>
        <p:spPr bwMode="auto">
          <a:xfrm>
            <a:off x="334128" y="5457838"/>
            <a:ext cx="8406622" cy="1405193"/>
          </a:xfrm>
          <a:prstGeom prst="rect">
            <a:avLst/>
          </a:prstGeom>
          <a:solidFill>
            <a:schemeClr val="accent2">
              <a:lumMod val="20000"/>
              <a:lumOff val="80000"/>
            </a:schemeClr>
          </a:solidFill>
          <a:ln w="9525">
            <a:solidFill>
              <a:srgbClr val="FF00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en-US" altLang="zh-CN" sz="2000" b="1" i="0" u="none" strike="noStrike" cap="none" normalizeH="0" baseline="0" dirty="0" smtClean="0">
                <a:ln>
                  <a:noFill/>
                </a:ln>
                <a:solidFill>
                  <a:srgbClr val="000000"/>
                </a:solidFill>
                <a:effectLst/>
                <a:latin typeface="+mn-ea"/>
                <a:cs typeface="Times New Roman" pitchFamily="18" charset="0"/>
              </a:rPr>
              <a:t> </a:t>
            </a:r>
            <a:r>
              <a:rPr kumimoji="0" lang="zh-CN" sz="2000" b="1" i="0" u="none" strike="noStrike" cap="none" normalizeH="0" baseline="0" dirty="0" smtClean="0">
                <a:ln>
                  <a:noFill/>
                </a:ln>
                <a:solidFill>
                  <a:srgbClr val="000000"/>
                </a:solidFill>
                <a:effectLst/>
                <a:latin typeface="+mn-ea"/>
                <a:cs typeface="Times New Roman" pitchFamily="18" charset="0"/>
              </a:rPr>
              <a:t>交流电源由送电端经钢轨传输至受电端，</a:t>
            </a:r>
            <a:r>
              <a:rPr kumimoji="0" lang="en-US" altLang="zh-CN" sz="2000" b="1" i="0" u="none" strike="noStrike" cap="none" normalizeH="0" baseline="0" dirty="0" smtClean="0">
                <a:ln>
                  <a:noFill/>
                </a:ln>
                <a:solidFill>
                  <a:srgbClr val="000000"/>
                </a:solidFill>
                <a:effectLst/>
                <a:latin typeface="+mn-ea"/>
                <a:cs typeface="Times New Roman" pitchFamily="18" charset="0"/>
              </a:rPr>
              <a:t>GJ</a:t>
            </a:r>
            <a:r>
              <a:rPr kumimoji="0" lang="zh-CN" altLang="en-US" sz="2000" b="1" i="0" u="none" strike="noStrike" cap="none" normalizeH="0" baseline="0" dirty="0" smtClean="0">
                <a:ln>
                  <a:noFill/>
                </a:ln>
                <a:solidFill>
                  <a:srgbClr val="000000"/>
                </a:solidFill>
                <a:effectLst/>
                <a:latin typeface="+mn-ea"/>
                <a:cs typeface="Times New Roman" pitchFamily="18" charset="0"/>
              </a:rPr>
              <a:t>吸起，表示本区段空闲。</a:t>
            </a:r>
            <a:endParaRPr kumimoji="0" lang="en-US" altLang="zh-CN" sz="2000" b="1" i="0" u="none" strike="noStrike" cap="none" normalizeH="0" baseline="0" dirty="0" smtClean="0">
              <a:ln>
                <a:noFill/>
              </a:ln>
              <a:solidFill>
                <a:srgbClr val="000000"/>
              </a:solidFill>
              <a:effectLst/>
              <a:latin typeface="+mn-ea"/>
              <a:cs typeface="Times New Roman" pitchFamily="18" charset="0"/>
            </a:endParaRPr>
          </a:p>
          <a:p>
            <a:pPr marL="0" marR="0" lvl="0" indent="266700" algn="l" defTabSz="914400" rtl="0" eaLnBrk="1" fontAlgn="base" latinLnBrk="0" hangingPunct="1">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00"/>
                </a:solidFill>
                <a:effectLst/>
                <a:latin typeface="+mn-ea"/>
                <a:cs typeface="Times New Roman" pitchFamily="18" charset="0"/>
              </a:rPr>
              <a:t> 此时</a:t>
            </a:r>
            <a:r>
              <a:rPr kumimoji="0" lang="en-US" altLang="zh-CN" sz="2000" b="1" i="0" u="none" strike="noStrike" cap="none" normalizeH="0" baseline="0" dirty="0" smtClean="0">
                <a:ln>
                  <a:noFill/>
                </a:ln>
                <a:solidFill>
                  <a:srgbClr val="000000"/>
                </a:solidFill>
                <a:effectLst/>
                <a:latin typeface="+mn-ea"/>
                <a:cs typeface="Times New Roman" pitchFamily="18" charset="0"/>
              </a:rPr>
              <a:t>GJ</a:t>
            </a:r>
            <a:r>
              <a:rPr kumimoji="0" lang="zh-CN" altLang="en-US" sz="2000" b="1" i="0" u="none" strike="noStrike" cap="none" normalizeH="0" baseline="0" dirty="0" smtClean="0">
                <a:ln>
                  <a:noFill/>
                </a:ln>
                <a:solidFill>
                  <a:srgbClr val="000000"/>
                </a:solidFill>
                <a:effectLst/>
                <a:latin typeface="+mn-ea"/>
                <a:cs typeface="Times New Roman" pitchFamily="18" charset="0"/>
              </a:rPr>
              <a:t>的交流端电压应在</a:t>
            </a:r>
            <a:r>
              <a:rPr kumimoji="0" lang="en-US" altLang="zh-CN" sz="2000" b="1" i="0" u="none" strike="noStrike" cap="none" normalizeH="0" baseline="0" dirty="0" smtClean="0">
                <a:ln>
                  <a:noFill/>
                </a:ln>
                <a:solidFill>
                  <a:srgbClr val="000000"/>
                </a:solidFill>
                <a:effectLst/>
                <a:latin typeface="+mn-ea"/>
                <a:cs typeface="Times New Roman" pitchFamily="18" charset="0"/>
              </a:rPr>
              <a:t>10.5</a:t>
            </a:r>
            <a:r>
              <a:rPr kumimoji="0" lang="zh-CN" altLang="en-US" sz="2000" b="1" i="0" u="none" strike="noStrike" cap="none" normalizeH="0" baseline="0" dirty="0" smtClean="0">
                <a:ln>
                  <a:noFill/>
                </a:ln>
                <a:solidFill>
                  <a:srgbClr val="000000"/>
                </a:solidFill>
                <a:effectLst/>
                <a:latin typeface="+mn-ea"/>
                <a:cs typeface="Times New Roman" pitchFamily="18" charset="0"/>
              </a:rPr>
              <a:t>～</a:t>
            </a:r>
            <a:r>
              <a:rPr kumimoji="0" lang="en-US" altLang="zh-CN" sz="2000" b="1" i="0" u="none" strike="noStrike" cap="none" normalizeH="0" baseline="0" dirty="0" smtClean="0">
                <a:ln>
                  <a:noFill/>
                </a:ln>
                <a:solidFill>
                  <a:srgbClr val="000000"/>
                </a:solidFill>
                <a:effectLst/>
                <a:latin typeface="+mn-ea"/>
                <a:cs typeface="Times New Roman" pitchFamily="18" charset="0"/>
              </a:rPr>
              <a:t>16V</a:t>
            </a:r>
            <a:r>
              <a:rPr kumimoji="0" lang="zh-CN" altLang="en-US" sz="2000" b="1" i="0" u="none" strike="noStrike" cap="none" normalizeH="0" baseline="0" dirty="0" smtClean="0">
                <a:ln>
                  <a:noFill/>
                </a:ln>
                <a:solidFill>
                  <a:srgbClr val="000000"/>
                </a:solidFill>
                <a:effectLst/>
                <a:latin typeface="+mn-ea"/>
                <a:cs typeface="Times New Roman" pitchFamily="18" charset="0"/>
              </a:rPr>
              <a:t>之间，即高于轨道继电器工作值（</a:t>
            </a:r>
            <a:r>
              <a:rPr kumimoji="0" lang="en-US" altLang="zh-CN" sz="2000" b="1" i="0" u="none" strike="noStrike" cap="none" normalizeH="0" baseline="0" dirty="0" smtClean="0">
                <a:ln>
                  <a:noFill/>
                </a:ln>
                <a:solidFill>
                  <a:srgbClr val="000000"/>
                </a:solidFill>
                <a:effectLst/>
                <a:latin typeface="+mn-ea"/>
                <a:cs typeface="Times New Roman" pitchFamily="18" charset="0"/>
              </a:rPr>
              <a:t>9.2V</a:t>
            </a:r>
            <a:r>
              <a:rPr kumimoji="0" lang="zh-CN" altLang="en-US" sz="2000" b="1" i="0" u="none" strike="noStrike" cap="none" normalizeH="0" baseline="0" dirty="0" smtClean="0">
                <a:ln>
                  <a:noFill/>
                </a:ln>
                <a:solidFill>
                  <a:srgbClr val="000000"/>
                </a:solidFill>
                <a:effectLst/>
                <a:latin typeface="+mn-ea"/>
                <a:cs typeface="Times New Roman" pitchFamily="18" charset="0"/>
              </a:rPr>
              <a:t>）</a:t>
            </a:r>
            <a:r>
              <a:rPr kumimoji="0" lang="en-US" altLang="zh-CN" sz="2000" b="1" i="0" u="none" strike="noStrike" cap="none" normalizeH="0" baseline="0" dirty="0" smtClean="0">
                <a:ln>
                  <a:noFill/>
                </a:ln>
                <a:solidFill>
                  <a:srgbClr val="000000"/>
                </a:solidFill>
                <a:effectLst/>
                <a:latin typeface="+mn-ea"/>
                <a:cs typeface="Times New Roman" pitchFamily="18" charset="0"/>
              </a:rPr>
              <a:t>15%,</a:t>
            </a:r>
            <a:r>
              <a:rPr kumimoji="0" lang="zh-CN" altLang="en-US" sz="2000" b="1" i="0" u="none" strike="noStrike" cap="none" normalizeH="0" baseline="0" dirty="0" smtClean="0">
                <a:ln>
                  <a:noFill/>
                </a:ln>
                <a:solidFill>
                  <a:srgbClr val="000000"/>
                </a:solidFill>
                <a:effectLst/>
                <a:latin typeface="+mn-ea"/>
                <a:cs typeface="Times New Roman" pitchFamily="18" charset="0"/>
              </a:rPr>
              <a:t>保证</a:t>
            </a:r>
            <a:r>
              <a:rPr kumimoji="0" lang="en-US" altLang="zh-CN" sz="2000" b="1" i="0" u="none" strike="noStrike" cap="none" normalizeH="0" baseline="0" dirty="0" smtClean="0">
                <a:ln>
                  <a:noFill/>
                </a:ln>
                <a:solidFill>
                  <a:srgbClr val="000000"/>
                </a:solidFill>
                <a:effectLst/>
                <a:latin typeface="+mn-ea"/>
                <a:cs typeface="Times New Roman" pitchFamily="18" charset="0"/>
              </a:rPr>
              <a:t>GJ</a:t>
            </a:r>
            <a:r>
              <a:rPr kumimoji="0" lang="zh-CN" altLang="en-US" sz="2000" b="1" i="0" u="none" strike="noStrike" cap="none" normalizeH="0" baseline="0" dirty="0" smtClean="0">
                <a:ln>
                  <a:noFill/>
                </a:ln>
                <a:solidFill>
                  <a:srgbClr val="000000"/>
                </a:solidFill>
                <a:effectLst/>
                <a:latin typeface="+mn-ea"/>
                <a:cs typeface="Times New Roman" pitchFamily="18" charset="0"/>
              </a:rPr>
              <a:t>可靠励磁。</a:t>
            </a:r>
            <a:endParaRPr kumimoji="0" lang="zh-CN" altLang="en-US" sz="2000" b="1" i="0" u="none" strike="noStrike" cap="none" normalizeH="0" baseline="0" dirty="0" smtClean="0">
              <a:ln>
                <a:noFill/>
              </a:ln>
              <a:solidFill>
                <a:schemeClr val="tx1"/>
              </a:solidFill>
              <a:effectLst/>
              <a:latin typeface="+mn-ea"/>
              <a:cs typeface="宋体" pitchFamily="2" charset="-122"/>
            </a:endParaRPr>
          </a:p>
        </p:txBody>
      </p:sp>
      <p:sp>
        <p:nvSpPr>
          <p:cNvPr id="8" name="矩形 7"/>
          <p:cNvSpPr/>
          <p:nvPr/>
        </p:nvSpPr>
        <p:spPr>
          <a:xfrm>
            <a:off x="405566" y="4886334"/>
            <a:ext cx="3775393" cy="400110"/>
          </a:xfrm>
          <a:prstGeom prst="rect">
            <a:avLst/>
          </a:prstGeom>
        </p:spPr>
        <p:txBody>
          <a:bodyPr wrap="none">
            <a:spAutoFit/>
          </a:bodyPr>
          <a:lstStyle/>
          <a:p>
            <a:r>
              <a:rPr lang="zh-CN" altLang="en-US" sz="2000" b="1" dirty="0" smtClean="0">
                <a:solidFill>
                  <a:srgbClr val="0303EB"/>
                </a:solidFill>
              </a:rPr>
              <a:t>当轨道电路完整，且无车占用时</a:t>
            </a:r>
            <a:endParaRPr lang="zh-CN" altLang="en-US" sz="2000" b="1" dirty="0">
              <a:solidFill>
                <a:srgbClr val="0303EB"/>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、工作原理</a:t>
            </a:r>
            <a:endParaRPr lang="zh-CN" altLang="en-US" sz="2400" dirty="0">
              <a:latin typeface="+mn-ea"/>
            </a:endParaRPr>
          </a:p>
        </p:txBody>
      </p:sp>
      <p:pic>
        <p:nvPicPr>
          <p:cNvPr id="4" name="图片 2" descr="image8.jpeg"/>
          <p:cNvPicPr>
            <a:picLocks noChangeAspect="1" noChangeArrowheads="1"/>
          </p:cNvPicPr>
          <p:nvPr/>
        </p:nvPicPr>
        <p:blipFill>
          <a:blip r:embed="rId2"/>
          <a:srcRect/>
          <a:stretch>
            <a:fillRect/>
          </a:stretch>
        </p:blipFill>
        <p:spPr bwMode="auto">
          <a:xfrm>
            <a:off x="1977202" y="1600186"/>
            <a:ext cx="9734299" cy="4470419"/>
          </a:xfrm>
          <a:prstGeom prst="rect">
            <a:avLst/>
          </a:prstGeom>
          <a:noFill/>
          <a:ln w="9525">
            <a:noFill/>
            <a:miter lim="800000"/>
            <a:headEnd/>
            <a:tailEnd/>
          </a:ln>
        </p:spPr>
      </p:pic>
      <p:sp>
        <p:nvSpPr>
          <p:cNvPr id="22529" name="Rectangle 1"/>
          <p:cNvSpPr>
            <a:spLocks noChangeArrowheads="1"/>
          </p:cNvSpPr>
          <p:nvPr/>
        </p:nvSpPr>
        <p:spPr bwMode="auto">
          <a:xfrm>
            <a:off x="334128" y="5457838"/>
            <a:ext cx="8406622" cy="962956"/>
          </a:xfrm>
          <a:prstGeom prst="rect">
            <a:avLst/>
          </a:prstGeom>
          <a:solidFill>
            <a:schemeClr val="accent2">
              <a:lumMod val="20000"/>
              <a:lumOff val="80000"/>
            </a:schemeClr>
          </a:solidFill>
          <a:ln w="9525">
            <a:solidFill>
              <a:srgbClr val="FF0000"/>
            </a:solidFill>
            <a:miter lim="800000"/>
            <a:headEnd/>
            <a:tailEnd/>
          </a:ln>
          <a:effectLst/>
        </p:spPr>
        <p:txBody>
          <a:bodyPr vert="horz" wrap="square" lIns="91440" tIns="45720" rIns="91440" bIns="45720" numCol="1" anchor="ctr" anchorCtr="0" compatLnSpc="1">
            <a:prstTxWarp prst="textNoShape">
              <a:avLst/>
            </a:prstTxWarp>
            <a:spAutoFit/>
          </a:bodyPr>
          <a:lstStyle/>
          <a:p>
            <a:pPr lvl="0" indent="266700" defTabSz="914400" fontAlgn="base">
              <a:lnSpc>
                <a:spcPct val="150000"/>
              </a:lnSpc>
              <a:spcBef>
                <a:spcPct val="0"/>
              </a:spcBef>
              <a:spcAft>
                <a:spcPct val="0"/>
              </a:spcAft>
            </a:pPr>
            <a:r>
              <a:rPr kumimoji="0" lang="en-US" altLang="zh-CN" sz="2000" b="1" i="0" u="none" strike="noStrike" cap="none" normalizeH="0" baseline="0" dirty="0" smtClean="0">
                <a:ln>
                  <a:noFill/>
                </a:ln>
                <a:solidFill>
                  <a:srgbClr val="000000"/>
                </a:solidFill>
                <a:effectLst/>
                <a:latin typeface="+mn-ea"/>
                <a:cs typeface="Times New Roman" pitchFamily="18" charset="0"/>
              </a:rPr>
              <a:t> </a:t>
            </a:r>
            <a:r>
              <a:rPr lang="en-US" sz="2000" b="1" dirty="0" smtClean="0">
                <a:latin typeface="+mn-ea"/>
              </a:rPr>
              <a:t>GJ</a:t>
            </a:r>
            <a:r>
              <a:rPr lang="zh-CN" altLang="en-US" sz="2000" b="1" dirty="0" smtClean="0">
                <a:latin typeface="+mn-ea"/>
              </a:rPr>
              <a:t>的端电压低于其释放值，</a:t>
            </a:r>
            <a:r>
              <a:rPr lang="en-US" sz="2000" b="1" dirty="0" smtClean="0">
                <a:latin typeface="+mn-ea"/>
              </a:rPr>
              <a:t>GJ</a:t>
            </a:r>
            <a:r>
              <a:rPr lang="zh-CN" altLang="en-US" sz="2000" b="1" dirty="0" smtClean="0">
                <a:latin typeface="+mn-ea"/>
              </a:rPr>
              <a:t>失磁落下，表示区段被车占用。分路时，</a:t>
            </a:r>
            <a:r>
              <a:rPr lang="en-US" sz="2000" b="1" dirty="0" smtClean="0">
                <a:latin typeface="+mn-ea"/>
              </a:rPr>
              <a:t>GJ</a:t>
            </a:r>
            <a:r>
              <a:rPr lang="zh-CN" altLang="en-US" sz="2000" b="1" dirty="0" smtClean="0">
                <a:latin typeface="+mn-ea"/>
              </a:rPr>
              <a:t>的交流残压值不得大于</a:t>
            </a:r>
            <a:r>
              <a:rPr lang="en-US" sz="2000" b="1" dirty="0" smtClean="0">
                <a:latin typeface="+mn-ea"/>
              </a:rPr>
              <a:t>2.7V</a:t>
            </a:r>
            <a:r>
              <a:rPr lang="zh-CN" altLang="en-US" sz="2000" b="1" dirty="0" smtClean="0">
                <a:latin typeface="+mn-ea"/>
              </a:rPr>
              <a:t>，保证继电器可靠释放</a:t>
            </a:r>
            <a:endParaRPr kumimoji="0" lang="zh-CN" altLang="en-US" sz="2000" b="1" i="0" u="none" strike="noStrike" cap="none" normalizeH="0" baseline="0" dirty="0" smtClean="0">
              <a:ln>
                <a:noFill/>
              </a:ln>
              <a:solidFill>
                <a:schemeClr val="tx1"/>
              </a:solidFill>
              <a:effectLst/>
              <a:latin typeface="+mn-ea"/>
              <a:cs typeface="宋体" pitchFamily="2" charset="-122"/>
            </a:endParaRPr>
          </a:p>
        </p:txBody>
      </p:sp>
      <p:sp>
        <p:nvSpPr>
          <p:cNvPr id="8" name="矩形 7"/>
          <p:cNvSpPr/>
          <p:nvPr/>
        </p:nvSpPr>
        <p:spPr>
          <a:xfrm>
            <a:off x="405566" y="4886334"/>
            <a:ext cx="3518912" cy="400110"/>
          </a:xfrm>
          <a:prstGeom prst="rect">
            <a:avLst/>
          </a:prstGeom>
        </p:spPr>
        <p:txBody>
          <a:bodyPr wrap="none">
            <a:spAutoFit/>
          </a:bodyPr>
          <a:lstStyle/>
          <a:p>
            <a:r>
              <a:rPr lang="zh-CN" altLang="en-US" sz="2000" b="1" dirty="0" smtClean="0">
                <a:solidFill>
                  <a:srgbClr val="0303EB"/>
                </a:solidFill>
              </a:rPr>
              <a:t>当轨道电路被车辆轮对分路时</a:t>
            </a:r>
            <a:endParaRPr lang="zh-CN" altLang="en-US" sz="2000" b="1" dirty="0">
              <a:solidFill>
                <a:srgbClr val="0303EB"/>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4" name="TextBox 18"/>
          <p:cNvSpPr txBox="1">
            <a:spLocks noChangeArrowheads="1"/>
          </p:cNvSpPr>
          <p:nvPr/>
        </p:nvSpPr>
        <p:spPr bwMode="auto">
          <a:xfrm>
            <a:off x="3405962" y="2171690"/>
            <a:ext cx="5284002" cy="461958"/>
          </a:xfrm>
          <a:prstGeom prst="rect">
            <a:avLst/>
          </a:prstGeom>
          <a:noFill/>
          <a:ln w="9525">
            <a:noFill/>
            <a:miter lim="800000"/>
            <a:headEnd/>
            <a:tailEnd/>
          </a:ln>
        </p:spPr>
        <p:txBody>
          <a:bodyPr wrap="square">
            <a:spAutoFit/>
          </a:bodyPr>
          <a:lstStyle/>
          <a:p>
            <a:r>
              <a:rPr lang="zh-CN" altLang="en-US" sz="2400" b="1" dirty="0">
                <a:solidFill>
                  <a:srgbClr val="0303EB"/>
                </a:solidFill>
                <a:latin typeface="+mn-ea"/>
              </a:rPr>
              <a:t>电源屏提供</a:t>
            </a:r>
            <a:r>
              <a:rPr lang="en-US" altLang="zh-CN" sz="2400" b="1" dirty="0">
                <a:solidFill>
                  <a:srgbClr val="0303EB"/>
                </a:solidFill>
                <a:latin typeface="+mn-ea"/>
              </a:rPr>
              <a:t>50hz</a:t>
            </a:r>
            <a:r>
              <a:rPr lang="zh-CN" altLang="en-US" sz="2400" b="1" dirty="0">
                <a:solidFill>
                  <a:srgbClr val="0303EB"/>
                </a:solidFill>
                <a:latin typeface="+mn-ea"/>
              </a:rPr>
              <a:t>轨道电源和局部电源</a:t>
            </a:r>
            <a:endParaRPr lang="en-US" altLang="zh-CN" sz="2400" b="1" dirty="0">
              <a:solidFill>
                <a:srgbClr val="0303EB"/>
              </a:solidFill>
              <a:latin typeface="+mn-ea"/>
            </a:endParaRPr>
          </a:p>
        </p:txBody>
      </p:sp>
      <p:sp>
        <p:nvSpPr>
          <p:cNvPr id="5" name="TextBox 22"/>
          <p:cNvSpPr txBox="1">
            <a:spLocks noChangeArrowheads="1"/>
          </p:cNvSpPr>
          <p:nvPr/>
        </p:nvSpPr>
        <p:spPr bwMode="auto">
          <a:xfrm>
            <a:off x="691318" y="3100384"/>
            <a:ext cx="1428760" cy="646331"/>
          </a:xfrm>
          <a:prstGeom prst="rect">
            <a:avLst/>
          </a:prstGeom>
          <a:noFill/>
          <a:ln w="9525">
            <a:noFill/>
            <a:miter lim="800000"/>
            <a:headEnd/>
            <a:tailEnd/>
          </a:ln>
        </p:spPr>
        <p:txBody>
          <a:bodyPr wrap="square">
            <a:spAutoFit/>
          </a:bodyPr>
          <a:lstStyle/>
          <a:p>
            <a:pPr>
              <a:lnSpc>
                <a:spcPct val="150000"/>
              </a:lnSpc>
            </a:pPr>
            <a:r>
              <a:rPr lang="zh-CN" altLang="en-US" sz="2400" b="1" dirty="0">
                <a:solidFill>
                  <a:srgbClr val="00B050"/>
                </a:solidFill>
                <a:latin typeface="+mn-ea"/>
              </a:rPr>
              <a:t>轨道电源</a:t>
            </a:r>
            <a:endParaRPr lang="zh-CN" altLang="en-US" sz="2400" b="1" dirty="0">
              <a:latin typeface="+mn-ea"/>
            </a:endParaRPr>
          </a:p>
        </p:txBody>
      </p:sp>
      <p:sp>
        <p:nvSpPr>
          <p:cNvPr id="6" name="左大括号 5"/>
          <p:cNvSpPr/>
          <p:nvPr/>
        </p:nvSpPr>
        <p:spPr>
          <a:xfrm>
            <a:off x="1191384" y="4457705"/>
            <a:ext cx="369525" cy="1357313"/>
          </a:xfrm>
          <a:prstGeom prst="leftBrace">
            <a:avLst>
              <a:gd name="adj1" fmla="val 43186"/>
              <a:gd name="adj2" fmla="val 50000"/>
            </a:avLst>
          </a:prstGeom>
          <a:ln w="28575">
            <a:solidFill>
              <a:srgbClr val="FE9800"/>
            </a:solidFill>
          </a:ln>
        </p:spPr>
        <p:style>
          <a:lnRef idx="1">
            <a:schemeClr val="dk1"/>
          </a:lnRef>
          <a:fillRef idx="0">
            <a:schemeClr val="dk1"/>
          </a:fillRef>
          <a:effectRef idx="0">
            <a:schemeClr val="dk1"/>
          </a:effectRef>
          <a:fontRef idx="minor">
            <a:schemeClr val="tx1"/>
          </a:fontRef>
        </p:style>
        <p:txBody>
          <a:bodyPr anchor="ctr"/>
          <a:lstStyle/>
          <a:p>
            <a:pPr algn="ctr">
              <a:buFontTx/>
              <a:buNone/>
              <a:defRPr/>
            </a:pPr>
            <a:endParaRPr lang="zh-CN" altLang="en-US" sz="2400" b="1">
              <a:latin typeface="+mn-ea"/>
            </a:endParaRPr>
          </a:p>
        </p:txBody>
      </p:sp>
      <p:sp>
        <p:nvSpPr>
          <p:cNvPr id="7" name="TextBox 27"/>
          <p:cNvSpPr txBox="1">
            <a:spLocks noChangeArrowheads="1"/>
          </p:cNvSpPr>
          <p:nvPr/>
        </p:nvSpPr>
        <p:spPr bwMode="auto">
          <a:xfrm>
            <a:off x="1477136" y="4386268"/>
            <a:ext cx="8846955" cy="461665"/>
          </a:xfrm>
          <a:prstGeom prst="rect">
            <a:avLst/>
          </a:prstGeom>
          <a:noFill/>
          <a:ln w="9525">
            <a:noFill/>
            <a:miter lim="800000"/>
            <a:headEnd/>
            <a:tailEnd/>
          </a:ln>
        </p:spPr>
        <p:txBody>
          <a:bodyPr wrap="square">
            <a:spAutoFit/>
          </a:bodyPr>
          <a:lstStyle/>
          <a:p>
            <a:r>
              <a:rPr lang="zh-CN" altLang="en-US" sz="2400" b="1" dirty="0">
                <a:solidFill>
                  <a:srgbClr val="00B050"/>
                </a:solidFill>
                <a:latin typeface="+mn-ea"/>
              </a:rPr>
              <a:t>调整状态</a:t>
            </a:r>
            <a:r>
              <a:rPr lang="zh-CN" altLang="en-US" sz="2400" b="1" dirty="0">
                <a:latin typeface="+mn-ea"/>
              </a:rPr>
              <a:t>：相位、频率相符，轨道继电器吸起，区段空闲</a:t>
            </a:r>
          </a:p>
        </p:txBody>
      </p:sp>
      <p:sp>
        <p:nvSpPr>
          <p:cNvPr id="8" name="TextBox 28"/>
          <p:cNvSpPr txBox="1">
            <a:spLocks noChangeArrowheads="1"/>
          </p:cNvSpPr>
          <p:nvPr/>
        </p:nvSpPr>
        <p:spPr bwMode="auto">
          <a:xfrm>
            <a:off x="1477136" y="4957772"/>
            <a:ext cx="7802617" cy="461665"/>
          </a:xfrm>
          <a:prstGeom prst="rect">
            <a:avLst/>
          </a:prstGeom>
          <a:noFill/>
          <a:ln w="9525">
            <a:noFill/>
            <a:miter lim="800000"/>
            <a:headEnd/>
            <a:tailEnd/>
          </a:ln>
        </p:spPr>
        <p:txBody>
          <a:bodyPr wrap="square">
            <a:spAutoFit/>
          </a:bodyPr>
          <a:lstStyle/>
          <a:p>
            <a:r>
              <a:rPr lang="zh-CN" altLang="en-US" sz="2400" b="1" dirty="0">
                <a:solidFill>
                  <a:srgbClr val="00B050"/>
                </a:solidFill>
                <a:latin typeface="+mn-ea"/>
              </a:rPr>
              <a:t>分路状态：</a:t>
            </a:r>
            <a:r>
              <a:rPr lang="zh-CN" altLang="en-US" sz="2400" b="1" dirty="0">
                <a:latin typeface="+mn-ea"/>
              </a:rPr>
              <a:t>列车占用，轨道继电器落下</a:t>
            </a:r>
          </a:p>
        </p:txBody>
      </p:sp>
      <p:sp>
        <p:nvSpPr>
          <p:cNvPr id="9" name="TextBox 22"/>
          <p:cNvSpPr txBox="1">
            <a:spLocks noChangeArrowheads="1"/>
          </p:cNvSpPr>
          <p:nvPr/>
        </p:nvSpPr>
        <p:spPr bwMode="auto">
          <a:xfrm>
            <a:off x="4477532" y="3100384"/>
            <a:ext cx="1241481" cy="559769"/>
          </a:xfrm>
          <a:prstGeom prst="rect">
            <a:avLst/>
          </a:prstGeom>
          <a:noFill/>
          <a:ln w="9525">
            <a:noFill/>
            <a:miter lim="800000"/>
            <a:headEnd/>
            <a:tailEnd/>
          </a:ln>
        </p:spPr>
        <p:txBody>
          <a:bodyPr wrap="square">
            <a:spAutoFit/>
          </a:bodyPr>
          <a:lstStyle/>
          <a:p>
            <a:pPr>
              <a:lnSpc>
                <a:spcPct val="150000"/>
              </a:lnSpc>
            </a:pPr>
            <a:r>
              <a:rPr lang="zh-CN" altLang="en-US" sz="2400" b="1" dirty="0">
                <a:solidFill>
                  <a:srgbClr val="00B050"/>
                </a:solidFill>
                <a:latin typeface="+mn-ea"/>
              </a:rPr>
              <a:t>钢轨</a:t>
            </a:r>
          </a:p>
        </p:txBody>
      </p:sp>
      <p:sp>
        <p:nvSpPr>
          <p:cNvPr id="10" name="TextBox 22"/>
          <p:cNvSpPr txBox="1">
            <a:spLocks noChangeArrowheads="1"/>
          </p:cNvSpPr>
          <p:nvPr/>
        </p:nvSpPr>
        <p:spPr bwMode="auto">
          <a:xfrm>
            <a:off x="7549366" y="3100384"/>
            <a:ext cx="3071834" cy="646331"/>
          </a:xfrm>
          <a:prstGeom prst="rect">
            <a:avLst/>
          </a:prstGeom>
          <a:noFill/>
          <a:ln w="9525">
            <a:noFill/>
            <a:miter lim="800000"/>
            <a:headEnd/>
            <a:tailEnd/>
          </a:ln>
        </p:spPr>
        <p:txBody>
          <a:bodyPr wrap="square">
            <a:spAutoFit/>
          </a:bodyPr>
          <a:lstStyle/>
          <a:p>
            <a:pPr>
              <a:lnSpc>
                <a:spcPct val="150000"/>
              </a:lnSpc>
            </a:pPr>
            <a:r>
              <a:rPr lang="zh-CN" altLang="en-US" sz="2400" b="1" dirty="0">
                <a:solidFill>
                  <a:srgbClr val="00B050"/>
                </a:solidFill>
                <a:latin typeface="+mn-ea"/>
              </a:rPr>
              <a:t>轨道继电器轨道线圈</a:t>
            </a:r>
            <a:endParaRPr lang="zh-CN" altLang="en-US" sz="2400" b="1" dirty="0">
              <a:latin typeface="+mn-ea"/>
            </a:endParaRPr>
          </a:p>
        </p:txBody>
      </p:sp>
      <p:sp>
        <p:nvSpPr>
          <p:cNvPr id="11" name="TextBox 13"/>
          <p:cNvSpPr txBox="1">
            <a:spLocks noChangeArrowheads="1"/>
          </p:cNvSpPr>
          <p:nvPr/>
        </p:nvSpPr>
        <p:spPr bwMode="auto">
          <a:xfrm>
            <a:off x="2834458" y="2957508"/>
            <a:ext cx="1365629" cy="461665"/>
          </a:xfrm>
          <a:prstGeom prst="rect">
            <a:avLst/>
          </a:prstGeom>
          <a:noFill/>
          <a:ln w="9525">
            <a:noFill/>
            <a:miter lim="800000"/>
            <a:headEnd/>
            <a:tailEnd/>
          </a:ln>
        </p:spPr>
        <p:txBody>
          <a:bodyPr wrap="square">
            <a:spAutoFit/>
          </a:bodyPr>
          <a:lstStyle/>
          <a:p>
            <a:r>
              <a:rPr lang="zh-CN" altLang="en-US" sz="2400" b="1" dirty="0">
                <a:latin typeface="+mn-ea"/>
              </a:rPr>
              <a:t>降压</a:t>
            </a:r>
          </a:p>
        </p:txBody>
      </p:sp>
      <p:sp>
        <p:nvSpPr>
          <p:cNvPr id="12" name="右箭头 11"/>
          <p:cNvSpPr/>
          <p:nvPr/>
        </p:nvSpPr>
        <p:spPr>
          <a:xfrm>
            <a:off x="2262954" y="3386136"/>
            <a:ext cx="2143140"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b="1">
              <a:latin typeface="+mn-ea"/>
            </a:endParaRPr>
          </a:p>
        </p:txBody>
      </p:sp>
      <p:sp>
        <p:nvSpPr>
          <p:cNvPr id="13" name="右箭头 12"/>
          <p:cNvSpPr/>
          <p:nvPr/>
        </p:nvSpPr>
        <p:spPr>
          <a:xfrm>
            <a:off x="5477664" y="3386136"/>
            <a:ext cx="2117466"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2400" b="1">
              <a:latin typeface="+mn-ea"/>
            </a:endParaRPr>
          </a:p>
        </p:txBody>
      </p:sp>
      <p:sp>
        <p:nvSpPr>
          <p:cNvPr id="14" name="TextBox 16"/>
          <p:cNvSpPr txBox="1">
            <a:spLocks noChangeArrowheads="1"/>
          </p:cNvSpPr>
          <p:nvPr/>
        </p:nvSpPr>
        <p:spPr bwMode="auto">
          <a:xfrm>
            <a:off x="2405830" y="3529012"/>
            <a:ext cx="2110517" cy="461665"/>
          </a:xfrm>
          <a:prstGeom prst="rect">
            <a:avLst/>
          </a:prstGeom>
          <a:noFill/>
          <a:ln w="9525">
            <a:noFill/>
            <a:miter lim="800000"/>
            <a:headEnd/>
            <a:tailEnd/>
          </a:ln>
        </p:spPr>
        <p:txBody>
          <a:bodyPr wrap="square">
            <a:spAutoFit/>
          </a:bodyPr>
          <a:lstStyle/>
          <a:p>
            <a:r>
              <a:rPr lang="zh-CN" altLang="en-US" sz="2400" b="1" dirty="0">
                <a:latin typeface="+mn-ea"/>
              </a:rPr>
              <a:t>轨道变压器</a:t>
            </a:r>
          </a:p>
        </p:txBody>
      </p:sp>
      <p:sp>
        <p:nvSpPr>
          <p:cNvPr id="15" name="TextBox 17"/>
          <p:cNvSpPr txBox="1">
            <a:spLocks noChangeArrowheads="1"/>
          </p:cNvSpPr>
          <p:nvPr/>
        </p:nvSpPr>
        <p:spPr bwMode="auto">
          <a:xfrm>
            <a:off x="6049168" y="2957508"/>
            <a:ext cx="1365629" cy="461665"/>
          </a:xfrm>
          <a:prstGeom prst="rect">
            <a:avLst/>
          </a:prstGeom>
          <a:noFill/>
          <a:ln w="9525">
            <a:noFill/>
            <a:miter lim="800000"/>
            <a:headEnd/>
            <a:tailEnd/>
          </a:ln>
        </p:spPr>
        <p:txBody>
          <a:bodyPr wrap="square">
            <a:spAutoFit/>
          </a:bodyPr>
          <a:lstStyle/>
          <a:p>
            <a:r>
              <a:rPr lang="zh-CN" altLang="en-US" sz="2400" b="1" dirty="0">
                <a:latin typeface="+mn-ea"/>
              </a:rPr>
              <a:t>升压</a:t>
            </a:r>
          </a:p>
        </p:txBody>
      </p:sp>
      <p:sp>
        <p:nvSpPr>
          <p:cNvPr id="16" name="TextBox 18"/>
          <p:cNvSpPr txBox="1">
            <a:spLocks noChangeArrowheads="1"/>
          </p:cNvSpPr>
          <p:nvPr/>
        </p:nvSpPr>
        <p:spPr bwMode="auto">
          <a:xfrm>
            <a:off x="5620540" y="3529012"/>
            <a:ext cx="2110519" cy="461665"/>
          </a:xfrm>
          <a:prstGeom prst="rect">
            <a:avLst/>
          </a:prstGeom>
          <a:noFill/>
          <a:ln w="9525">
            <a:noFill/>
            <a:miter lim="800000"/>
            <a:headEnd/>
            <a:tailEnd/>
          </a:ln>
        </p:spPr>
        <p:txBody>
          <a:bodyPr wrap="square">
            <a:spAutoFit/>
          </a:bodyPr>
          <a:lstStyle/>
          <a:p>
            <a:r>
              <a:rPr lang="zh-CN" altLang="en-US" sz="2400" b="1" dirty="0">
                <a:latin typeface="+mn-ea"/>
              </a:rPr>
              <a:t>中继变压器</a:t>
            </a:r>
          </a:p>
        </p:txBody>
      </p:sp>
      <p:sp>
        <p:nvSpPr>
          <p:cNvPr id="17" name="TextBox 28"/>
          <p:cNvSpPr txBox="1">
            <a:spLocks noChangeArrowheads="1"/>
          </p:cNvSpPr>
          <p:nvPr/>
        </p:nvSpPr>
        <p:spPr bwMode="auto">
          <a:xfrm>
            <a:off x="1489838" y="5529268"/>
            <a:ext cx="7202538" cy="461665"/>
          </a:xfrm>
          <a:prstGeom prst="rect">
            <a:avLst/>
          </a:prstGeom>
          <a:noFill/>
          <a:ln w="9525">
            <a:noFill/>
            <a:miter lim="800000"/>
            <a:headEnd/>
            <a:tailEnd/>
          </a:ln>
        </p:spPr>
        <p:txBody>
          <a:bodyPr wrap="square">
            <a:spAutoFit/>
          </a:bodyPr>
          <a:lstStyle/>
          <a:p>
            <a:r>
              <a:rPr lang="zh-CN" altLang="en-US" sz="2400" b="1">
                <a:solidFill>
                  <a:srgbClr val="00B050"/>
                </a:solidFill>
                <a:latin typeface="+mn-ea"/>
              </a:rPr>
              <a:t>相位不符：</a:t>
            </a:r>
            <a:r>
              <a:rPr lang="zh-CN" altLang="en-US" sz="2400" b="1">
                <a:latin typeface="+mn-ea"/>
              </a:rPr>
              <a:t>轨道继电器落下</a:t>
            </a:r>
          </a:p>
        </p:txBody>
      </p:sp>
      <p:sp>
        <p:nvSpPr>
          <p:cNvPr id="18" name="TextBox 17"/>
          <p:cNvSpPr txBox="1"/>
          <p:nvPr/>
        </p:nvSpPr>
        <p:spPr>
          <a:xfrm>
            <a:off x="1426318" y="6292869"/>
            <a:ext cx="9778284" cy="461665"/>
          </a:xfrm>
          <a:prstGeom prst="rect">
            <a:avLst/>
          </a:prstGeom>
          <a:blipFill>
            <a:blip r:embed="rId2"/>
            <a:tile tx="0" ty="0" sx="100000" sy="100000" flip="none" algn="tl"/>
          </a:blipFill>
          <a:effectLst>
            <a:glow rad="228600">
              <a:schemeClr val="accent6">
                <a:satMod val="175000"/>
                <a:alpha val="40000"/>
              </a:schemeClr>
            </a:glow>
          </a:effectLst>
          <a:scene3d>
            <a:camera prst="orthographicFront"/>
            <a:lightRig rig="threePt" dir="t"/>
          </a:scene3d>
          <a:sp3d>
            <a:bevelT/>
          </a:sp3d>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buFontTx/>
              <a:buNone/>
              <a:defRPr/>
            </a:pPr>
            <a:r>
              <a:rPr kumimoji="0" lang="zh-CN" altLang="en-US" b="1" dirty="0" smtClean="0">
                <a:latin typeface="+mn-ea"/>
                <a:ea typeface="+mn-ea"/>
              </a:rPr>
              <a:t>特点：</a:t>
            </a:r>
            <a:r>
              <a:rPr kumimoji="0" lang="zh-CN" altLang="en-US" b="1" dirty="0" smtClean="0">
                <a:solidFill>
                  <a:srgbClr val="0303EB"/>
                </a:solidFill>
                <a:latin typeface="+mn-ea"/>
                <a:ea typeface="+mn-ea"/>
              </a:rPr>
              <a:t>具有相位鉴别能力，抗干扰性能高</a:t>
            </a:r>
          </a:p>
        </p:txBody>
      </p:sp>
      <p:sp>
        <p:nvSpPr>
          <p:cNvPr id="19" name="AutoShape 26"/>
          <p:cNvSpPr>
            <a:spLocks noChangeArrowheads="1"/>
          </p:cNvSpPr>
          <p:nvPr/>
        </p:nvSpPr>
        <p:spPr bwMode="auto">
          <a:xfrm>
            <a:off x="3477400" y="1314434"/>
            <a:ext cx="5357681" cy="571500"/>
          </a:xfrm>
          <a:prstGeom prst="roundRect">
            <a:avLst>
              <a:gd name="adj" fmla="val 16667"/>
            </a:avLst>
          </a:prstGeom>
          <a:solidFill>
            <a:schemeClr val="bg1"/>
          </a:solidFill>
          <a:ln w="28575">
            <a:solidFill>
              <a:srgbClr val="FE9800"/>
            </a:solidFill>
            <a:round/>
            <a:headEnd/>
            <a:tailEnd/>
          </a:ln>
        </p:spPr>
        <p:txBody>
          <a:bodyPr wrap="none" anchor="ctr"/>
          <a:lstStyle/>
          <a:p>
            <a:pPr algn="ctr" eaLnBrk="0" hangingPunct="0"/>
            <a:r>
              <a:rPr lang="zh-CN" altLang="en-US" sz="2400" b="1" dirty="0">
                <a:latin typeface="+mn-ea"/>
              </a:rPr>
              <a:t>总结</a:t>
            </a:r>
          </a:p>
        </p:txBody>
      </p:sp>
      <p:sp>
        <p:nvSpPr>
          <p:cNvPr id="20" name="矩形 19"/>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、工作原理</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7" grpId="0"/>
      <p:bldP spid="1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3" name="矩形 2"/>
          <p:cNvSpPr/>
          <p:nvPr/>
        </p:nvSpPr>
        <p:spPr>
          <a:xfrm>
            <a:off x="405566" y="1171558"/>
            <a:ext cx="5226947" cy="510334"/>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a:t>
            </a:r>
            <a:r>
              <a:rPr lang="zh-CN" altLang="en-US" sz="2400" b="1" dirty="0" smtClean="0"/>
              <a:t>工频交流连续式轨道箱设备检修</a:t>
            </a:r>
            <a:endParaRPr lang="zh-CN" altLang="en-US" sz="2400" dirty="0">
              <a:latin typeface="+mn-ea"/>
            </a:endParaRPr>
          </a:p>
        </p:txBody>
      </p:sp>
      <p:sp>
        <p:nvSpPr>
          <p:cNvPr id="30721" name="Rectangle 1"/>
          <p:cNvSpPr>
            <a:spLocks noChangeArrowheads="1"/>
          </p:cNvSpPr>
          <p:nvPr/>
        </p:nvSpPr>
        <p:spPr bwMode="auto">
          <a:xfrm>
            <a:off x="0" y="4672020"/>
            <a:ext cx="12241213" cy="943528"/>
          </a:xfrm>
          <a:prstGeom prst="rect">
            <a:avLst/>
          </a:prstGeom>
          <a:solidFill>
            <a:schemeClr val="accent4">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mn-ea"/>
                <a:cs typeface="Times New Roman" pitchFamily="18" charset="0"/>
              </a:rPr>
              <a:t>②各箱盒水泥基础表面光滑、平整、不歪斜、裂纹不超标，螺栓紧固、满帽，伸出部分不超过一个螺帽的厚度。</a:t>
            </a:r>
            <a:r>
              <a:rPr kumimoji="0" lang="zh-CN" altLang="en-US" sz="2000" b="1" i="0" u="none" strike="noStrike" cap="none" normalizeH="0" baseline="0" dirty="0" smtClean="0">
                <a:ln>
                  <a:noFill/>
                </a:ln>
                <a:solidFill>
                  <a:srgbClr val="0303EB"/>
                </a:solidFill>
                <a:effectLst/>
                <a:latin typeface="+mn-ea"/>
                <a:cs typeface="Times New Roman" pitchFamily="18" charset="0"/>
              </a:rPr>
              <a:t>箱盒引人电缆无外露。设备平台清洁、完整、无破损、排水良好。</a:t>
            </a:r>
            <a:endParaRPr kumimoji="0" lang="zh-CN" altLang="en-US" sz="2000" b="1" i="0" u="none" strike="noStrike" cap="none" normalizeH="0" baseline="0" dirty="0" smtClean="0">
              <a:ln>
                <a:noFill/>
              </a:ln>
              <a:solidFill>
                <a:srgbClr val="0303EB"/>
              </a:solidFill>
              <a:effectLst/>
              <a:latin typeface="+mn-ea"/>
              <a:cs typeface="宋体" pitchFamily="2" charset="-122"/>
            </a:endParaRPr>
          </a:p>
        </p:txBody>
      </p:sp>
      <p:pic>
        <p:nvPicPr>
          <p:cNvPr id="5" name="Picture 6" descr="2007616144924917"/>
          <p:cNvPicPr>
            <a:picLocks noChangeAspect="1" noChangeArrowheads="1"/>
          </p:cNvPicPr>
          <p:nvPr/>
        </p:nvPicPr>
        <p:blipFill>
          <a:blip r:embed="rId2"/>
          <a:srcRect/>
          <a:stretch>
            <a:fillRect/>
          </a:stretch>
        </p:blipFill>
        <p:spPr bwMode="auto">
          <a:xfrm>
            <a:off x="8049432" y="171426"/>
            <a:ext cx="3673475" cy="3125788"/>
          </a:xfrm>
          <a:prstGeom prst="rect">
            <a:avLst/>
          </a:prstGeom>
          <a:noFill/>
          <a:ln w="9525">
            <a:noFill/>
            <a:miter lim="800000"/>
            <a:headEnd/>
            <a:tailEnd/>
          </a:ln>
        </p:spPr>
      </p:pic>
      <p:sp>
        <p:nvSpPr>
          <p:cNvPr id="6" name="矩形 5"/>
          <p:cNvSpPr/>
          <p:nvPr/>
        </p:nvSpPr>
        <p:spPr>
          <a:xfrm>
            <a:off x="334128" y="1885938"/>
            <a:ext cx="4166435" cy="646331"/>
          </a:xfrm>
          <a:prstGeom prst="rect">
            <a:avLst/>
          </a:prstGeom>
        </p:spPr>
        <p:txBody>
          <a:bodyPr wrap="square">
            <a:spAutoFit/>
          </a:bodyPr>
          <a:lstStyle/>
          <a:p>
            <a:pPr lvl="0" indent="266700" defTabSz="914400" fontAlgn="base">
              <a:lnSpc>
                <a:spcPct val="150000"/>
              </a:lnSpc>
              <a:spcBef>
                <a:spcPct val="0"/>
              </a:spcBef>
              <a:spcAft>
                <a:spcPct val="0"/>
              </a:spcAft>
            </a:pPr>
            <a:r>
              <a:rPr lang="zh-CN" altLang="en-US" sz="2400" b="1" dirty="0" smtClean="0">
                <a:solidFill>
                  <a:prstClr val="black"/>
                </a:solidFill>
                <a:latin typeface="宋体"/>
                <a:cs typeface="Times New Roman" pitchFamily="18" charset="0"/>
              </a:rPr>
              <a:t>（</a:t>
            </a:r>
            <a:r>
              <a:rPr lang="en-US" altLang="zh-CN" sz="2400" b="1" dirty="0" smtClean="0">
                <a:solidFill>
                  <a:prstClr val="black"/>
                </a:solidFill>
                <a:latin typeface="宋体"/>
                <a:cs typeface="Times New Roman" pitchFamily="18" charset="0"/>
              </a:rPr>
              <a:t>1</a:t>
            </a:r>
            <a:r>
              <a:rPr lang="zh-CN" altLang="en-US" sz="2400" b="1" dirty="0" smtClean="0">
                <a:solidFill>
                  <a:prstClr val="black"/>
                </a:solidFill>
                <a:latin typeface="宋体"/>
                <a:cs typeface="Times New Roman" pitchFamily="18" charset="0"/>
              </a:rPr>
              <a:t>）变压器箱内部检查</a:t>
            </a:r>
            <a:endParaRPr lang="zh-CN" altLang="en-US" sz="2400" b="1" dirty="0" smtClean="0">
              <a:solidFill>
                <a:prstClr val="black"/>
              </a:solidFill>
              <a:latin typeface="宋体"/>
              <a:cs typeface="宋体" pitchFamily="2" charset="-122"/>
            </a:endParaRPr>
          </a:p>
        </p:txBody>
      </p:sp>
      <p:sp>
        <p:nvSpPr>
          <p:cNvPr id="7" name="矩形 6"/>
          <p:cNvSpPr/>
          <p:nvPr/>
        </p:nvSpPr>
        <p:spPr>
          <a:xfrm>
            <a:off x="0" y="2886070"/>
            <a:ext cx="7786742" cy="1477328"/>
          </a:xfrm>
          <a:prstGeom prst="rect">
            <a:avLst/>
          </a:prstGeom>
          <a:solidFill>
            <a:schemeClr val="accent1">
              <a:lumMod val="20000"/>
              <a:lumOff val="80000"/>
            </a:schemeClr>
          </a:solidFill>
        </p:spPr>
        <p:txBody>
          <a:bodyPr wrap="square">
            <a:spAutoFit/>
          </a:bodyPr>
          <a:lstStyle/>
          <a:p>
            <a:pPr lvl="0" indent="266700" defTabSz="914400" eaLnBrk="0" fontAlgn="base" hangingPunct="0">
              <a:lnSpc>
                <a:spcPct val="150000"/>
              </a:lnSpc>
              <a:spcBef>
                <a:spcPct val="0"/>
              </a:spcBef>
              <a:spcAft>
                <a:spcPct val="0"/>
              </a:spcAft>
            </a:pPr>
            <a:r>
              <a:rPr lang="zh-CN" altLang="en-US" sz="2000" b="1" dirty="0" smtClean="0">
                <a:solidFill>
                  <a:prstClr val="black"/>
                </a:solidFill>
                <a:latin typeface="宋体"/>
                <a:cs typeface="Times New Roman" pitchFamily="18" charset="0"/>
              </a:rPr>
              <a:t>①</a:t>
            </a:r>
            <a:r>
              <a:rPr lang="zh-CN" altLang="en-US" sz="2000" b="1" dirty="0" smtClean="0">
                <a:solidFill>
                  <a:srgbClr val="0303EB"/>
                </a:solidFill>
                <a:latin typeface="宋体"/>
                <a:cs typeface="Times New Roman" pitchFamily="18" charset="0"/>
              </a:rPr>
              <a:t>各连接线端子、中心连接板连接完好，螺丝紧固</a:t>
            </a:r>
            <a:r>
              <a:rPr lang="zh-CN" altLang="en-US" sz="2000" b="1" dirty="0" smtClean="0">
                <a:solidFill>
                  <a:prstClr val="black"/>
                </a:solidFill>
                <a:latin typeface="宋体"/>
                <a:cs typeface="Times New Roman" pitchFamily="18" charset="0"/>
              </a:rPr>
              <a:t>。箱盒无裂纹、破损，门轴灵活，箱盖严密、防尘、防水良好，支架齐全，螺栓紧固、油润。设备加锁良好。</a:t>
            </a:r>
            <a:endParaRPr lang="zh-CN" altLang="en-US" sz="2000" b="1" dirty="0" smtClean="0">
              <a:solidFill>
                <a:prstClr val="black"/>
              </a:solidFill>
              <a:latin typeface="宋体"/>
              <a:cs typeface="宋体" pitchFamily="2" charset="-122"/>
            </a:endParaRPr>
          </a:p>
        </p:txBody>
      </p:sp>
      <p:sp>
        <p:nvSpPr>
          <p:cNvPr id="8" name="Rectangle 1"/>
          <p:cNvSpPr>
            <a:spLocks noChangeArrowheads="1"/>
          </p:cNvSpPr>
          <p:nvPr/>
        </p:nvSpPr>
        <p:spPr bwMode="auto">
          <a:xfrm>
            <a:off x="-1" y="5815028"/>
            <a:ext cx="12241213" cy="553998"/>
          </a:xfrm>
          <a:prstGeom prst="rect">
            <a:avLst/>
          </a:prstGeom>
          <a:solidFill>
            <a:schemeClr val="bg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mn-ea"/>
                <a:cs typeface="Times New Roman" pitchFamily="18" charset="0"/>
              </a:rPr>
              <a:t>③箱盒外部油饰良好</a:t>
            </a:r>
            <a:r>
              <a:rPr kumimoji="0" lang="en-US" altLang="zh-CN" sz="2000" b="1" i="0" u="none" strike="noStrike" cap="none" normalizeH="0" baseline="0" dirty="0" smtClean="0">
                <a:ln>
                  <a:noFill/>
                </a:ln>
                <a:solidFill>
                  <a:schemeClr val="tx1"/>
                </a:solidFill>
                <a:effectLst/>
                <a:latin typeface="+mn-ea"/>
                <a:cs typeface="Times New Roman" pitchFamily="18" charset="0"/>
              </a:rPr>
              <a:t>(</a:t>
            </a:r>
            <a:r>
              <a:rPr kumimoji="0" lang="zh-CN" altLang="en-US" sz="2000" b="1" i="0" u="none" strike="noStrike" cap="none" normalizeH="0" baseline="0" dirty="0" smtClean="0">
                <a:ln>
                  <a:noFill/>
                </a:ln>
                <a:solidFill>
                  <a:schemeClr val="tx1"/>
                </a:solidFill>
                <a:effectLst/>
                <a:latin typeface="+mn-ea"/>
                <a:cs typeface="Times New Roman" pitchFamily="18" charset="0"/>
              </a:rPr>
              <a:t>两年</a:t>
            </a:r>
            <a:r>
              <a:rPr kumimoji="0" lang="en-US" altLang="zh-CN" sz="2000" b="1" i="0" u="none" strike="noStrike" cap="none" normalizeH="0" baseline="0" dirty="0" smtClean="0">
                <a:ln>
                  <a:noFill/>
                </a:ln>
                <a:solidFill>
                  <a:schemeClr val="tx1"/>
                </a:solidFill>
                <a:effectLst/>
                <a:latin typeface="+mn-ea"/>
                <a:cs typeface="Times New Roman" pitchFamily="18" charset="0"/>
              </a:rPr>
              <a:t>1</a:t>
            </a:r>
            <a:r>
              <a:rPr kumimoji="0" lang="zh-CN" altLang="en-US" sz="2000" b="1" i="0" u="none" strike="noStrike" cap="none" normalizeH="0" baseline="0" dirty="0" smtClean="0">
                <a:ln>
                  <a:noFill/>
                </a:ln>
                <a:solidFill>
                  <a:schemeClr val="tx1"/>
                </a:solidFill>
                <a:effectLst/>
                <a:latin typeface="+mn-ea"/>
                <a:cs typeface="Times New Roman" pitchFamily="18" charset="0"/>
              </a:rPr>
              <a:t>次</a:t>
            </a:r>
            <a:r>
              <a:rPr kumimoji="0" lang="en-US" altLang="zh-CN" sz="2000" b="1" i="0" u="none" strike="noStrike" cap="none" normalizeH="0" baseline="0" dirty="0" smtClean="0">
                <a:ln>
                  <a:noFill/>
                </a:ln>
                <a:solidFill>
                  <a:schemeClr val="tx1"/>
                </a:solidFill>
                <a:effectLst/>
                <a:latin typeface="+mn-ea"/>
                <a:cs typeface="Times New Roman" pitchFamily="18" charset="0"/>
              </a:rPr>
              <a:t>)</a:t>
            </a:r>
            <a:r>
              <a:rPr kumimoji="0" lang="zh-CN" altLang="en-US" sz="2000" b="1" i="0" u="none" strike="noStrike" cap="none" normalizeH="0" baseline="0" dirty="0" smtClean="0">
                <a:ln>
                  <a:noFill/>
                </a:ln>
                <a:solidFill>
                  <a:schemeClr val="tx1"/>
                </a:solidFill>
                <a:effectLst/>
                <a:latin typeface="+mn-ea"/>
                <a:cs typeface="Times New Roman" pitchFamily="18" charset="0"/>
              </a:rPr>
              <a:t>。箱盖名称标识准确。</a:t>
            </a:r>
            <a:endParaRPr kumimoji="0" lang="zh-CN" altLang="en-US" sz="2000" b="1" i="0" u="none" strike="noStrike" cap="none" normalizeH="0" baseline="0" dirty="0" smtClean="0">
              <a:ln>
                <a:noFill/>
              </a:ln>
              <a:solidFill>
                <a:schemeClr val="tx1"/>
              </a:solidFill>
              <a:effectLst/>
              <a:latin typeface="+mn-ea"/>
              <a:cs typeface="宋体" pitchFamily="2"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3" name="矩形 2"/>
          <p:cNvSpPr/>
          <p:nvPr/>
        </p:nvSpPr>
        <p:spPr>
          <a:xfrm>
            <a:off x="405566" y="1171558"/>
            <a:ext cx="5226947" cy="510334"/>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a:t>
            </a:r>
            <a:r>
              <a:rPr lang="zh-CN" altLang="en-US" sz="2400" b="1" dirty="0" smtClean="0"/>
              <a:t>工频交流连续式轨道箱设备检修</a:t>
            </a:r>
            <a:endParaRPr lang="zh-CN" altLang="en-US" sz="2400" dirty="0">
              <a:latin typeface="+mn-ea"/>
            </a:endParaRPr>
          </a:p>
        </p:txBody>
      </p:sp>
      <p:sp>
        <p:nvSpPr>
          <p:cNvPr id="30721" name="Rectangle 1"/>
          <p:cNvSpPr>
            <a:spLocks noChangeArrowheads="1"/>
          </p:cNvSpPr>
          <p:nvPr/>
        </p:nvSpPr>
        <p:spPr bwMode="auto">
          <a:xfrm>
            <a:off x="0" y="3600450"/>
            <a:ext cx="8192308" cy="1963038"/>
          </a:xfrm>
          <a:prstGeom prst="rect">
            <a:avLst/>
          </a:prstGeom>
          <a:solidFill>
            <a:schemeClr val="accent4">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66700" defTabSz="914400" eaLnBrk="0" fontAlgn="base" hangingPunct="0">
              <a:lnSpc>
                <a:spcPct val="125000"/>
              </a:lnSpc>
              <a:spcBef>
                <a:spcPct val="0"/>
              </a:spcBef>
              <a:spcAft>
                <a:spcPct val="0"/>
              </a:spcAft>
            </a:pPr>
            <a:r>
              <a:rPr lang="zh-CN" altLang="en-US" sz="2000" b="1" dirty="0" smtClean="0"/>
              <a:t>②配线整齐、绑扎良好、留有余量，不破皮、不老化、无中间接头、线头无反扣、端子无氧化。线头焊接牢固，无假焊、虚焊、折断、断股等，线头根部套以塑料管。箱盒内接线用螺栓、螺母、垫片应采用铜质镀镍材料，每个端子最多允许上</a:t>
            </a:r>
            <a:r>
              <a:rPr lang="en-US" sz="2000" b="1" dirty="0" smtClean="0"/>
              <a:t>3</a:t>
            </a:r>
            <a:r>
              <a:rPr lang="zh-CN" altLang="en-US" sz="2000" b="1" dirty="0" smtClean="0"/>
              <a:t>个线头，并用垫片隔开，用两个螺母紧固，端子上划防松动检查标志。</a:t>
            </a:r>
            <a:endParaRPr kumimoji="0" lang="zh-CN" altLang="en-US" sz="2000" b="1" i="0" u="none" strike="noStrike" cap="none" normalizeH="0" baseline="0" dirty="0" smtClean="0">
              <a:ln>
                <a:noFill/>
              </a:ln>
              <a:solidFill>
                <a:srgbClr val="0303EB"/>
              </a:solidFill>
              <a:effectLst/>
              <a:latin typeface="+mn-ea"/>
              <a:cs typeface="宋体" pitchFamily="2" charset="-122"/>
            </a:endParaRPr>
          </a:p>
        </p:txBody>
      </p:sp>
      <p:sp>
        <p:nvSpPr>
          <p:cNvPr id="6" name="矩形 5"/>
          <p:cNvSpPr/>
          <p:nvPr/>
        </p:nvSpPr>
        <p:spPr>
          <a:xfrm>
            <a:off x="334128" y="1743062"/>
            <a:ext cx="4166435" cy="646331"/>
          </a:xfrm>
          <a:prstGeom prst="rect">
            <a:avLst/>
          </a:prstGeom>
        </p:spPr>
        <p:txBody>
          <a:bodyPr wrap="square">
            <a:spAutoFit/>
          </a:bodyPr>
          <a:lstStyle/>
          <a:p>
            <a:pPr lvl="0" indent="266700" defTabSz="914400" fontAlgn="base">
              <a:lnSpc>
                <a:spcPct val="150000"/>
              </a:lnSpc>
              <a:spcBef>
                <a:spcPct val="0"/>
              </a:spcBef>
              <a:spcAft>
                <a:spcPct val="0"/>
              </a:spcAft>
            </a:pPr>
            <a:r>
              <a:rPr lang="zh-CN" altLang="en-US" sz="2400" b="1" dirty="0" smtClean="0">
                <a:solidFill>
                  <a:prstClr val="black"/>
                </a:solidFill>
                <a:latin typeface="宋体"/>
                <a:cs typeface="Times New Roman" pitchFamily="18" charset="0"/>
              </a:rPr>
              <a:t>（</a:t>
            </a:r>
            <a:r>
              <a:rPr lang="en-US" altLang="zh-CN" sz="2400" b="1" dirty="0" smtClean="0">
                <a:solidFill>
                  <a:prstClr val="black"/>
                </a:solidFill>
                <a:latin typeface="宋体"/>
                <a:cs typeface="Times New Roman" pitchFamily="18" charset="0"/>
              </a:rPr>
              <a:t>1</a:t>
            </a:r>
            <a:r>
              <a:rPr lang="zh-CN" altLang="en-US" sz="2400" b="1" dirty="0" smtClean="0">
                <a:solidFill>
                  <a:prstClr val="black"/>
                </a:solidFill>
                <a:latin typeface="宋体"/>
                <a:cs typeface="Times New Roman" pitchFamily="18" charset="0"/>
              </a:rPr>
              <a:t>）变压器箱外部检查</a:t>
            </a:r>
            <a:endParaRPr lang="zh-CN" altLang="en-US" sz="2400" b="1" dirty="0" smtClean="0">
              <a:solidFill>
                <a:prstClr val="black"/>
              </a:solidFill>
              <a:latin typeface="宋体"/>
              <a:cs typeface="宋体" pitchFamily="2" charset="-122"/>
            </a:endParaRPr>
          </a:p>
        </p:txBody>
      </p:sp>
      <p:sp>
        <p:nvSpPr>
          <p:cNvPr id="7" name="矩形 6"/>
          <p:cNvSpPr/>
          <p:nvPr/>
        </p:nvSpPr>
        <p:spPr>
          <a:xfrm>
            <a:off x="0" y="2457442"/>
            <a:ext cx="8192308" cy="808876"/>
          </a:xfrm>
          <a:prstGeom prst="rect">
            <a:avLst/>
          </a:prstGeom>
          <a:solidFill>
            <a:schemeClr val="accent1">
              <a:lumMod val="20000"/>
              <a:lumOff val="80000"/>
            </a:schemeClr>
          </a:solidFill>
        </p:spPr>
        <p:txBody>
          <a:bodyPr wrap="square">
            <a:spAutoFit/>
          </a:bodyPr>
          <a:lstStyle/>
          <a:p>
            <a:pPr lvl="0" indent="266700" defTabSz="914400" eaLnBrk="0" fontAlgn="base" hangingPunct="0">
              <a:lnSpc>
                <a:spcPct val="125000"/>
              </a:lnSpc>
              <a:spcBef>
                <a:spcPct val="0"/>
              </a:spcBef>
              <a:spcAft>
                <a:spcPct val="0"/>
              </a:spcAft>
            </a:pPr>
            <a:r>
              <a:rPr lang="zh-CN" altLang="en-US" sz="2000" b="1" dirty="0" smtClean="0">
                <a:solidFill>
                  <a:prstClr val="black"/>
                </a:solidFill>
                <a:latin typeface="宋体"/>
                <a:cs typeface="Times New Roman" pitchFamily="18" charset="0"/>
              </a:rPr>
              <a:t>①</a:t>
            </a:r>
            <a:r>
              <a:rPr lang="zh-CN" altLang="en-US" sz="2000" b="1" dirty="0" smtClean="0"/>
              <a:t>断路器、限流电阻等不得松动，安装牢固，各种器材、器件无超期使用，箱内整洁无杂物。</a:t>
            </a:r>
            <a:r>
              <a:rPr lang="zh-CN" altLang="en-US" sz="2000" b="1" dirty="0" smtClean="0">
                <a:solidFill>
                  <a:prstClr val="black"/>
                </a:solidFill>
                <a:latin typeface="宋体"/>
                <a:cs typeface="Times New Roman" pitchFamily="18" charset="0"/>
              </a:rPr>
              <a:t>。</a:t>
            </a:r>
            <a:endParaRPr lang="zh-CN" altLang="en-US" sz="2000" b="1" dirty="0" smtClean="0">
              <a:solidFill>
                <a:prstClr val="black"/>
              </a:solidFill>
              <a:latin typeface="宋体"/>
              <a:cs typeface="宋体" pitchFamily="2" charset="-122"/>
            </a:endParaRPr>
          </a:p>
        </p:txBody>
      </p:sp>
      <p:sp>
        <p:nvSpPr>
          <p:cNvPr id="8" name="Rectangle 1"/>
          <p:cNvSpPr>
            <a:spLocks noChangeArrowheads="1"/>
          </p:cNvSpPr>
          <p:nvPr/>
        </p:nvSpPr>
        <p:spPr bwMode="auto">
          <a:xfrm>
            <a:off x="0" y="5957904"/>
            <a:ext cx="8192308" cy="861774"/>
          </a:xfrm>
          <a:prstGeom prst="rect">
            <a:avLst/>
          </a:prstGeom>
          <a:solidFill>
            <a:schemeClr val="bg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lang="zh-CN" altLang="en-US" sz="2000" b="1" dirty="0" smtClean="0"/>
              <a:t>③电缆引入口堵塞良好，应有来、去向和用途标识，配线表图实相符。电缆应有备用芯线并有明显的标识。</a:t>
            </a:r>
            <a:endParaRPr lang="zh-CN" altLang="en-US" sz="2000" b="1" dirty="0"/>
          </a:p>
        </p:txBody>
      </p:sp>
      <p:pic>
        <p:nvPicPr>
          <p:cNvPr id="9" name="Picture 4"/>
          <p:cNvPicPr>
            <a:picLocks noChangeAspect="1" noChangeArrowheads="1"/>
          </p:cNvPicPr>
          <p:nvPr/>
        </p:nvPicPr>
        <p:blipFill>
          <a:blip r:embed="rId2" cstate="print">
            <a:lum bright="12000" contrast="12000"/>
          </a:blip>
          <a:srcRect/>
          <a:stretch>
            <a:fillRect/>
          </a:stretch>
        </p:blipFill>
        <p:spPr bwMode="auto">
          <a:xfrm>
            <a:off x="8406622" y="171426"/>
            <a:ext cx="3552828" cy="3108725"/>
          </a:xfrm>
          <a:prstGeom prst="rect">
            <a:avLst/>
          </a:prstGeom>
          <a:noFill/>
          <a:ln w="9525">
            <a:noFill/>
            <a:miter lim="800000"/>
            <a:headEnd/>
            <a:tailEnd/>
          </a:ln>
          <a:effectLst/>
        </p:spPr>
      </p:pic>
      <p:pic>
        <p:nvPicPr>
          <p:cNvPr id="10" name="Picture 5"/>
          <p:cNvPicPr>
            <a:picLocks noChangeAspect="1" noChangeArrowheads="1"/>
          </p:cNvPicPr>
          <p:nvPr/>
        </p:nvPicPr>
        <p:blipFill>
          <a:blip r:embed="rId3" cstate="print">
            <a:lum bright="30000" contrast="30000"/>
          </a:blip>
          <a:srcRect/>
          <a:stretch>
            <a:fillRect/>
          </a:stretch>
        </p:blipFill>
        <p:spPr bwMode="auto">
          <a:xfrm>
            <a:off x="8406621" y="3386136"/>
            <a:ext cx="3547193" cy="292895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下箭头 7"/>
          <p:cNvSpPr/>
          <p:nvPr/>
        </p:nvSpPr>
        <p:spPr>
          <a:xfrm>
            <a:off x="191252" y="2886070"/>
            <a:ext cx="1214446" cy="4143404"/>
          </a:xfrm>
          <a:prstGeom prst="downArrow">
            <a:avLst/>
          </a:prstGeom>
          <a:gradFill>
            <a:gsLst>
              <a:gs pos="25000">
                <a:schemeClr val="accent1">
                  <a:tint val="66000"/>
                  <a:satMod val="160000"/>
                </a:schemeClr>
              </a:gs>
              <a:gs pos="50000">
                <a:schemeClr val="accent3">
                  <a:lumMod val="20000"/>
                  <a:lumOff val="80000"/>
                  <a:alpha val="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4" name="矩形 3"/>
          <p:cNvSpPr/>
          <p:nvPr/>
        </p:nvSpPr>
        <p:spPr>
          <a:xfrm>
            <a:off x="405566" y="1171558"/>
            <a:ext cx="5356790"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a:t>
            </a:r>
            <a:r>
              <a:rPr lang="zh-CN" altLang="en-US" sz="2400" b="1" dirty="0" smtClean="0"/>
              <a:t>工频交流连续式轨道电路故障处理</a:t>
            </a:r>
            <a:endParaRPr lang="zh-CN" altLang="en-US" sz="2400" dirty="0">
              <a:latin typeface="+mn-ea"/>
            </a:endParaRPr>
          </a:p>
        </p:txBody>
      </p:sp>
      <p:sp>
        <p:nvSpPr>
          <p:cNvPr id="31745" name="Rectangle 1"/>
          <p:cNvSpPr>
            <a:spLocks noChangeArrowheads="1"/>
          </p:cNvSpPr>
          <p:nvPr/>
        </p:nvSpPr>
        <p:spPr bwMode="auto">
          <a:xfrm>
            <a:off x="0" y="2028814"/>
            <a:ext cx="12241213" cy="461665"/>
          </a:xfrm>
          <a:prstGeom prst="rect">
            <a:avLst/>
          </a:prstGeom>
          <a:noFill/>
          <a:ln w="9525">
            <a:solidFill>
              <a:srgbClr val="FE98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处理故障时，可按“</a:t>
            </a:r>
            <a:r>
              <a:rPr kumimoji="0" lang="zh-CN"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一看、二试、三查、四测、五处理</a:t>
            </a:r>
            <a:r>
              <a:rPr kumimoji="0" 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”的五步查找法处理。</a:t>
            </a:r>
            <a:endParaRPr kumimoji="0" lang="zh-CN"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1746" name="Rectangle 2"/>
          <p:cNvSpPr>
            <a:spLocks noChangeArrowheads="1"/>
          </p:cNvSpPr>
          <p:nvPr/>
        </p:nvSpPr>
        <p:spPr bwMode="auto">
          <a:xfrm>
            <a:off x="619880" y="5815028"/>
            <a:ext cx="740649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7" name="表格 6"/>
          <p:cNvGraphicFramePr>
            <a:graphicFrameLocks noGrp="1"/>
          </p:cNvGraphicFramePr>
          <p:nvPr/>
        </p:nvGraphicFramePr>
        <p:xfrm>
          <a:off x="334127" y="2886070"/>
          <a:ext cx="11572956" cy="4180840"/>
        </p:xfrm>
        <a:graphic>
          <a:graphicData uri="http://schemas.openxmlformats.org/drawingml/2006/table">
            <a:tbl>
              <a:tblPr firstRow="1" bandRow="1">
                <a:tableStyleId>{5C22544A-7EE6-4342-B048-85BDC9FD1C3A}</a:tableStyleId>
              </a:tblPr>
              <a:tblGrid>
                <a:gridCol w="866003"/>
                <a:gridCol w="2843277"/>
                <a:gridCol w="7863676"/>
              </a:tblGrid>
              <a:tr h="370840">
                <a:tc>
                  <a:txBody>
                    <a:bodyPr/>
                    <a:lstStyle/>
                    <a:p>
                      <a:pPr algn="ctr"/>
                      <a:r>
                        <a:rPr lang="zh-CN" altLang="en-US" sz="2000" b="1" dirty="0" smtClean="0">
                          <a:solidFill>
                            <a:schemeClr val="tx1"/>
                          </a:solidFill>
                        </a:rPr>
                        <a:t>步骤</a:t>
                      </a:r>
                      <a:endParaRPr lang="zh-CN" altLang="en-US"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b="1" dirty="0" smtClean="0">
                          <a:solidFill>
                            <a:schemeClr val="tx1"/>
                          </a:solidFill>
                        </a:rPr>
                        <a:t>现象</a:t>
                      </a:r>
                      <a:endParaRPr lang="zh-CN" altLang="en-US"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000" b="1" dirty="0" smtClean="0">
                          <a:solidFill>
                            <a:schemeClr val="tx1"/>
                          </a:solidFill>
                        </a:rPr>
                        <a:t>分析处理过程</a:t>
                      </a:r>
                      <a:endParaRPr lang="zh-CN" altLang="en-US" sz="20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2000" b="1" dirty="0" smtClean="0"/>
                        <a:t>1</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zh-CN" altLang="en-US"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单个区段红光带</a:t>
                      </a:r>
                      <a:endParaRPr lang="zh-CN" altLang="en-US" sz="2000" b="1" dirty="0">
                        <a:solidFill>
                          <a:srgbClr val="0303EB"/>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0" lang="zh-CN" altLang="en-US"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在分线盘上测电压区</a:t>
                      </a:r>
                      <a:endParaRPr lang="zh-CN" altLang="en-US" sz="2000" b="1" dirty="0">
                        <a:solidFill>
                          <a:srgbClr val="0303EB"/>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2000" b="1" dirty="0" smtClean="0"/>
                        <a:t>2</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当电压高于</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10.5V</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时</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室内开路</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2000" b="1" dirty="0" smtClean="0"/>
                        <a:t>3</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当电压为</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0V</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时</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先拆下分线盘处的一根电缆，如果电压高于平时值，室内短路；仍为</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0V</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室外故障。</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80440">
                <a:tc>
                  <a:txBody>
                    <a:bodyPr/>
                    <a:lstStyle/>
                    <a:p>
                      <a:pPr algn="ctr"/>
                      <a:r>
                        <a:rPr lang="en-US" altLang="zh-CN" sz="2000" b="1" dirty="0" smtClean="0"/>
                        <a:t>4</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当电压低于</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10.5V</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时</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先拆下其中的一根电缆，电压仍低于</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10.5V</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，室外故障</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05840">
                <a:tc>
                  <a:txBody>
                    <a:bodyPr/>
                    <a:lstStyle/>
                    <a:p>
                      <a:pPr algn="ctr"/>
                      <a:r>
                        <a:rPr lang="en-US" altLang="zh-CN" sz="2000" b="1" dirty="0" smtClean="0"/>
                        <a:t>5</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电压高于</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10.5V</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有两种可能，室外半短路和室内半短路，用模拟继电器试验。将一台好的</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JZXC—480</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型继电器的</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封连起来，再从</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73</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和</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83</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上分别引出一根线，接在分线盘故障回路上</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甩开室内部分</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，如果继电器能吸起，室内半短路，不吸起，室外半短路。</a:t>
                      </a:r>
                      <a:endParaRPr lang="zh-CN" altLang="en-US" sz="20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grpSp>
        <p:nvGrpSpPr>
          <p:cNvPr id="15" name="组合 9"/>
          <p:cNvGrpSpPr/>
          <p:nvPr/>
        </p:nvGrpSpPr>
        <p:grpSpPr>
          <a:xfrm>
            <a:off x="762756" y="1671624"/>
            <a:ext cx="10858576" cy="1928826"/>
            <a:chOff x="500034" y="1857363"/>
            <a:chExt cx="8215370" cy="1900251"/>
          </a:xfrm>
        </p:grpSpPr>
        <p:sp>
          <p:nvSpPr>
            <p:cNvPr id="16" name="圆角矩形 15"/>
            <p:cNvSpPr/>
            <p:nvPr/>
          </p:nvSpPr>
          <p:spPr>
            <a:xfrm>
              <a:off x="500034" y="2140857"/>
              <a:ext cx="8215370" cy="1616757"/>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sz="2400"/>
            </a:p>
          </p:txBody>
        </p:sp>
        <p:grpSp>
          <p:nvGrpSpPr>
            <p:cNvPr id="17" name="组合 8"/>
            <p:cNvGrpSpPr/>
            <p:nvPr/>
          </p:nvGrpSpPr>
          <p:grpSpPr>
            <a:xfrm>
              <a:off x="3634848" y="1857363"/>
              <a:ext cx="1567408" cy="610795"/>
              <a:chOff x="997805" y="2345526"/>
              <a:chExt cx="642380" cy="1151503"/>
            </a:xfrm>
          </p:grpSpPr>
          <p:sp>
            <p:nvSpPr>
              <p:cNvPr id="19" name="圆角矩形 4"/>
              <p:cNvSpPr/>
              <p:nvPr/>
            </p:nvSpPr>
            <p:spPr>
              <a:xfrm>
                <a:off x="997805" y="2345526"/>
                <a:ext cx="642380" cy="1151503"/>
              </a:xfrm>
              <a:prstGeom prst="roundRect">
                <a:avLst/>
              </a:prstGeom>
              <a:solidFill>
                <a:schemeClr val="accent2">
                  <a:lumMod val="75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sz="2400"/>
              </a:p>
            </p:txBody>
          </p:sp>
          <p:sp>
            <p:nvSpPr>
              <p:cNvPr id="20" name="TextBox 19"/>
              <p:cNvSpPr txBox="1"/>
              <p:nvPr/>
            </p:nvSpPr>
            <p:spPr>
              <a:xfrm>
                <a:off x="1019955" y="2473471"/>
                <a:ext cx="598077" cy="826838"/>
              </a:xfrm>
              <a:prstGeom prst="rect">
                <a:avLst/>
              </a:prstGeom>
              <a:noFill/>
            </p:spPr>
            <p:txBody>
              <a:bodyPr wrap="square" rtlCol="0">
                <a:spAutoFit/>
              </a:bodyPr>
              <a:lstStyle/>
              <a:p>
                <a:pPr algn="ctr"/>
                <a:r>
                  <a:rPr lang="zh-CN" altLang="en-US" sz="2400" b="1" dirty="0" smtClean="0">
                    <a:solidFill>
                      <a:schemeClr val="bg1"/>
                    </a:solidFill>
                    <a:latin typeface="+mj-ea"/>
                    <a:ea typeface="+mj-ea"/>
                  </a:rPr>
                  <a:t>轨道电路</a:t>
                </a:r>
                <a:endParaRPr lang="zh-CN" altLang="en-US" sz="2400" b="1" dirty="0">
                  <a:solidFill>
                    <a:schemeClr val="bg1"/>
                  </a:solidFill>
                  <a:latin typeface="+mj-ea"/>
                  <a:ea typeface="+mj-ea"/>
                </a:endParaRPr>
              </a:p>
            </p:txBody>
          </p:sp>
        </p:grpSp>
        <p:sp>
          <p:nvSpPr>
            <p:cNvPr id="18" name="矩形 17"/>
            <p:cNvSpPr/>
            <p:nvPr/>
          </p:nvSpPr>
          <p:spPr>
            <a:xfrm>
              <a:off x="608131" y="2631539"/>
              <a:ext cx="8001056" cy="961066"/>
            </a:xfrm>
            <a:prstGeom prst="rect">
              <a:avLst/>
            </a:prstGeom>
          </p:spPr>
          <p:txBody>
            <a:bodyPr wrap="square">
              <a:spAutoFit/>
            </a:bodyPr>
            <a:lstStyle/>
            <a:p>
              <a:r>
                <a:rPr lang="zh-CN" altLang="en-US" sz="2400" b="1" dirty="0" smtClean="0">
                  <a:latin typeface="宋体" pitchFamily="2" charset="-122"/>
                  <a:ea typeface="宋体" pitchFamily="2" charset="-122"/>
                </a:rPr>
                <a:t>轨道电路以</a:t>
              </a:r>
              <a:r>
                <a:rPr lang="zh-CN" altLang="en-US" sz="2400" b="1" u="sng" dirty="0" smtClean="0">
                  <a:solidFill>
                    <a:srgbClr val="0303EB"/>
                  </a:solidFill>
                  <a:latin typeface="宋体" pitchFamily="2" charset="-122"/>
                  <a:ea typeface="宋体" pitchFamily="2" charset="-122"/>
                </a:rPr>
                <a:t>钢轨</a:t>
              </a:r>
              <a:r>
                <a:rPr lang="zh-CN" altLang="en-US" sz="2400" b="1" dirty="0" smtClean="0">
                  <a:latin typeface="宋体" pitchFamily="2" charset="-122"/>
                  <a:ea typeface="宋体" pitchFamily="2" charset="-122"/>
                </a:rPr>
                <a:t>作为导体，两端加上</a:t>
              </a:r>
              <a:r>
                <a:rPr lang="zh-CN" altLang="en-US" sz="2400" b="1" u="sng" dirty="0" smtClean="0">
                  <a:solidFill>
                    <a:srgbClr val="0303EB"/>
                  </a:solidFill>
                  <a:latin typeface="宋体" pitchFamily="2" charset="-122"/>
                  <a:ea typeface="宋体" pitchFamily="2" charset="-122"/>
                </a:rPr>
                <a:t>机械绝缘</a:t>
              </a:r>
              <a:r>
                <a:rPr lang="en-US" altLang="zh-CN" sz="2400" b="1" u="sng" dirty="0" smtClean="0">
                  <a:solidFill>
                    <a:srgbClr val="0303EB"/>
                  </a:solidFill>
                  <a:latin typeface="宋体" pitchFamily="2" charset="-122"/>
                  <a:ea typeface="宋体" pitchFamily="2" charset="-122"/>
                </a:rPr>
                <a:t>(</a:t>
              </a:r>
              <a:r>
                <a:rPr lang="zh-CN" altLang="en-US" sz="2400" b="1" u="sng" dirty="0" smtClean="0">
                  <a:solidFill>
                    <a:srgbClr val="0303EB"/>
                  </a:solidFill>
                  <a:latin typeface="宋体" pitchFamily="2" charset="-122"/>
                  <a:ea typeface="宋体" pitchFamily="2" charset="-122"/>
                </a:rPr>
                <a:t>或电气绝缘</a:t>
              </a:r>
              <a:r>
                <a:rPr lang="en-US" altLang="zh-CN" sz="2400" b="1" u="sng" dirty="0" smtClean="0">
                  <a:solidFill>
                    <a:srgbClr val="0303EB"/>
                  </a:solidFill>
                  <a:latin typeface="宋体" pitchFamily="2" charset="-122"/>
                  <a:ea typeface="宋体" pitchFamily="2" charset="-122"/>
                </a:rPr>
                <a:t>)</a:t>
              </a:r>
              <a:r>
                <a:rPr lang="zh-CN" altLang="en-US" sz="2400" b="1" dirty="0" smtClean="0">
                  <a:latin typeface="宋体" pitchFamily="2" charset="-122"/>
                  <a:ea typeface="宋体" pitchFamily="2" charset="-122"/>
                </a:rPr>
                <a:t>，接上</a:t>
              </a:r>
              <a:r>
                <a:rPr lang="zh-CN" altLang="en-US" sz="2400" b="1" u="sng" dirty="0" smtClean="0">
                  <a:solidFill>
                    <a:srgbClr val="0303EB"/>
                  </a:solidFill>
                  <a:latin typeface="宋体" pitchFamily="2" charset="-122"/>
                  <a:ea typeface="宋体" pitchFamily="2" charset="-122"/>
                </a:rPr>
                <a:t>送电设备</a:t>
              </a:r>
              <a:r>
                <a:rPr lang="zh-CN" altLang="en-US" sz="2400" b="1" dirty="0" smtClean="0">
                  <a:latin typeface="宋体" pitchFamily="2" charset="-122"/>
                  <a:ea typeface="宋体" pitchFamily="2" charset="-122"/>
                </a:rPr>
                <a:t>和</a:t>
              </a:r>
              <a:r>
                <a:rPr lang="zh-CN" altLang="en-US" sz="2400" b="1" u="sng" dirty="0" smtClean="0">
                  <a:solidFill>
                    <a:srgbClr val="0303EB"/>
                  </a:solidFill>
                  <a:latin typeface="宋体" pitchFamily="2" charset="-122"/>
                  <a:ea typeface="宋体" pitchFamily="2" charset="-122"/>
                </a:rPr>
                <a:t>受电设备</a:t>
              </a:r>
              <a:r>
                <a:rPr lang="zh-CN" altLang="en-US" sz="2400" b="1" dirty="0" smtClean="0">
                  <a:latin typeface="宋体" pitchFamily="2" charset="-122"/>
                  <a:ea typeface="宋体" pitchFamily="2" charset="-122"/>
                </a:rPr>
                <a:t>构成的电路。</a:t>
              </a:r>
            </a:p>
          </p:txBody>
        </p:sp>
      </p:grpSp>
      <p:grpSp>
        <p:nvGrpSpPr>
          <p:cNvPr id="24" name="组合 23"/>
          <p:cNvGrpSpPr/>
          <p:nvPr/>
        </p:nvGrpSpPr>
        <p:grpSpPr>
          <a:xfrm>
            <a:off x="1405698" y="3743326"/>
            <a:ext cx="9644130" cy="3214710"/>
            <a:chOff x="1691450" y="3743326"/>
            <a:chExt cx="9644130" cy="3214710"/>
          </a:xfrm>
        </p:grpSpPr>
        <p:grpSp>
          <p:nvGrpSpPr>
            <p:cNvPr id="9" name="组合 13"/>
            <p:cNvGrpSpPr>
              <a:grpSpLocks/>
            </p:cNvGrpSpPr>
            <p:nvPr/>
          </p:nvGrpSpPr>
          <p:grpSpPr bwMode="auto">
            <a:xfrm>
              <a:off x="1691450" y="3743326"/>
              <a:ext cx="9644130" cy="3214710"/>
              <a:chOff x="714348" y="1214422"/>
              <a:chExt cx="9644198" cy="3214733"/>
            </a:xfrm>
          </p:grpSpPr>
          <p:pic>
            <p:nvPicPr>
              <p:cNvPr id="10" name="Picture 9" descr="http://imgsrc.baidu.com/baike/pic/item/3bc6f75051f120671138c23c.jpg"/>
              <p:cNvPicPr>
                <a:picLocks noChangeAspect="1" noChangeArrowheads="1"/>
              </p:cNvPicPr>
              <p:nvPr/>
            </p:nvPicPr>
            <p:blipFill>
              <a:blip r:embed="rId2"/>
              <a:srcRect/>
              <a:stretch>
                <a:fillRect/>
              </a:stretch>
            </p:blipFill>
            <p:spPr bwMode="auto">
              <a:xfrm>
                <a:off x="1500166" y="1428736"/>
                <a:ext cx="6715172" cy="2357444"/>
              </a:xfrm>
              <a:prstGeom prst="rect">
                <a:avLst/>
              </a:prstGeom>
              <a:noFill/>
              <a:ln w="9525">
                <a:noFill/>
                <a:miter lim="800000"/>
                <a:headEnd/>
                <a:tailEnd/>
              </a:ln>
            </p:spPr>
          </p:pic>
          <p:sp>
            <p:nvSpPr>
              <p:cNvPr id="11" name="云形标注 10"/>
              <p:cNvSpPr/>
              <p:nvPr/>
            </p:nvSpPr>
            <p:spPr>
              <a:xfrm>
                <a:off x="7143768" y="1214422"/>
                <a:ext cx="1285884" cy="642943"/>
              </a:xfrm>
              <a:prstGeom prst="cloudCallout">
                <a:avLst>
                  <a:gd name="adj1" fmla="val -13849"/>
                  <a:gd name="adj2" fmla="val 1025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1600" b="1" dirty="0">
                    <a:solidFill>
                      <a:schemeClr val="tx1"/>
                    </a:solidFill>
                    <a:latin typeface="宋体" panose="02010600030101010101" pitchFamily="2" charset="-122"/>
                    <a:ea typeface="宋体" panose="02010600030101010101" pitchFamily="2" charset="-122"/>
                  </a:rPr>
                  <a:t>绝缘节</a:t>
                </a:r>
              </a:p>
            </p:txBody>
          </p:sp>
          <p:sp>
            <p:nvSpPr>
              <p:cNvPr id="12" name="云形标注 11"/>
              <p:cNvSpPr/>
              <p:nvPr/>
            </p:nvSpPr>
            <p:spPr>
              <a:xfrm>
                <a:off x="8572583" y="3286139"/>
                <a:ext cx="1785963" cy="1000151"/>
              </a:xfrm>
              <a:prstGeom prst="cloudCallout">
                <a:avLst>
                  <a:gd name="adj1" fmla="val -127004"/>
                  <a:gd name="adj2" fmla="val -5899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1800" b="1" dirty="0" smtClean="0">
                    <a:solidFill>
                      <a:schemeClr val="tx1"/>
                    </a:solidFill>
                  </a:rPr>
                  <a:t>可调轨道</a:t>
                </a:r>
                <a:r>
                  <a:rPr lang="zh-CN" altLang="en-US" sz="1800" b="1" dirty="0">
                    <a:solidFill>
                      <a:schemeClr val="tx1"/>
                    </a:solidFill>
                  </a:rPr>
                  <a:t>电阻</a:t>
                </a:r>
              </a:p>
            </p:txBody>
          </p:sp>
          <p:sp>
            <p:nvSpPr>
              <p:cNvPr id="14" name="云形标注 13"/>
              <p:cNvSpPr/>
              <p:nvPr/>
            </p:nvSpPr>
            <p:spPr>
              <a:xfrm>
                <a:off x="4714876" y="3429001"/>
                <a:ext cx="1714512" cy="1000154"/>
              </a:xfrm>
              <a:prstGeom prst="cloudCallout">
                <a:avLst>
                  <a:gd name="adj1" fmla="val 75595"/>
                  <a:gd name="adj2" fmla="val -53256"/>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1800" b="1" dirty="0">
                    <a:solidFill>
                      <a:schemeClr val="tx1"/>
                    </a:solidFill>
                  </a:rPr>
                  <a:t>轨道电源</a:t>
                </a:r>
              </a:p>
            </p:txBody>
          </p:sp>
          <p:sp>
            <p:nvSpPr>
              <p:cNvPr id="13" name="云形标注 12"/>
              <p:cNvSpPr/>
              <p:nvPr/>
            </p:nvSpPr>
            <p:spPr>
              <a:xfrm>
                <a:off x="714348" y="3571877"/>
                <a:ext cx="1357321" cy="785817"/>
              </a:xfrm>
              <a:prstGeom prst="cloudCallout">
                <a:avLst>
                  <a:gd name="adj1" fmla="val 71798"/>
                  <a:gd name="adj2" fmla="val -6659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r>
                  <a:rPr lang="zh-CN" altLang="en-US" sz="1800" b="1" dirty="0">
                    <a:solidFill>
                      <a:schemeClr val="tx1"/>
                    </a:solidFill>
                  </a:rPr>
                  <a:t>轨道继电器</a:t>
                </a:r>
              </a:p>
            </p:txBody>
          </p:sp>
        </p:grpSp>
        <p:sp>
          <p:nvSpPr>
            <p:cNvPr id="21" name="矩形 20"/>
            <p:cNvSpPr/>
            <p:nvPr/>
          </p:nvSpPr>
          <p:spPr>
            <a:xfrm>
              <a:off x="8049432" y="5457838"/>
              <a:ext cx="71438" cy="28575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191648" y="5672152"/>
              <a:ext cx="571504" cy="357190"/>
            </a:xfrm>
            <a:prstGeom prst="rect">
              <a:avLst/>
            </a:prstGeom>
            <a:solidFill>
              <a:schemeClr val="bg1"/>
            </a:solidFill>
            <a:ln>
              <a:solidFill>
                <a:srgbClr val="0303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7959144" y="5486400"/>
              <a:ext cx="283335" cy="296214"/>
            </a:xfrm>
            <a:custGeom>
              <a:avLst/>
              <a:gdLst>
                <a:gd name="connsiteX0" fmla="*/ 0 w 283335"/>
                <a:gd name="connsiteY0" fmla="*/ 296214 h 296214"/>
                <a:gd name="connsiteX1" fmla="*/ 283335 w 283335"/>
                <a:gd name="connsiteY1" fmla="*/ 0 h 296214"/>
              </a:gdLst>
              <a:ahLst/>
              <a:cxnLst>
                <a:cxn ang="0">
                  <a:pos x="connsiteX0" y="connsiteY0"/>
                </a:cxn>
                <a:cxn ang="0">
                  <a:pos x="connsiteX1" y="connsiteY1"/>
                </a:cxn>
              </a:cxnLst>
              <a:rect l="l" t="t" r="r" b="b"/>
              <a:pathLst>
                <a:path w="283335" h="296214">
                  <a:moveTo>
                    <a:pt x="0" y="296214"/>
                  </a:moveTo>
                  <a:lnTo>
                    <a:pt x="283335" y="0"/>
                  </a:lnTo>
                </a:path>
              </a:pathLst>
            </a:cu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5" name="矩形 24"/>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3" name="矩形 2"/>
          <p:cNvSpPr/>
          <p:nvPr/>
        </p:nvSpPr>
        <p:spPr>
          <a:xfrm>
            <a:off x="405566" y="1171558"/>
            <a:ext cx="5356790"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a:t>
            </a:r>
            <a:r>
              <a:rPr lang="zh-CN" altLang="en-US" sz="2400" b="1" dirty="0" smtClean="0"/>
              <a:t>工频交流连续式轨道电路故障处理</a:t>
            </a:r>
            <a:endParaRPr lang="zh-CN" altLang="en-US" sz="2400" dirty="0">
              <a:latin typeface="+mn-ea"/>
            </a:endParaRPr>
          </a:p>
        </p:txBody>
      </p:sp>
      <p:pic>
        <p:nvPicPr>
          <p:cNvPr id="4" name="图片 2" descr="image8.jpeg"/>
          <p:cNvPicPr>
            <a:picLocks noChangeAspect="1" noChangeArrowheads="1"/>
          </p:cNvPicPr>
          <p:nvPr/>
        </p:nvPicPr>
        <p:blipFill>
          <a:blip r:embed="rId2"/>
          <a:srcRect/>
          <a:stretch>
            <a:fillRect/>
          </a:stretch>
        </p:blipFill>
        <p:spPr bwMode="auto">
          <a:xfrm>
            <a:off x="1977202" y="1600186"/>
            <a:ext cx="9734299" cy="4470419"/>
          </a:xfrm>
          <a:prstGeom prst="rect">
            <a:avLst/>
          </a:prstGeom>
          <a:noFill/>
          <a:ln w="9525">
            <a:noFill/>
            <a:miter lim="800000"/>
            <a:headEnd/>
            <a:tailEnd/>
          </a:ln>
        </p:spPr>
      </p:pic>
      <p:sp>
        <p:nvSpPr>
          <p:cNvPr id="32769" name="Rectangle 1"/>
          <p:cNvSpPr>
            <a:spLocks noChangeArrowheads="1"/>
          </p:cNvSpPr>
          <p:nvPr/>
        </p:nvSpPr>
        <p:spPr bwMode="auto">
          <a:xfrm>
            <a:off x="0" y="4600582"/>
            <a:ext cx="11049828" cy="24006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25000"/>
              </a:lnSpc>
              <a:spcBef>
                <a:spcPct val="0"/>
              </a:spcBef>
              <a:spcAft>
                <a:spcPct val="0"/>
              </a:spcAft>
              <a:buClrTx/>
              <a:buSzTx/>
              <a:buFontTx/>
              <a:buNone/>
              <a:tabLst/>
            </a:pPr>
            <a:r>
              <a:rPr kumimoji="0" lang="zh-CN" altLang="en-US"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a:t>
            </a:r>
            <a:r>
              <a:rPr kumimoji="0" lang="en-US" altLang="zh-CN"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1</a:t>
            </a:r>
            <a:r>
              <a:rPr kumimoji="0" lang="zh-CN" altLang="en-US"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a:t>
            </a:r>
            <a:r>
              <a:rPr kumimoji="0" lang="zh-CN"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送端引接线开路红光带</a:t>
            </a:r>
            <a:endParaRPr kumimoji="0" lang="zh-CN" sz="2400" b="1" i="0" u="none" strike="noStrike" cap="none" normalizeH="0" baseline="0" dirty="0" smtClean="0">
              <a:ln>
                <a:noFill/>
              </a:ln>
              <a:solidFill>
                <a:srgbClr val="0303EB"/>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25000"/>
              </a:lnSpc>
              <a:spcBef>
                <a:spcPct val="0"/>
              </a:spcBef>
              <a:spcAft>
                <a:spcPct val="0"/>
              </a:spcAft>
              <a:buClrTx/>
              <a:buSzTx/>
              <a:buFontTx/>
              <a:buNone/>
              <a:tabLst/>
            </a:pPr>
            <a:r>
              <a:rPr kumimoji="0" 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处理方法：</a:t>
            </a:r>
            <a:endPar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25000"/>
              </a:lnSpc>
              <a:spcBef>
                <a:spcPct val="0"/>
              </a:spcBef>
              <a:spcAft>
                <a:spcPct val="0"/>
              </a:spcAft>
              <a:buClrTx/>
              <a:buSzTx/>
              <a:buFont typeface="+mj-ea"/>
              <a:buAutoNum type="circleNumDbPlain"/>
              <a:tabLst/>
            </a:pPr>
            <a:r>
              <a:rPr kumimoji="0" 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打开送端轨道箱测试室内送出</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GJZ</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GJF220V</a:t>
            </a:r>
          </a:p>
          <a:p>
            <a:pPr marL="0" marR="0" lvl="0" indent="266700" algn="l" defTabSz="914400" rtl="0" eaLnBrk="0" fontAlgn="base" latinLnBrk="0" hangingPunct="0">
              <a:lnSpc>
                <a:spcPct val="125000"/>
              </a:lnSpc>
              <a:spcBef>
                <a:spcPct val="0"/>
              </a:spcBef>
              <a:spcAft>
                <a:spcPct val="0"/>
              </a:spcAft>
              <a:buClrTx/>
              <a:buSzTx/>
              <a:buFont typeface="+mj-ea"/>
              <a:buAutoNum type="circleNumDbPlain"/>
              <a:tabLst/>
            </a:pP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依次检查测试送端</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BG</a:t>
            </a:r>
            <a:r>
              <a:rPr kumimoji="0" lang="en-US" altLang="zh-CN" sz="2400" b="1" i="0" u="none" strike="noStrike" cap="none" normalizeH="0" baseline="-30000" dirty="0" smtClean="0">
                <a:ln>
                  <a:noFill/>
                </a:ln>
                <a:solidFill>
                  <a:schemeClr val="tx1"/>
                </a:solidFill>
                <a:effectLst/>
                <a:latin typeface="Calibri" pitchFamily="34" charset="0"/>
                <a:ea typeface="宋体" pitchFamily="2" charset="-122"/>
                <a:cs typeface="Times New Roman" pitchFamily="18" charset="0"/>
              </a:rPr>
              <a:t>1</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—50</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变压器</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Ⅰ</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Ⅱ</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次侧电压及限流电阻压降</a:t>
            </a:r>
            <a:endPar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25000"/>
              </a:lnSpc>
              <a:spcBef>
                <a:spcPct val="0"/>
              </a:spcBef>
              <a:spcAft>
                <a:spcPct val="0"/>
              </a:spcAft>
              <a:buClrTx/>
              <a:buSzTx/>
              <a:buFont typeface="+mj-ea"/>
              <a:buAutoNum type="circleNumDbPlain"/>
              <a:tabLst/>
            </a:pP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限流电阻上无电压，判断为开路故障，从送端逐段查找，即可找到故障点。</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3" name="矩形 2"/>
          <p:cNvSpPr/>
          <p:nvPr/>
        </p:nvSpPr>
        <p:spPr>
          <a:xfrm>
            <a:off x="405566" y="1171558"/>
            <a:ext cx="5356790"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a:t>
            </a:r>
            <a:r>
              <a:rPr lang="zh-CN" altLang="en-US" sz="2400" b="1" dirty="0" smtClean="0"/>
              <a:t>工频交流连续式轨道电路故障处理</a:t>
            </a:r>
            <a:endParaRPr lang="zh-CN" altLang="en-US" sz="2400" dirty="0">
              <a:latin typeface="+mn-ea"/>
            </a:endParaRPr>
          </a:p>
        </p:txBody>
      </p:sp>
      <p:pic>
        <p:nvPicPr>
          <p:cNvPr id="4" name="图片 2" descr="image8.jpeg"/>
          <p:cNvPicPr>
            <a:picLocks noChangeAspect="1" noChangeArrowheads="1"/>
          </p:cNvPicPr>
          <p:nvPr/>
        </p:nvPicPr>
        <p:blipFill>
          <a:blip r:embed="rId2"/>
          <a:srcRect/>
          <a:stretch>
            <a:fillRect/>
          </a:stretch>
        </p:blipFill>
        <p:spPr bwMode="auto">
          <a:xfrm>
            <a:off x="3454339" y="1314434"/>
            <a:ext cx="8786874" cy="4035320"/>
          </a:xfrm>
          <a:prstGeom prst="rect">
            <a:avLst/>
          </a:prstGeom>
          <a:noFill/>
          <a:ln w="9525">
            <a:noFill/>
            <a:miter lim="800000"/>
            <a:headEnd/>
            <a:tailEnd/>
          </a:ln>
        </p:spPr>
      </p:pic>
      <p:sp>
        <p:nvSpPr>
          <p:cNvPr id="32769" name="Rectangle 1"/>
          <p:cNvSpPr>
            <a:spLocks noChangeArrowheads="1"/>
          </p:cNvSpPr>
          <p:nvPr/>
        </p:nvSpPr>
        <p:spPr bwMode="auto">
          <a:xfrm>
            <a:off x="0" y="3814764"/>
            <a:ext cx="10406886" cy="32470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25000"/>
              </a:lnSpc>
            </a:pPr>
            <a:r>
              <a:rPr kumimoji="0" lang="zh-CN" altLang="en-US"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a:t>
            </a:r>
            <a:r>
              <a:rPr kumimoji="0" lang="en-US" altLang="zh-CN"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3</a:t>
            </a:r>
            <a:r>
              <a:rPr kumimoji="0" lang="zh-CN" altLang="en-US"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a:t>
            </a:r>
            <a:r>
              <a:rPr lang="zh-CN" altLang="en-US" sz="2000" b="1" dirty="0" smtClean="0">
                <a:solidFill>
                  <a:srgbClr val="0303EB"/>
                </a:solidFill>
              </a:rPr>
              <a:t>过道引接线擦轨面红光带</a:t>
            </a:r>
          </a:p>
          <a:p>
            <a:pPr>
              <a:lnSpc>
                <a:spcPct val="125000"/>
              </a:lnSpc>
            </a:pPr>
            <a:r>
              <a:rPr lang="zh-CN" altLang="en-US" sz="2000" b="1" dirty="0" smtClean="0"/>
              <a:t>处理方法：</a:t>
            </a:r>
            <a:endParaRPr lang="en-US" altLang="zh-CN" sz="2000" b="1" dirty="0" smtClean="0"/>
          </a:p>
          <a:p>
            <a:pPr marL="457200" indent="-457200">
              <a:lnSpc>
                <a:spcPct val="125000"/>
              </a:lnSpc>
              <a:buFont typeface="+mj-ea"/>
              <a:buAutoNum type="circleNumDbPlain"/>
            </a:pPr>
            <a:r>
              <a:rPr lang="zh-CN" altLang="en-US" sz="2000" b="1" dirty="0" smtClean="0"/>
              <a:t>送端限流电阻器压降变化，是区分轨道电路短路或开路故障的关键</a:t>
            </a:r>
            <a:r>
              <a:rPr lang="en-US" sz="2000" b="1" dirty="0" smtClean="0"/>
              <a:t>(</a:t>
            </a:r>
            <a:r>
              <a:rPr lang="zh-CN" altLang="en-US" sz="2000" b="1" dirty="0" smtClean="0"/>
              <a:t>压降为</a:t>
            </a:r>
            <a:r>
              <a:rPr lang="en-US" sz="2000" b="1" dirty="0" smtClean="0"/>
              <a:t>0V</a:t>
            </a:r>
            <a:r>
              <a:rPr lang="zh-CN" altLang="en-US" sz="2000" b="1" dirty="0" smtClean="0"/>
              <a:t>，为开路故障，压降比正常值明显增大，为短路故障</a:t>
            </a:r>
            <a:r>
              <a:rPr lang="en-US" sz="2000" b="1" dirty="0" smtClean="0"/>
              <a:t>)</a:t>
            </a:r>
            <a:r>
              <a:rPr lang="zh-CN" altLang="en-US" sz="2000" b="1" dirty="0" smtClean="0"/>
              <a:t>；</a:t>
            </a:r>
            <a:endParaRPr lang="en-US" altLang="zh-CN" sz="2000" b="1" dirty="0" smtClean="0"/>
          </a:p>
          <a:p>
            <a:pPr marL="457200" indent="-457200">
              <a:lnSpc>
                <a:spcPct val="125000"/>
              </a:lnSpc>
              <a:buFont typeface="+mj-ea"/>
              <a:buAutoNum type="circleNumDbPlain"/>
            </a:pPr>
            <a:r>
              <a:rPr lang="zh-CN" altLang="en-US" sz="2000" b="1" dirty="0" smtClean="0"/>
              <a:t>轨道电路短路故障重点检查绝缘，绝缘破损是造成短路的主要原因，其他还有异物短路，“三线”混连等；</a:t>
            </a:r>
            <a:endParaRPr lang="en-US" altLang="zh-CN" sz="2000" b="1" dirty="0" smtClean="0"/>
          </a:p>
          <a:p>
            <a:pPr marL="457200" indent="-457200">
              <a:lnSpc>
                <a:spcPct val="125000"/>
              </a:lnSpc>
              <a:buFont typeface="+mj-ea"/>
              <a:buAutoNum type="circleNumDbPlain"/>
            </a:pPr>
            <a:r>
              <a:rPr lang="zh-CN" altLang="en-US" sz="2000" b="1" dirty="0" smtClean="0"/>
              <a:t>造成轨道短路的原因多种多样，要根据实际情况</a:t>
            </a:r>
            <a:r>
              <a:rPr lang="en-US" sz="2000" b="1" dirty="0" smtClean="0"/>
              <a:t>(</a:t>
            </a:r>
            <a:r>
              <a:rPr lang="zh-CN" altLang="en-US" sz="2000" b="1" dirty="0" smtClean="0"/>
              <a:t>包括测试数据及外观发现异常等</a:t>
            </a:r>
            <a:r>
              <a:rPr lang="en-US" sz="2000" b="1" dirty="0" smtClean="0"/>
              <a:t>)</a:t>
            </a:r>
            <a:r>
              <a:rPr lang="zh-CN" altLang="en-US" sz="2000" b="1" dirty="0" smtClean="0"/>
              <a:t>逐一排除、确认，最终找到故障点。</a:t>
            </a:r>
            <a:endParaRPr lang="zh-CN" altLang="en-US" sz="2000" b="1"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4841393"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2.3.2  JZXC-480</a:t>
            </a:r>
            <a:r>
              <a:rPr lang="zh-CN" altLang="en-US" sz="2800" b="1" dirty="0" smtClean="0">
                <a:solidFill>
                  <a:srgbClr val="0070C0"/>
                </a:solidFill>
                <a:latin typeface="微软雅黑" pitchFamily="34" charset="-122"/>
                <a:ea typeface="微软雅黑" pitchFamily="34" charset="-122"/>
                <a:sym typeface="Arial" pitchFamily="34" charset="0"/>
              </a:rPr>
              <a:t>型轨道电路</a:t>
            </a:r>
            <a:endParaRPr lang="zh-CN" altLang="en-US" sz="2800" dirty="0">
              <a:solidFill>
                <a:srgbClr val="0070C0"/>
              </a:solidFill>
            </a:endParaRPr>
          </a:p>
        </p:txBody>
      </p:sp>
      <p:sp>
        <p:nvSpPr>
          <p:cNvPr id="3" name="矩形 2"/>
          <p:cNvSpPr/>
          <p:nvPr/>
        </p:nvSpPr>
        <p:spPr>
          <a:xfrm>
            <a:off x="405566" y="1171558"/>
            <a:ext cx="5356790"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a:t>
            </a:r>
            <a:r>
              <a:rPr lang="zh-CN" altLang="en-US" sz="2400" b="1" dirty="0" smtClean="0"/>
              <a:t>工频交流连续式轨道电路故障处理</a:t>
            </a:r>
            <a:endParaRPr lang="zh-CN" altLang="en-US" sz="2400" dirty="0">
              <a:latin typeface="+mn-ea"/>
            </a:endParaRPr>
          </a:p>
        </p:txBody>
      </p:sp>
      <p:pic>
        <p:nvPicPr>
          <p:cNvPr id="4" name="图片 2" descr="image8.jpeg"/>
          <p:cNvPicPr>
            <a:picLocks noChangeAspect="1" noChangeArrowheads="1"/>
          </p:cNvPicPr>
          <p:nvPr/>
        </p:nvPicPr>
        <p:blipFill>
          <a:blip r:embed="rId2"/>
          <a:srcRect/>
          <a:stretch>
            <a:fillRect/>
          </a:stretch>
        </p:blipFill>
        <p:spPr bwMode="auto">
          <a:xfrm>
            <a:off x="3454339" y="1314434"/>
            <a:ext cx="8786874" cy="4035320"/>
          </a:xfrm>
          <a:prstGeom prst="rect">
            <a:avLst/>
          </a:prstGeom>
          <a:noFill/>
          <a:ln w="9525">
            <a:noFill/>
            <a:miter lim="800000"/>
            <a:headEnd/>
            <a:tailEnd/>
          </a:ln>
        </p:spPr>
      </p:pic>
      <p:sp>
        <p:nvSpPr>
          <p:cNvPr id="32769" name="Rectangle 1"/>
          <p:cNvSpPr>
            <a:spLocks noChangeArrowheads="1"/>
          </p:cNvSpPr>
          <p:nvPr/>
        </p:nvSpPr>
        <p:spPr bwMode="auto">
          <a:xfrm>
            <a:off x="0" y="4215467"/>
            <a:ext cx="10406886"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zh-CN" altLang="en-US"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a:t>
            </a:r>
            <a:r>
              <a:rPr kumimoji="0" lang="en-US" altLang="zh-CN"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2</a:t>
            </a:r>
            <a:r>
              <a:rPr kumimoji="0" lang="zh-CN" altLang="en-US" sz="24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a:t>
            </a:r>
            <a:r>
              <a:rPr lang="zh-CN" altLang="en-US" sz="2400" dirty="0" smtClean="0"/>
              <a:t> </a:t>
            </a:r>
            <a:r>
              <a:rPr lang="zh-CN" altLang="en-US" sz="2000" b="1" dirty="0" smtClean="0">
                <a:solidFill>
                  <a:srgbClr val="0303EB"/>
                </a:solidFill>
              </a:rPr>
              <a:t>受电端</a:t>
            </a:r>
            <a:r>
              <a:rPr lang="en-US" altLang="zh-CN" sz="2000" b="1" dirty="0" smtClean="0">
                <a:solidFill>
                  <a:srgbClr val="0303EB"/>
                </a:solidFill>
              </a:rPr>
              <a:t>Ⅱ</a:t>
            </a:r>
            <a:r>
              <a:rPr lang="zh-CN" altLang="en-US" sz="2000" b="1" dirty="0" smtClean="0">
                <a:solidFill>
                  <a:srgbClr val="0303EB"/>
                </a:solidFill>
              </a:rPr>
              <a:t>次测两端子短路红光带</a:t>
            </a:r>
          </a:p>
          <a:p>
            <a:r>
              <a:rPr lang="zh-CN" altLang="en-US" sz="2000" b="1" dirty="0" smtClean="0"/>
              <a:t>处理方法：</a:t>
            </a:r>
            <a:endParaRPr lang="en-US" altLang="zh-CN" sz="2000" b="1" dirty="0" smtClean="0"/>
          </a:p>
          <a:p>
            <a:pPr marL="457200" indent="-457200">
              <a:lnSpc>
                <a:spcPct val="120000"/>
              </a:lnSpc>
              <a:buFont typeface="+mj-ea"/>
              <a:buAutoNum type="circleNumDbPlain"/>
            </a:pPr>
            <a:r>
              <a:rPr lang="zh-CN" altLang="en-US" sz="2000" b="1" dirty="0" smtClean="0"/>
              <a:t>室内测试送回电压近似为</a:t>
            </a:r>
            <a:r>
              <a:rPr lang="en-US" sz="2000" b="1" dirty="0" smtClean="0"/>
              <a:t>0</a:t>
            </a:r>
            <a:r>
              <a:rPr lang="zh-CN" altLang="en-US" sz="2000" b="1" dirty="0" smtClean="0"/>
              <a:t>，分线盘处拆下一根电缆测试回送电压，仍为</a:t>
            </a:r>
            <a:r>
              <a:rPr lang="en-US" sz="2000" b="1" dirty="0" smtClean="0"/>
              <a:t>0V</a:t>
            </a:r>
            <a:r>
              <a:rPr lang="zh-CN" altLang="en-US" sz="2000" b="1" dirty="0" smtClean="0"/>
              <a:t>，则室外故障；</a:t>
            </a:r>
            <a:endParaRPr lang="en-US" altLang="zh-CN" sz="2000" b="1" dirty="0" smtClean="0"/>
          </a:p>
          <a:p>
            <a:pPr marL="457200" indent="-457200">
              <a:lnSpc>
                <a:spcPct val="120000"/>
              </a:lnSpc>
              <a:buFont typeface="+mj-ea"/>
              <a:buAutoNum type="circleNumDbPlain"/>
            </a:pPr>
            <a:r>
              <a:rPr lang="zh-CN" altLang="en-US" sz="2000" b="1" dirty="0" smtClean="0"/>
              <a:t>送端测试</a:t>
            </a:r>
            <a:r>
              <a:rPr lang="en-US" sz="2000" b="1" dirty="0" smtClean="0"/>
              <a:t>BG</a:t>
            </a:r>
            <a:r>
              <a:rPr lang="en-US" sz="2000" b="1" baseline="-25000" dirty="0" smtClean="0"/>
              <a:t>1</a:t>
            </a:r>
            <a:r>
              <a:rPr lang="en-US" altLang="zh-CN" sz="2000" b="1" dirty="0" smtClean="0"/>
              <a:t>—</a:t>
            </a:r>
            <a:r>
              <a:rPr lang="en-US" sz="2000" b="1" dirty="0" smtClean="0"/>
              <a:t>5D</a:t>
            </a:r>
            <a:r>
              <a:rPr lang="zh-CN" altLang="en-US" sz="2000" b="1" dirty="0" smtClean="0"/>
              <a:t>变压器</a:t>
            </a:r>
            <a:r>
              <a:rPr lang="en-US" altLang="zh-CN" sz="2000" b="1" dirty="0" smtClean="0"/>
              <a:t>Ⅰ</a:t>
            </a:r>
            <a:r>
              <a:rPr lang="zh-CN" altLang="en-US" sz="2000" b="1" dirty="0" smtClean="0"/>
              <a:t>、</a:t>
            </a:r>
            <a:r>
              <a:rPr lang="en-US" altLang="zh-CN" sz="2000" b="1" dirty="0" smtClean="0"/>
              <a:t>Ⅱ</a:t>
            </a:r>
            <a:r>
              <a:rPr lang="zh-CN" altLang="en-US" sz="2000" b="1" dirty="0" smtClean="0"/>
              <a:t>次侧电压及限流电阻压降，限流电阻压降增大</a:t>
            </a:r>
            <a:r>
              <a:rPr lang="en-US" sz="2000" b="1" dirty="0" smtClean="0"/>
              <a:t>(</a:t>
            </a:r>
            <a:r>
              <a:rPr lang="zh-CN" altLang="en-US" sz="2000" b="1" dirty="0" smtClean="0"/>
              <a:t>比照平常测试记录</a:t>
            </a:r>
            <a:r>
              <a:rPr lang="en-US" sz="2000" b="1" dirty="0" smtClean="0"/>
              <a:t>)</a:t>
            </a:r>
            <a:r>
              <a:rPr lang="zh-CN" altLang="en-US" sz="2000" b="1" dirty="0" smtClean="0"/>
              <a:t>，判断为短路故障；</a:t>
            </a:r>
            <a:endParaRPr lang="en-US" altLang="zh-CN" sz="2000" b="1" dirty="0" smtClean="0"/>
          </a:p>
          <a:p>
            <a:pPr marL="457200" indent="-457200">
              <a:lnSpc>
                <a:spcPct val="120000"/>
              </a:lnSpc>
              <a:buFont typeface="+mj-ea"/>
              <a:buAutoNum type="circleNumDbPlain"/>
            </a:pPr>
            <a:r>
              <a:rPr lang="zh-CN" altLang="en-US" sz="2000" b="1" dirty="0" smtClean="0"/>
              <a:t>拆下受端变压器</a:t>
            </a:r>
            <a:r>
              <a:rPr lang="en-US" altLang="zh-CN" sz="2000" b="1" dirty="0" smtClean="0"/>
              <a:t>Ⅱ</a:t>
            </a:r>
            <a:r>
              <a:rPr lang="zh-CN" altLang="en-US" sz="2000" b="1" dirty="0" smtClean="0"/>
              <a:t>次侧一端子</a:t>
            </a:r>
            <a:r>
              <a:rPr lang="en-US" sz="2000" b="1" dirty="0" smtClean="0"/>
              <a:t>(</a:t>
            </a:r>
            <a:r>
              <a:rPr lang="zh-CN" altLang="en-US" sz="2000" b="1" dirty="0" smtClean="0"/>
              <a:t>软线</a:t>
            </a:r>
            <a:r>
              <a:rPr lang="en-US" sz="2000" b="1" dirty="0" smtClean="0"/>
              <a:t>)</a:t>
            </a:r>
            <a:r>
              <a:rPr lang="zh-CN" altLang="en-US" sz="2000" b="1" dirty="0" smtClean="0"/>
              <a:t>，变压器上测到送来电压，故</a:t>
            </a:r>
            <a:r>
              <a:rPr lang="en-US" altLang="zh-CN" sz="2000" b="1" dirty="0" smtClean="0"/>
              <a:t>Ⅱ</a:t>
            </a:r>
            <a:r>
              <a:rPr lang="zh-CN" altLang="en-US" sz="2000" b="1" dirty="0" smtClean="0"/>
              <a:t>次侧短路，继续查找即可找到短路点。</a:t>
            </a:r>
            <a:endParaRPr lang="zh-CN" altLang="en-US" sz="2000" b="1"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75777" name="Rectangle 1"/>
          <p:cNvSpPr>
            <a:spLocks noChangeArrowheads="1"/>
          </p:cNvSpPr>
          <p:nvPr/>
        </p:nvSpPr>
        <p:spPr bwMode="auto">
          <a:xfrm>
            <a:off x="0" y="1600186"/>
            <a:ext cx="12241213" cy="1754326"/>
          </a:xfrm>
          <a:prstGeom prst="rect">
            <a:avLst/>
          </a:prstGeom>
          <a:solidFill>
            <a:schemeClr val="accent1">
              <a:lumMod val="20000"/>
              <a:lumOff val="80000"/>
            </a:schemeClr>
          </a:solidFill>
          <a:ln w="9525">
            <a:solidFill>
              <a:srgbClr val="01AEEE"/>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 typeface="Wingdings" pitchFamily="2" charset="2"/>
              <a:buChar char="Ø"/>
              <a:tabLst/>
            </a:pP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sz="2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数字轨道电路系统就是一种数码化的轨道空闲</a:t>
            </a:r>
            <a:r>
              <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占用状态的检测系统。</a:t>
            </a:r>
            <a:endPar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宋体" pitchFamily="2" charset="-122"/>
            </a:endParaRPr>
          </a:p>
          <a:p>
            <a:pPr marL="0" marR="0" lvl="0" indent="266700" algn="l" defTabSz="914400" rtl="0" eaLnBrk="1" fontAlgn="base" latinLnBrk="0" hangingPunct="1">
              <a:lnSpc>
                <a:spcPct val="150000"/>
              </a:lnSpc>
              <a:spcBef>
                <a:spcPct val="0"/>
              </a:spcBef>
              <a:spcAft>
                <a:spcPct val="0"/>
              </a:spcAft>
              <a:buClrTx/>
              <a:buSzTx/>
              <a:buFont typeface="Wingdings" pitchFamily="2" charset="2"/>
              <a:buChar char="Ø"/>
              <a:tabLst/>
            </a:pPr>
            <a:r>
              <a:rPr lang="en-US" altLang="zh-CN" sz="2400" b="1" dirty="0" smtClean="0">
                <a:latin typeface="Calibri" pitchFamily="34" charset="0"/>
                <a:ea typeface="宋体" pitchFamily="2" charset="-122"/>
                <a:cs typeface="宋体" pitchFamily="2" charset="-122"/>
              </a:rPr>
              <a:t>    </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轨道区段的划分是采用电气绝缘，在轨道区段内传输的信息是被编码化的报文信息，即数字信息。</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1477136" y="3743326"/>
            <a:ext cx="8335808" cy="477054"/>
          </a:xfrm>
          <a:prstGeom prst="rect">
            <a:avLst/>
          </a:prstGeom>
        </p:spPr>
        <p:txBody>
          <a:bodyPr wrap="none">
            <a:spAutoFit/>
          </a:bodyPr>
          <a:lstStyle/>
          <a:p>
            <a:r>
              <a:rPr lang="en-US" altLang="zh-CN" sz="2400" b="1" dirty="0" smtClean="0">
                <a:solidFill>
                  <a:srgbClr val="0070C0"/>
                </a:solidFill>
                <a:latin typeface="微软雅黑" pitchFamily="34" charset="-122"/>
                <a:ea typeface="微软雅黑" pitchFamily="34" charset="-122"/>
                <a:sym typeface="Arial" pitchFamily="34" charset="0"/>
              </a:rPr>
              <a:t>FTGS</a:t>
            </a:r>
            <a:r>
              <a:rPr lang="zh-CN" altLang="en-US" b="1" dirty="0" smtClean="0"/>
              <a:t>是德文对</a:t>
            </a:r>
            <a:r>
              <a:rPr lang="zh-CN" altLang="en-US" b="1" u="sng" dirty="0" smtClean="0">
                <a:solidFill>
                  <a:srgbClr val="C00000"/>
                </a:solidFill>
              </a:rPr>
              <a:t>西门子</a:t>
            </a:r>
            <a:r>
              <a:rPr lang="zh-CN" altLang="en-US" b="1" dirty="0" smtClean="0"/>
              <a:t>“</a:t>
            </a:r>
            <a:r>
              <a:rPr lang="zh-CN" altLang="en-US" b="1" dirty="0" smtClean="0">
                <a:solidFill>
                  <a:schemeClr val="accent1">
                    <a:lumMod val="75000"/>
                  </a:schemeClr>
                </a:solidFill>
              </a:rPr>
              <a:t>遥供音频无绝缘轨道电路</a:t>
            </a:r>
            <a:r>
              <a:rPr lang="zh-CN" altLang="en-US" b="1" dirty="0" smtClean="0"/>
              <a:t>”的缩写</a:t>
            </a:r>
            <a:endParaRPr lang="zh-CN" altLang="en-US" b="1" dirty="0"/>
          </a:p>
        </p:txBody>
      </p:sp>
      <p:pic>
        <p:nvPicPr>
          <p:cNvPr id="75778" name="Picture 2"/>
          <p:cNvPicPr>
            <a:picLocks noChangeAspect="1" noChangeArrowheads="1"/>
          </p:cNvPicPr>
          <p:nvPr/>
        </p:nvPicPr>
        <p:blipFill>
          <a:blip r:embed="rId2"/>
          <a:srcRect/>
          <a:stretch>
            <a:fillRect/>
          </a:stretch>
        </p:blipFill>
        <p:spPr bwMode="auto">
          <a:xfrm>
            <a:off x="191251" y="4600582"/>
            <a:ext cx="3857653" cy="1500198"/>
          </a:xfrm>
          <a:prstGeom prst="rect">
            <a:avLst/>
          </a:prstGeom>
          <a:noFill/>
          <a:ln w="9525">
            <a:solidFill>
              <a:srgbClr val="01AEEE"/>
            </a:solidFill>
            <a:miter lim="800000"/>
            <a:headEnd/>
            <a:tailEnd/>
          </a:ln>
          <a:effectLst/>
        </p:spPr>
      </p:pic>
      <p:pic>
        <p:nvPicPr>
          <p:cNvPr id="75779" name="Picture 3"/>
          <p:cNvPicPr>
            <a:picLocks noChangeAspect="1" noChangeArrowheads="1"/>
          </p:cNvPicPr>
          <p:nvPr/>
        </p:nvPicPr>
        <p:blipFill>
          <a:blip r:embed="rId3"/>
          <a:srcRect/>
          <a:stretch>
            <a:fillRect/>
          </a:stretch>
        </p:blipFill>
        <p:spPr bwMode="auto">
          <a:xfrm>
            <a:off x="4048904" y="4600582"/>
            <a:ext cx="3929090" cy="1500198"/>
          </a:xfrm>
          <a:prstGeom prst="rect">
            <a:avLst/>
          </a:prstGeom>
          <a:noFill/>
          <a:ln w="9525">
            <a:solidFill>
              <a:srgbClr val="01AEEE"/>
            </a:solidFill>
            <a:miter lim="800000"/>
            <a:headEnd/>
            <a:tailEnd/>
          </a:ln>
          <a:effectLst/>
        </p:spPr>
      </p:pic>
      <p:pic>
        <p:nvPicPr>
          <p:cNvPr id="75780" name="Picture 4"/>
          <p:cNvPicPr>
            <a:picLocks noChangeAspect="1" noChangeArrowheads="1"/>
          </p:cNvPicPr>
          <p:nvPr/>
        </p:nvPicPr>
        <p:blipFill>
          <a:blip r:embed="rId4"/>
          <a:srcRect/>
          <a:stretch>
            <a:fillRect/>
          </a:stretch>
        </p:blipFill>
        <p:spPr bwMode="auto">
          <a:xfrm>
            <a:off x="7977994" y="4600582"/>
            <a:ext cx="4071966" cy="1500198"/>
          </a:xfrm>
          <a:prstGeom prst="rect">
            <a:avLst/>
          </a:prstGeom>
          <a:solidFill>
            <a:schemeClr val="accent1">
              <a:lumMod val="20000"/>
              <a:lumOff val="80000"/>
            </a:schemeClr>
          </a:solidFill>
          <a:ln w="9525">
            <a:solidFill>
              <a:srgbClr val="01AEEE"/>
            </a:solidFill>
            <a:miter lim="800000"/>
            <a:headEnd/>
            <a:tailEnd/>
          </a:ln>
          <a:effectLst/>
        </p:spPr>
      </p:pic>
      <p:sp>
        <p:nvSpPr>
          <p:cNvPr id="8" name="矩形 7"/>
          <p:cNvSpPr/>
          <p:nvPr/>
        </p:nvSpPr>
        <p:spPr>
          <a:xfrm>
            <a:off x="3620276" y="6243656"/>
            <a:ext cx="4655313" cy="461665"/>
          </a:xfrm>
          <a:prstGeom prst="rect">
            <a:avLst/>
          </a:prstGeom>
        </p:spPr>
        <p:txBody>
          <a:bodyPr wrap="none">
            <a:spAutoFit/>
          </a:bodyPr>
          <a:lstStyle/>
          <a:p>
            <a:r>
              <a:rPr lang="zh-CN" altLang="en-US" sz="2400" b="1" dirty="0" smtClean="0">
                <a:solidFill>
                  <a:srgbClr val="0070C0"/>
                </a:solidFill>
                <a:latin typeface="微软雅黑" pitchFamily="34" charset="-122"/>
                <a:ea typeface="微软雅黑" pitchFamily="34" charset="-122"/>
                <a:sym typeface="Arial" pitchFamily="34" charset="0"/>
              </a:rPr>
              <a:t>使用</a:t>
            </a:r>
            <a:r>
              <a:rPr lang="en-US" altLang="zh-CN" sz="2400" b="1" dirty="0" smtClean="0">
                <a:solidFill>
                  <a:srgbClr val="0070C0"/>
                </a:solidFill>
                <a:latin typeface="微软雅黑" pitchFamily="34" charset="-122"/>
                <a:ea typeface="微软雅黑" pitchFamily="34" charset="-122"/>
                <a:sym typeface="Arial" pitchFamily="34" charset="0"/>
              </a:rPr>
              <a:t>FTGS</a:t>
            </a:r>
            <a:r>
              <a:rPr lang="zh-CN" altLang="en-US" sz="24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400" dirty="0" smtClean="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5778"/>
                                        </p:tgtEl>
                                        <p:attrNameLst>
                                          <p:attrName>style.visibility</p:attrName>
                                        </p:attrNameLst>
                                      </p:cBhvr>
                                      <p:to>
                                        <p:strVal val="visible"/>
                                      </p:to>
                                    </p:set>
                                    <p:animEffect transition="in" filter="wipe(up)">
                                      <p:cBhvr>
                                        <p:cTn id="12" dur="500"/>
                                        <p:tgtEl>
                                          <p:spTgt spid="75778"/>
                                        </p:tgtEl>
                                      </p:cBhvr>
                                    </p:animEffect>
                                  </p:childTnLst>
                                </p:cTn>
                              </p:par>
                              <p:par>
                                <p:cTn id="13" presetID="22" presetClass="entr" presetSubtype="1" fill="hold" nodeType="withEffect">
                                  <p:stCondLst>
                                    <p:cond delay="0"/>
                                  </p:stCondLst>
                                  <p:childTnLst>
                                    <p:set>
                                      <p:cBhvr>
                                        <p:cTn id="14" dur="1" fill="hold">
                                          <p:stCondLst>
                                            <p:cond delay="0"/>
                                          </p:stCondLst>
                                        </p:cTn>
                                        <p:tgtEl>
                                          <p:spTgt spid="75779"/>
                                        </p:tgtEl>
                                        <p:attrNameLst>
                                          <p:attrName>style.visibility</p:attrName>
                                        </p:attrNameLst>
                                      </p:cBhvr>
                                      <p:to>
                                        <p:strVal val="visible"/>
                                      </p:to>
                                    </p:set>
                                    <p:animEffect transition="in" filter="wipe(up)">
                                      <p:cBhvr>
                                        <p:cTn id="15" dur="500"/>
                                        <p:tgtEl>
                                          <p:spTgt spid="75779"/>
                                        </p:tgtEl>
                                      </p:cBhvr>
                                    </p:animEffect>
                                  </p:childTnLst>
                                </p:cTn>
                              </p:par>
                              <p:par>
                                <p:cTn id="16" presetID="22" presetClass="entr" presetSubtype="1" fill="hold" nodeType="withEffect">
                                  <p:stCondLst>
                                    <p:cond delay="0"/>
                                  </p:stCondLst>
                                  <p:childTnLst>
                                    <p:set>
                                      <p:cBhvr>
                                        <p:cTn id="17" dur="1" fill="hold">
                                          <p:stCondLst>
                                            <p:cond delay="0"/>
                                          </p:stCondLst>
                                        </p:cTn>
                                        <p:tgtEl>
                                          <p:spTgt spid="75780"/>
                                        </p:tgtEl>
                                        <p:attrNameLst>
                                          <p:attrName>style.visibility</p:attrName>
                                        </p:attrNameLst>
                                      </p:cBhvr>
                                      <p:to>
                                        <p:strVal val="visible"/>
                                      </p:to>
                                    </p:set>
                                    <p:animEffect transition="in" filter="wipe(up)">
                                      <p:cBhvr>
                                        <p:cTn id="18" dur="500"/>
                                        <p:tgtEl>
                                          <p:spTgt spid="75780"/>
                                        </p:tgtEl>
                                      </p:cBhvr>
                                    </p:animEffect>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、概述</a:t>
            </a:r>
            <a:endParaRPr lang="zh-CN" altLang="en-US" sz="2400" dirty="0">
              <a:latin typeface="+mn-ea"/>
            </a:endParaRPr>
          </a:p>
        </p:txBody>
      </p:sp>
      <p:sp>
        <p:nvSpPr>
          <p:cNvPr id="5" name="矩形 4"/>
          <p:cNvSpPr/>
          <p:nvPr/>
        </p:nvSpPr>
        <p:spPr>
          <a:xfrm>
            <a:off x="477004" y="1814500"/>
            <a:ext cx="10151305" cy="584775"/>
          </a:xfrm>
          <a:prstGeom prst="rect">
            <a:avLst/>
          </a:prstGeom>
        </p:spPr>
        <p:txBody>
          <a:bodyPr wrap="square">
            <a:spAutoFit/>
          </a:bodyPr>
          <a:lstStyle/>
          <a:p>
            <a:r>
              <a:rPr lang="en-US" b="1" dirty="0" smtClean="0">
                <a:solidFill>
                  <a:prstClr val="black"/>
                </a:solidFill>
              </a:rPr>
              <a:t>FTGS</a:t>
            </a:r>
            <a:r>
              <a:rPr lang="zh-CN" altLang="en-US" b="1" dirty="0" smtClean="0">
                <a:solidFill>
                  <a:prstClr val="black"/>
                </a:solidFill>
              </a:rPr>
              <a:t>轨道电路有</a:t>
            </a:r>
            <a:r>
              <a:rPr lang="en-US" altLang="zh-CN" sz="3200" b="1" dirty="0" smtClean="0">
                <a:solidFill>
                  <a:srgbClr val="0303EB"/>
                </a:solidFill>
              </a:rPr>
              <a:t>12</a:t>
            </a:r>
            <a:r>
              <a:rPr lang="zh-CN" altLang="en-US" sz="3200" b="1" dirty="0" smtClean="0">
                <a:solidFill>
                  <a:srgbClr val="0303EB"/>
                </a:solidFill>
              </a:rPr>
              <a:t>种</a:t>
            </a:r>
            <a:r>
              <a:rPr lang="zh-CN" altLang="en-US" b="1" dirty="0" smtClean="0">
                <a:solidFill>
                  <a:prstClr val="black"/>
                </a:solidFill>
              </a:rPr>
              <a:t>轨道电路中心频率，分</a:t>
            </a:r>
            <a:r>
              <a:rPr lang="zh-CN" altLang="en-US" sz="3200" b="1" dirty="0" smtClean="0">
                <a:solidFill>
                  <a:srgbClr val="0303EB"/>
                </a:solidFill>
              </a:rPr>
              <a:t>两种</a:t>
            </a:r>
            <a:r>
              <a:rPr lang="zh-CN" altLang="en-US" b="1" dirty="0" smtClean="0">
                <a:solidFill>
                  <a:prstClr val="black"/>
                </a:solidFill>
              </a:rPr>
              <a:t>型号。</a:t>
            </a:r>
            <a:endParaRPr lang="zh-CN" altLang="en-US" b="1" dirty="0"/>
          </a:p>
        </p:txBody>
      </p:sp>
      <p:sp>
        <p:nvSpPr>
          <p:cNvPr id="8" name="圆角矩形 7"/>
          <p:cNvSpPr/>
          <p:nvPr/>
        </p:nvSpPr>
        <p:spPr bwMode="auto">
          <a:xfrm>
            <a:off x="1262822" y="3284520"/>
            <a:ext cx="10215634" cy="1101748"/>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zh-CN" altLang="en-US" sz="2400"/>
          </a:p>
        </p:txBody>
      </p:sp>
      <p:grpSp>
        <p:nvGrpSpPr>
          <p:cNvPr id="9" name="组合 8"/>
          <p:cNvGrpSpPr>
            <a:grpSpLocks/>
          </p:cNvGrpSpPr>
          <p:nvPr/>
        </p:nvGrpSpPr>
        <p:grpSpPr bwMode="auto">
          <a:xfrm>
            <a:off x="477004" y="2784454"/>
            <a:ext cx="3835399" cy="659388"/>
            <a:chOff x="571212" y="2345526"/>
            <a:chExt cx="1571896" cy="1181390"/>
          </a:xfrm>
          <a:solidFill>
            <a:schemeClr val="accent1">
              <a:lumMod val="20000"/>
              <a:lumOff val="80000"/>
            </a:schemeClr>
          </a:solidFill>
        </p:grpSpPr>
        <p:sp>
          <p:nvSpPr>
            <p:cNvPr id="10" name="圆角矩形 4"/>
            <p:cNvSpPr/>
            <p:nvPr/>
          </p:nvSpPr>
          <p:spPr>
            <a:xfrm>
              <a:off x="571212" y="2345526"/>
              <a:ext cx="1571896" cy="1151917"/>
            </a:xfrm>
            <a:prstGeom prst="roundRect">
              <a:avLst/>
            </a:prstGeom>
            <a:grpFill/>
            <a:ln/>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endParaRPr lang="zh-CN" altLang="en-US" sz="2400"/>
            </a:p>
          </p:txBody>
        </p:sp>
        <p:sp>
          <p:nvSpPr>
            <p:cNvPr id="11" name="TextBox 10"/>
            <p:cNvSpPr txBox="1"/>
            <p:nvPr/>
          </p:nvSpPr>
          <p:spPr>
            <a:xfrm>
              <a:off x="629767" y="2479206"/>
              <a:ext cx="1493172" cy="1047710"/>
            </a:xfrm>
            <a:prstGeom prst="rect">
              <a:avLst/>
            </a:prstGeom>
            <a:grpFill/>
          </p:spPr>
          <p:txBody>
            <a:bodyPr>
              <a:spAutoFit/>
            </a:bodyPr>
            <a:lstStyle/>
            <a:p>
              <a:pPr algn="ctr" fontAlgn="auto">
                <a:spcBef>
                  <a:spcPts val="0"/>
                </a:spcBef>
                <a:spcAft>
                  <a:spcPts val="0"/>
                </a:spcAft>
                <a:defRPr/>
              </a:pPr>
              <a:r>
                <a:rPr lang="en-US" sz="3200" b="1" dirty="0" smtClean="0">
                  <a:solidFill>
                    <a:srgbClr val="0303EB"/>
                  </a:solidFill>
                </a:rPr>
                <a:t>FTGS-46</a:t>
              </a:r>
              <a:r>
                <a:rPr lang="zh-CN" altLang="en-US" sz="3200" b="1" dirty="0" smtClean="0">
                  <a:solidFill>
                    <a:srgbClr val="0303EB"/>
                  </a:solidFill>
                </a:rPr>
                <a:t>型</a:t>
              </a:r>
              <a:endParaRPr lang="zh-CN" altLang="en-US" sz="3200" b="1" dirty="0">
                <a:solidFill>
                  <a:srgbClr val="0303EB"/>
                </a:solidFill>
                <a:latin typeface="+mj-ea"/>
                <a:ea typeface="+mj-ea"/>
              </a:endParaRPr>
            </a:p>
          </p:txBody>
        </p:sp>
      </p:grpSp>
      <p:sp>
        <p:nvSpPr>
          <p:cNvPr id="12" name="矩形 11"/>
          <p:cNvSpPr>
            <a:spLocks noChangeArrowheads="1"/>
          </p:cNvSpPr>
          <p:nvPr/>
        </p:nvSpPr>
        <p:spPr bwMode="auto">
          <a:xfrm>
            <a:off x="2405830" y="3600450"/>
            <a:ext cx="7500990" cy="477054"/>
          </a:xfrm>
          <a:prstGeom prst="rect">
            <a:avLst/>
          </a:prstGeom>
          <a:noFill/>
          <a:ln w="9525">
            <a:noFill/>
            <a:miter lim="800000"/>
            <a:headEnd/>
            <a:tailEnd/>
          </a:ln>
        </p:spPr>
        <p:txBody>
          <a:bodyPr wrap="square">
            <a:spAutoFit/>
          </a:bodyPr>
          <a:lstStyle/>
          <a:p>
            <a:r>
              <a:rPr lang="zh-CN" altLang="en-US" sz="2400" b="1" dirty="0" smtClean="0">
                <a:solidFill>
                  <a:prstClr val="black"/>
                </a:solidFill>
              </a:rPr>
              <a:t>使用</a:t>
            </a:r>
            <a:r>
              <a:rPr lang="en-US" sz="2400" b="1" dirty="0" smtClean="0">
                <a:solidFill>
                  <a:prstClr val="black"/>
                </a:solidFill>
              </a:rPr>
              <a:t>4</a:t>
            </a:r>
            <a:r>
              <a:rPr lang="zh-CN" altLang="en-US" sz="2400" b="1" dirty="0" smtClean="0">
                <a:solidFill>
                  <a:prstClr val="black"/>
                </a:solidFill>
              </a:rPr>
              <a:t>种频率（</a:t>
            </a:r>
            <a:r>
              <a:rPr lang="en-US" sz="2400" b="1" dirty="0" smtClean="0">
                <a:solidFill>
                  <a:prstClr val="black"/>
                </a:solidFill>
              </a:rPr>
              <a:t>4.75KHz</a:t>
            </a:r>
            <a:r>
              <a:rPr lang="zh-CN" altLang="en-US" sz="2400" b="1" dirty="0" smtClean="0">
                <a:solidFill>
                  <a:prstClr val="black"/>
                </a:solidFill>
              </a:rPr>
              <a:t>、</a:t>
            </a:r>
            <a:r>
              <a:rPr lang="en-US" sz="2400" b="1" dirty="0" smtClean="0">
                <a:solidFill>
                  <a:prstClr val="black"/>
                </a:solidFill>
              </a:rPr>
              <a:t>5.25KHz</a:t>
            </a:r>
            <a:r>
              <a:rPr lang="zh-CN" altLang="en-US" sz="2400" b="1" dirty="0" smtClean="0">
                <a:solidFill>
                  <a:prstClr val="black"/>
                </a:solidFill>
              </a:rPr>
              <a:t>、</a:t>
            </a:r>
            <a:r>
              <a:rPr lang="en-US" sz="2400" b="1" dirty="0" smtClean="0">
                <a:solidFill>
                  <a:prstClr val="black"/>
                </a:solidFill>
              </a:rPr>
              <a:t>5.75KHz</a:t>
            </a:r>
            <a:r>
              <a:rPr lang="zh-CN" altLang="en-US" sz="2400" b="1" dirty="0" smtClean="0">
                <a:solidFill>
                  <a:prstClr val="black"/>
                </a:solidFill>
              </a:rPr>
              <a:t>、</a:t>
            </a:r>
            <a:r>
              <a:rPr lang="en-US" sz="2400" b="1" dirty="0" smtClean="0">
                <a:solidFill>
                  <a:prstClr val="black"/>
                </a:solidFill>
              </a:rPr>
              <a:t>6.25KHz</a:t>
            </a:r>
            <a:r>
              <a:rPr lang="zh-CN" altLang="en-US" sz="2400" b="1" dirty="0" smtClean="0">
                <a:solidFill>
                  <a:prstClr val="black"/>
                </a:solidFill>
              </a:rPr>
              <a:t>）</a:t>
            </a:r>
            <a:endParaRPr lang="zh-CN" altLang="en-US" sz="2400" b="1" dirty="0"/>
          </a:p>
        </p:txBody>
      </p:sp>
      <p:sp>
        <p:nvSpPr>
          <p:cNvPr id="13" name="圆角矩形 12"/>
          <p:cNvSpPr/>
          <p:nvPr/>
        </p:nvSpPr>
        <p:spPr bwMode="auto">
          <a:xfrm>
            <a:off x="834194" y="4957772"/>
            <a:ext cx="10072757" cy="1428760"/>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zh-CN" altLang="en-US" sz="2400"/>
          </a:p>
        </p:txBody>
      </p:sp>
      <p:grpSp>
        <p:nvGrpSpPr>
          <p:cNvPr id="14" name="组合 8"/>
          <p:cNvGrpSpPr>
            <a:grpSpLocks/>
          </p:cNvGrpSpPr>
          <p:nvPr/>
        </p:nvGrpSpPr>
        <p:grpSpPr bwMode="auto">
          <a:xfrm>
            <a:off x="7928809" y="4529144"/>
            <a:ext cx="3835399" cy="659388"/>
            <a:chOff x="571212" y="2345526"/>
            <a:chExt cx="1571896" cy="1181390"/>
          </a:xfrm>
          <a:solidFill>
            <a:srgbClr val="00AEEE"/>
          </a:solidFill>
        </p:grpSpPr>
        <p:sp>
          <p:nvSpPr>
            <p:cNvPr id="15" name="圆角矩形 4"/>
            <p:cNvSpPr/>
            <p:nvPr/>
          </p:nvSpPr>
          <p:spPr>
            <a:xfrm>
              <a:off x="571212" y="2345526"/>
              <a:ext cx="1571896" cy="1151917"/>
            </a:xfrm>
            <a:prstGeom prst="roundRect">
              <a:avLst/>
            </a:prstGeom>
            <a:grpFill/>
            <a:ln/>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endParaRPr lang="zh-CN" altLang="en-US" sz="2400"/>
            </a:p>
          </p:txBody>
        </p:sp>
        <p:sp>
          <p:nvSpPr>
            <p:cNvPr id="16" name="TextBox 15"/>
            <p:cNvSpPr txBox="1"/>
            <p:nvPr/>
          </p:nvSpPr>
          <p:spPr>
            <a:xfrm>
              <a:off x="629767" y="2479206"/>
              <a:ext cx="1493172" cy="1047710"/>
            </a:xfrm>
            <a:prstGeom prst="rect">
              <a:avLst/>
            </a:prstGeom>
            <a:grpFill/>
          </p:spPr>
          <p:txBody>
            <a:bodyPr>
              <a:spAutoFit/>
            </a:bodyPr>
            <a:lstStyle/>
            <a:p>
              <a:pPr algn="ctr" fontAlgn="auto">
                <a:spcBef>
                  <a:spcPts val="0"/>
                </a:spcBef>
                <a:spcAft>
                  <a:spcPts val="0"/>
                </a:spcAft>
                <a:defRPr/>
              </a:pPr>
              <a:r>
                <a:rPr lang="en-US" sz="3200" dirty="0" smtClean="0">
                  <a:solidFill>
                    <a:schemeClr val="bg1"/>
                  </a:solidFill>
                </a:rPr>
                <a:t>FTGS-917</a:t>
              </a:r>
              <a:r>
                <a:rPr lang="zh-CN" altLang="en-US" sz="3200" dirty="0" smtClean="0">
                  <a:solidFill>
                    <a:schemeClr val="bg1"/>
                  </a:solidFill>
                </a:rPr>
                <a:t>型</a:t>
              </a:r>
              <a:endParaRPr lang="zh-CN" altLang="en-US" sz="3200" b="1" dirty="0">
                <a:solidFill>
                  <a:schemeClr val="bg1"/>
                </a:solidFill>
                <a:latin typeface="+mj-ea"/>
                <a:ea typeface="+mj-ea"/>
              </a:endParaRPr>
            </a:p>
          </p:txBody>
        </p:sp>
      </p:grpSp>
      <p:sp>
        <p:nvSpPr>
          <p:cNvPr id="17" name="矩形 16"/>
          <p:cNvSpPr>
            <a:spLocks noChangeArrowheads="1"/>
          </p:cNvSpPr>
          <p:nvPr/>
        </p:nvSpPr>
        <p:spPr bwMode="auto">
          <a:xfrm>
            <a:off x="1119946" y="5100648"/>
            <a:ext cx="9572692" cy="1137106"/>
          </a:xfrm>
          <a:prstGeom prst="rect">
            <a:avLst/>
          </a:prstGeom>
          <a:noFill/>
          <a:ln w="9525">
            <a:noFill/>
            <a:miter lim="800000"/>
            <a:headEnd/>
            <a:tailEnd/>
          </a:ln>
        </p:spPr>
        <p:txBody>
          <a:bodyPr wrap="square">
            <a:spAutoFit/>
          </a:bodyPr>
          <a:lstStyle/>
          <a:p>
            <a:pPr>
              <a:lnSpc>
                <a:spcPct val="150000"/>
              </a:lnSpc>
            </a:pPr>
            <a:r>
              <a:rPr lang="zh-CN" altLang="en-US" sz="2400" b="1" dirty="0" smtClean="0">
                <a:solidFill>
                  <a:prstClr val="black"/>
                </a:solidFill>
              </a:rPr>
              <a:t>使用</a:t>
            </a:r>
            <a:r>
              <a:rPr lang="en-US" sz="2400" b="1" dirty="0" smtClean="0">
                <a:solidFill>
                  <a:prstClr val="black"/>
                </a:solidFill>
              </a:rPr>
              <a:t>8</a:t>
            </a:r>
            <a:r>
              <a:rPr lang="zh-CN" altLang="en-US" sz="2400" b="1" dirty="0" smtClean="0">
                <a:solidFill>
                  <a:prstClr val="black"/>
                </a:solidFill>
              </a:rPr>
              <a:t>种频率</a:t>
            </a:r>
            <a:endParaRPr lang="en-US" altLang="zh-CN" sz="2400" b="1" dirty="0" smtClean="0">
              <a:solidFill>
                <a:prstClr val="black"/>
              </a:solidFill>
            </a:endParaRPr>
          </a:p>
          <a:p>
            <a:pPr>
              <a:lnSpc>
                <a:spcPct val="150000"/>
              </a:lnSpc>
            </a:pPr>
            <a:r>
              <a:rPr lang="zh-CN" altLang="en-US" sz="2400" b="1" dirty="0" smtClean="0">
                <a:solidFill>
                  <a:prstClr val="black"/>
                </a:solidFill>
              </a:rPr>
              <a:t>（</a:t>
            </a:r>
            <a:r>
              <a:rPr lang="en-US" sz="2400" b="1" dirty="0" smtClean="0">
                <a:solidFill>
                  <a:prstClr val="black"/>
                </a:solidFill>
              </a:rPr>
              <a:t>9.5KHz,10.5KHz,11.5KHz,12.5KHz,13.5KHz, 14.5KHz,15.5KHz,16.5KHz</a:t>
            </a:r>
            <a:r>
              <a:rPr lang="zh-CN" altLang="en-US" sz="2400" b="1" dirty="0" smtClean="0">
                <a:solidFill>
                  <a:prstClr val="black"/>
                </a:solidFill>
              </a:rPr>
              <a:t>） </a:t>
            </a:r>
            <a:endParaRPr lang="zh-CN" altLang="en-US" sz="2400" b="1" dirty="0">
              <a:solidFill>
                <a:srgbClr val="333399"/>
              </a:solidFill>
              <a:latin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right)">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animBg="1"/>
      <p:bldP spid="1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、概述</a:t>
            </a:r>
            <a:endParaRPr lang="zh-CN" altLang="en-US" sz="2400" dirty="0">
              <a:latin typeface="+mn-ea"/>
            </a:endParaRPr>
          </a:p>
        </p:txBody>
      </p:sp>
      <p:sp>
        <p:nvSpPr>
          <p:cNvPr id="13" name="圆角矩形 12"/>
          <p:cNvSpPr/>
          <p:nvPr/>
        </p:nvSpPr>
        <p:spPr bwMode="auto">
          <a:xfrm>
            <a:off x="977070" y="2243128"/>
            <a:ext cx="10072757" cy="1428760"/>
          </a:xfrm>
          <a:prstGeom prst="roundRect">
            <a:avLst>
              <a:gd name="adj" fmla="val 7531"/>
            </a:avLst>
          </a:prstGeom>
          <a:noFill/>
          <a:ln w="28575">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zh-CN" altLang="en-US" sz="2400"/>
          </a:p>
        </p:txBody>
      </p:sp>
      <p:grpSp>
        <p:nvGrpSpPr>
          <p:cNvPr id="6" name="组合 8"/>
          <p:cNvGrpSpPr>
            <a:grpSpLocks/>
          </p:cNvGrpSpPr>
          <p:nvPr/>
        </p:nvGrpSpPr>
        <p:grpSpPr bwMode="auto">
          <a:xfrm>
            <a:off x="285752" y="1743062"/>
            <a:ext cx="3835399" cy="659388"/>
            <a:chOff x="571212" y="2345526"/>
            <a:chExt cx="1571896" cy="1181390"/>
          </a:xfrm>
          <a:solidFill>
            <a:srgbClr val="00AEEE"/>
          </a:solidFill>
        </p:grpSpPr>
        <p:sp>
          <p:nvSpPr>
            <p:cNvPr id="15" name="圆角矩形 4"/>
            <p:cNvSpPr/>
            <p:nvPr/>
          </p:nvSpPr>
          <p:spPr>
            <a:xfrm>
              <a:off x="571212" y="2345526"/>
              <a:ext cx="1571896" cy="1151917"/>
            </a:xfrm>
            <a:prstGeom prst="roundRect">
              <a:avLst/>
            </a:prstGeom>
            <a:grpFill/>
            <a:ln/>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endParaRPr lang="zh-CN" altLang="en-US" sz="2400"/>
            </a:p>
          </p:txBody>
        </p:sp>
        <p:sp>
          <p:nvSpPr>
            <p:cNvPr id="16" name="TextBox 15"/>
            <p:cNvSpPr txBox="1"/>
            <p:nvPr/>
          </p:nvSpPr>
          <p:spPr>
            <a:xfrm>
              <a:off x="629767" y="2479206"/>
              <a:ext cx="1493172" cy="1047710"/>
            </a:xfrm>
            <a:prstGeom prst="rect">
              <a:avLst/>
            </a:prstGeom>
            <a:grpFill/>
          </p:spPr>
          <p:txBody>
            <a:bodyPr>
              <a:spAutoFit/>
            </a:bodyPr>
            <a:lstStyle/>
            <a:p>
              <a:pPr algn="ctr" fontAlgn="auto">
                <a:spcBef>
                  <a:spcPts val="0"/>
                </a:spcBef>
                <a:spcAft>
                  <a:spcPts val="0"/>
                </a:spcAft>
                <a:defRPr/>
              </a:pPr>
              <a:r>
                <a:rPr lang="en-US" sz="3200" dirty="0" smtClean="0">
                  <a:solidFill>
                    <a:schemeClr val="bg1"/>
                  </a:solidFill>
                </a:rPr>
                <a:t>FTGS-917</a:t>
              </a:r>
              <a:r>
                <a:rPr lang="zh-CN" altLang="en-US" sz="3200" dirty="0" smtClean="0">
                  <a:solidFill>
                    <a:schemeClr val="bg1"/>
                  </a:solidFill>
                </a:rPr>
                <a:t>型</a:t>
              </a:r>
              <a:endParaRPr lang="zh-CN" altLang="en-US" sz="3200" b="1" dirty="0">
                <a:solidFill>
                  <a:schemeClr val="bg1"/>
                </a:solidFill>
                <a:latin typeface="+mj-ea"/>
                <a:ea typeface="+mj-ea"/>
              </a:endParaRPr>
            </a:p>
          </p:txBody>
        </p:sp>
      </p:grpSp>
      <p:sp>
        <p:nvSpPr>
          <p:cNvPr id="17" name="矩形 16"/>
          <p:cNvSpPr>
            <a:spLocks noChangeArrowheads="1"/>
          </p:cNvSpPr>
          <p:nvPr/>
        </p:nvSpPr>
        <p:spPr bwMode="auto">
          <a:xfrm>
            <a:off x="1262822" y="2386004"/>
            <a:ext cx="9644130" cy="1200329"/>
          </a:xfrm>
          <a:prstGeom prst="rect">
            <a:avLst/>
          </a:prstGeom>
          <a:noFill/>
          <a:ln w="9525">
            <a:noFill/>
            <a:miter lim="800000"/>
            <a:headEnd/>
            <a:tailEnd/>
          </a:ln>
        </p:spPr>
        <p:txBody>
          <a:bodyPr wrap="square">
            <a:spAutoFit/>
          </a:bodyPr>
          <a:lstStyle/>
          <a:p>
            <a:pPr>
              <a:lnSpc>
                <a:spcPct val="150000"/>
              </a:lnSpc>
            </a:pPr>
            <a:r>
              <a:rPr lang="zh-CN" altLang="en-US" sz="2400" b="1" dirty="0" smtClean="0">
                <a:solidFill>
                  <a:prstClr val="black"/>
                </a:solidFill>
              </a:rPr>
              <a:t>使用</a:t>
            </a:r>
            <a:r>
              <a:rPr lang="en-US" sz="2400" b="1" dirty="0" smtClean="0">
                <a:solidFill>
                  <a:prstClr val="black"/>
                </a:solidFill>
              </a:rPr>
              <a:t>8</a:t>
            </a:r>
            <a:r>
              <a:rPr lang="zh-CN" altLang="en-US" sz="2400" b="1" dirty="0" smtClean="0">
                <a:solidFill>
                  <a:prstClr val="black"/>
                </a:solidFill>
              </a:rPr>
              <a:t>种频率（</a:t>
            </a:r>
            <a:r>
              <a:rPr lang="en-US" sz="2400" b="1" dirty="0" smtClean="0">
                <a:solidFill>
                  <a:prstClr val="black"/>
                </a:solidFill>
              </a:rPr>
              <a:t>9.5KHz,10.5KHz,11.5KHz,12.5KHz,13.5KHz,14.5KHz,15.5KHz,16.5KHz</a:t>
            </a:r>
            <a:r>
              <a:rPr lang="zh-CN" altLang="en-US" sz="2400" b="1" dirty="0" smtClean="0">
                <a:solidFill>
                  <a:prstClr val="black"/>
                </a:solidFill>
              </a:rPr>
              <a:t>） </a:t>
            </a:r>
            <a:endParaRPr lang="zh-CN" altLang="en-US" sz="2400" b="1" dirty="0">
              <a:solidFill>
                <a:srgbClr val="333399"/>
              </a:solidFill>
              <a:latin typeface="宋体" charset="-122"/>
            </a:endParaRPr>
          </a:p>
        </p:txBody>
      </p:sp>
      <p:sp>
        <p:nvSpPr>
          <p:cNvPr id="18" name="圆角矩形 17"/>
          <p:cNvSpPr/>
          <p:nvPr/>
        </p:nvSpPr>
        <p:spPr bwMode="auto">
          <a:xfrm>
            <a:off x="977070" y="4100516"/>
            <a:ext cx="4929222" cy="2643206"/>
          </a:xfrm>
          <a:prstGeom prst="roundRect">
            <a:avLst>
              <a:gd name="adj" fmla="val 7531"/>
            </a:avLst>
          </a:prstGeom>
          <a:noFill/>
          <a:ln w="28575">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zh-CN" altLang="en-US" sz="2400"/>
          </a:p>
        </p:txBody>
      </p:sp>
      <p:sp>
        <p:nvSpPr>
          <p:cNvPr id="19" name="矩形 18"/>
          <p:cNvSpPr>
            <a:spLocks noChangeArrowheads="1"/>
          </p:cNvSpPr>
          <p:nvPr/>
        </p:nvSpPr>
        <p:spPr bwMode="auto">
          <a:xfrm>
            <a:off x="1119946" y="4171954"/>
            <a:ext cx="4714908" cy="2492990"/>
          </a:xfrm>
          <a:prstGeom prst="rect">
            <a:avLst/>
          </a:prstGeom>
          <a:noFill/>
          <a:ln w="9525">
            <a:noFill/>
            <a:miter lim="800000"/>
            <a:headEnd/>
            <a:tailEnd/>
          </a:ln>
        </p:spPr>
        <p:txBody>
          <a:bodyPr wrap="square">
            <a:spAutoFit/>
          </a:bodyPr>
          <a:lstStyle/>
          <a:p>
            <a:pPr>
              <a:lnSpc>
                <a:spcPct val="150000"/>
              </a:lnSpc>
            </a:pPr>
            <a:r>
              <a:rPr lang="zh-CN" altLang="en-US" sz="2400" b="1" dirty="0" smtClean="0">
                <a:solidFill>
                  <a:srgbClr val="0303EB"/>
                </a:solidFill>
              </a:rPr>
              <a:t>由</a:t>
            </a:r>
            <a:r>
              <a:rPr lang="en-US" altLang="zh-CN" sz="2400" b="1" dirty="0" smtClean="0">
                <a:solidFill>
                  <a:srgbClr val="0303EB"/>
                </a:solidFill>
              </a:rPr>
              <a:t>15</a:t>
            </a:r>
            <a:r>
              <a:rPr lang="zh-CN" altLang="en-US" sz="2400" b="1" dirty="0" smtClean="0">
                <a:solidFill>
                  <a:srgbClr val="0303EB"/>
                </a:solidFill>
              </a:rPr>
              <a:t>种不同的位模式进行调制</a:t>
            </a:r>
            <a:endParaRPr lang="en-US" altLang="zh-CN" sz="2400" b="1" dirty="0" smtClean="0">
              <a:solidFill>
                <a:srgbClr val="0303EB"/>
              </a:solidFill>
            </a:endParaRPr>
          </a:p>
          <a:p>
            <a:r>
              <a:rPr lang="zh-CN" altLang="en-US" sz="2400" b="1" dirty="0" smtClean="0">
                <a:solidFill>
                  <a:prstClr val="black"/>
                </a:solidFill>
              </a:rPr>
              <a:t>（</a:t>
            </a:r>
            <a:r>
              <a:rPr lang="en-US" sz="2400" b="1" dirty="0" smtClean="0">
                <a:solidFill>
                  <a:prstClr val="black"/>
                </a:solidFill>
              </a:rPr>
              <a:t>2.2</a:t>
            </a:r>
            <a:r>
              <a:rPr lang="zh-CN" altLang="en-US" sz="2400" b="1" dirty="0" smtClean="0">
                <a:solidFill>
                  <a:prstClr val="black"/>
                </a:solidFill>
              </a:rPr>
              <a:t>、</a:t>
            </a:r>
            <a:r>
              <a:rPr lang="en-US" altLang="zh-CN" sz="2400" b="1" dirty="0" smtClean="0">
                <a:solidFill>
                  <a:prstClr val="black"/>
                </a:solidFill>
              </a:rPr>
              <a:t>2.3</a:t>
            </a:r>
            <a:r>
              <a:rPr lang="zh-CN" altLang="en-US" sz="2400" b="1" dirty="0" smtClean="0">
                <a:solidFill>
                  <a:prstClr val="black"/>
                </a:solidFill>
              </a:rPr>
              <a:t>、</a:t>
            </a:r>
            <a:r>
              <a:rPr lang="en-US" altLang="zh-CN" sz="2400" b="1" dirty="0" smtClean="0">
                <a:solidFill>
                  <a:prstClr val="black"/>
                </a:solidFill>
              </a:rPr>
              <a:t>2.4</a:t>
            </a:r>
            <a:r>
              <a:rPr lang="zh-CN" altLang="en-US" sz="2400" b="1" dirty="0" smtClean="0">
                <a:solidFill>
                  <a:prstClr val="black"/>
                </a:solidFill>
              </a:rPr>
              <a:t>、</a:t>
            </a:r>
            <a:r>
              <a:rPr lang="en-US" altLang="zh-CN" sz="2400" b="1" dirty="0" smtClean="0">
                <a:solidFill>
                  <a:prstClr val="black"/>
                </a:solidFill>
              </a:rPr>
              <a:t>2.5</a:t>
            </a:r>
            <a:r>
              <a:rPr lang="zh-CN" altLang="en-US" sz="2400" b="1" dirty="0" smtClean="0">
                <a:solidFill>
                  <a:prstClr val="black"/>
                </a:solidFill>
              </a:rPr>
              <a:t>、</a:t>
            </a:r>
            <a:r>
              <a:rPr lang="en-US" altLang="zh-CN" sz="2400" b="1" dirty="0" smtClean="0">
                <a:solidFill>
                  <a:prstClr val="black"/>
                </a:solidFill>
              </a:rPr>
              <a:t>2.6,</a:t>
            </a:r>
          </a:p>
          <a:p>
            <a:r>
              <a:rPr lang="en-US" altLang="zh-CN" sz="2400" b="1" dirty="0" smtClean="0">
                <a:solidFill>
                  <a:prstClr val="black"/>
                </a:solidFill>
              </a:rPr>
              <a:t>3.2</a:t>
            </a:r>
            <a:r>
              <a:rPr lang="zh-CN" altLang="en-US" sz="2400" b="1" dirty="0" smtClean="0">
                <a:solidFill>
                  <a:prstClr val="black"/>
                </a:solidFill>
              </a:rPr>
              <a:t>、</a:t>
            </a:r>
            <a:r>
              <a:rPr lang="en-US" altLang="zh-CN" sz="2400" b="1" dirty="0" smtClean="0">
                <a:solidFill>
                  <a:prstClr val="black"/>
                </a:solidFill>
              </a:rPr>
              <a:t>3.3</a:t>
            </a:r>
            <a:r>
              <a:rPr lang="zh-CN" altLang="en-US" sz="2400" b="1" dirty="0" smtClean="0">
                <a:solidFill>
                  <a:prstClr val="black"/>
                </a:solidFill>
              </a:rPr>
              <a:t>、</a:t>
            </a:r>
            <a:r>
              <a:rPr lang="en-US" altLang="zh-CN" sz="2400" b="1" dirty="0" smtClean="0">
                <a:solidFill>
                  <a:prstClr val="black"/>
                </a:solidFill>
              </a:rPr>
              <a:t>3.4</a:t>
            </a:r>
            <a:r>
              <a:rPr lang="zh-CN" altLang="en-US" sz="2400" b="1" dirty="0" smtClean="0">
                <a:solidFill>
                  <a:prstClr val="black"/>
                </a:solidFill>
              </a:rPr>
              <a:t>、</a:t>
            </a:r>
            <a:r>
              <a:rPr lang="en-US" altLang="zh-CN" sz="2400" b="1" dirty="0" smtClean="0">
                <a:solidFill>
                  <a:prstClr val="black"/>
                </a:solidFill>
              </a:rPr>
              <a:t>3.5,</a:t>
            </a:r>
          </a:p>
          <a:p>
            <a:r>
              <a:rPr lang="en-US" altLang="zh-CN" sz="2400" b="1" dirty="0" smtClean="0">
                <a:solidFill>
                  <a:prstClr val="black"/>
                </a:solidFill>
              </a:rPr>
              <a:t>4.2</a:t>
            </a:r>
            <a:r>
              <a:rPr lang="zh-CN" altLang="en-US" sz="2400" b="1" dirty="0" smtClean="0">
                <a:solidFill>
                  <a:prstClr val="black"/>
                </a:solidFill>
              </a:rPr>
              <a:t>、</a:t>
            </a:r>
            <a:r>
              <a:rPr lang="en-US" altLang="zh-CN" sz="2400" b="1" dirty="0" smtClean="0">
                <a:solidFill>
                  <a:prstClr val="black"/>
                </a:solidFill>
              </a:rPr>
              <a:t>4.3</a:t>
            </a:r>
            <a:r>
              <a:rPr lang="zh-CN" altLang="en-US" sz="2400" b="1" dirty="0" smtClean="0">
                <a:solidFill>
                  <a:prstClr val="black"/>
                </a:solidFill>
              </a:rPr>
              <a:t>、</a:t>
            </a:r>
            <a:r>
              <a:rPr lang="en-US" altLang="zh-CN" sz="2400" b="1" dirty="0" smtClean="0">
                <a:solidFill>
                  <a:prstClr val="black"/>
                </a:solidFill>
              </a:rPr>
              <a:t>4.4,</a:t>
            </a:r>
          </a:p>
          <a:p>
            <a:r>
              <a:rPr lang="en-US" altLang="zh-CN" sz="2400" b="1" dirty="0" smtClean="0">
                <a:solidFill>
                  <a:prstClr val="black"/>
                </a:solidFill>
              </a:rPr>
              <a:t>5.2</a:t>
            </a:r>
            <a:r>
              <a:rPr lang="zh-CN" altLang="en-US" sz="2400" b="1" dirty="0" smtClean="0">
                <a:solidFill>
                  <a:prstClr val="black"/>
                </a:solidFill>
              </a:rPr>
              <a:t>、</a:t>
            </a:r>
            <a:r>
              <a:rPr lang="en-US" altLang="zh-CN" sz="2400" b="1" dirty="0" smtClean="0">
                <a:solidFill>
                  <a:prstClr val="black"/>
                </a:solidFill>
              </a:rPr>
              <a:t>5.3,</a:t>
            </a:r>
          </a:p>
          <a:p>
            <a:r>
              <a:rPr lang="en-US" altLang="zh-CN" sz="2400" b="1" dirty="0" smtClean="0">
                <a:solidFill>
                  <a:prstClr val="black"/>
                </a:solidFill>
              </a:rPr>
              <a:t>6.2</a:t>
            </a:r>
            <a:r>
              <a:rPr lang="zh-CN" altLang="en-US" sz="2400" b="1" dirty="0" smtClean="0">
                <a:solidFill>
                  <a:prstClr val="black"/>
                </a:solidFill>
              </a:rPr>
              <a:t>） </a:t>
            </a:r>
            <a:endParaRPr lang="zh-CN" altLang="en-US" sz="2400" b="1" dirty="0">
              <a:solidFill>
                <a:srgbClr val="333399"/>
              </a:solidFill>
              <a:latin typeface="宋体" charset="-122"/>
            </a:endParaRPr>
          </a:p>
        </p:txBody>
      </p:sp>
      <p:sp>
        <p:nvSpPr>
          <p:cNvPr id="20" name="矩形 19"/>
          <p:cNvSpPr/>
          <p:nvPr/>
        </p:nvSpPr>
        <p:spPr>
          <a:xfrm>
            <a:off x="6120606" y="4600582"/>
            <a:ext cx="5143536" cy="1691104"/>
          </a:xfrm>
          <a:prstGeom prst="rect">
            <a:avLst/>
          </a:prstGeom>
        </p:spPr>
        <p:txBody>
          <a:bodyPr wrap="square">
            <a:spAutoFit/>
          </a:bodyPr>
          <a:lstStyle/>
          <a:p>
            <a:pPr>
              <a:lnSpc>
                <a:spcPct val="150000"/>
              </a:lnSpc>
              <a:buFont typeface="Wingdings" pitchFamily="2" charset="2"/>
              <a:buChar char="u"/>
            </a:pPr>
            <a:r>
              <a:rPr lang="zh-CN" altLang="en-US" sz="2400" b="1" dirty="0" smtClean="0">
                <a:solidFill>
                  <a:srgbClr val="C00000"/>
                </a:solidFill>
              </a:rPr>
              <a:t>采用移频键控方式</a:t>
            </a:r>
            <a:endParaRPr lang="en-US" altLang="zh-CN" sz="2400" b="1" dirty="0" smtClean="0">
              <a:solidFill>
                <a:srgbClr val="C00000"/>
              </a:solidFill>
            </a:endParaRPr>
          </a:p>
          <a:p>
            <a:pPr>
              <a:lnSpc>
                <a:spcPct val="150000"/>
              </a:lnSpc>
              <a:buFont typeface="Wingdings" pitchFamily="2" charset="2"/>
              <a:buChar char="u"/>
            </a:pPr>
            <a:r>
              <a:rPr lang="zh-CN" altLang="en-US" sz="2400" b="1" dirty="0" smtClean="0">
                <a:solidFill>
                  <a:srgbClr val="C00000"/>
                </a:solidFill>
              </a:rPr>
              <a:t>两轨道区段之间采用</a:t>
            </a:r>
            <a:r>
              <a:rPr lang="en-US" altLang="zh-CN" sz="2400" b="1" dirty="0" smtClean="0">
                <a:solidFill>
                  <a:srgbClr val="C00000"/>
                </a:solidFill>
              </a:rPr>
              <a:t>S</a:t>
            </a:r>
            <a:r>
              <a:rPr lang="zh-CN" altLang="en-US" sz="2400" b="1" dirty="0" smtClean="0">
                <a:solidFill>
                  <a:srgbClr val="C00000"/>
                </a:solidFill>
              </a:rPr>
              <a:t>棒进行电气绝缘分割</a:t>
            </a:r>
            <a:endParaRPr lang="en-US" altLang="zh-CN" sz="24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righ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500"/>
                                        <p:tgtEl>
                                          <p:spTgt spid="18"/>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animBg="1"/>
      <p:bldP spid="1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、概述</a:t>
            </a:r>
            <a:endParaRPr lang="zh-CN" altLang="en-US" sz="2400" dirty="0">
              <a:latin typeface="+mn-ea"/>
            </a:endParaRPr>
          </a:p>
        </p:txBody>
      </p:sp>
      <p:sp>
        <p:nvSpPr>
          <p:cNvPr id="5" name="矩形 4"/>
          <p:cNvSpPr/>
          <p:nvPr/>
        </p:nvSpPr>
        <p:spPr>
          <a:xfrm>
            <a:off x="977070" y="6457970"/>
            <a:ext cx="8572560" cy="400110"/>
          </a:xfrm>
          <a:prstGeom prst="rect">
            <a:avLst/>
          </a:prstGeom>
        </p:spPr>
        <p:txBody>
          <a:bodyPr wrap="square">
            <a:spAutoFit/>
          </a:bodyPr>
          <a:lstStyle/>
          <a:p>
            <a:pPr algn="ctr"/>
            <a:r>
              <a:rPr lang="zh-CN" altLang="en-US" sz="2000" b="1" dirty="0" smtClean="0"/>
              <a:t>位模式</a:t>
            </a:r>
            <a:r>
              <a:rPr lang="en-US" sz="2000" b="1" dirty="0" smtClean="0"/>
              <a:t>2.3</a:t>
            </a:r>
            <a:r>
              <a:rPr lang="zh-CN" altLang="en-US" sz="2000" b="1" dirty="0" smtClean="0"/>
              <a:t>调制</a:t>
            </a:r>
            <a:r>
              <a:rPr lang="en-US" sz="2000" b="1" dirty="0" smtClean="0"/>
              <a:t>9.5KHz</a:t>
            </a:r>
            <a:r>
              <a:rPr lang="zh-CN" altLang="en-US" sz="2000" b="1" dirty="0" smtClean="0"/>
              <a:t>频率所得的移频键控（</a:t>
            </a:r>
            <a:r>
              <a:rPr lang="en-US" sz="2000" b="1" dirty="0" smtClean="0"/>
              <a:t>FSK</a:t>
            </a:r>
            <a:r>
              <a:rPr lang="zh-CN" altLang="en-US" sz="2000" b="1" dirty="0" smtClean="0"/>
              <a:t>）波形示意图</a:t>
            </a:r>
            <a:endParaRPr lang="zh-CN" altLang="en-US" sz="2000" b="1" dirty="0"/>
          </a:p>
        </p:txBody>
      </p:sp>
      <p:pic>
        <p:nvPicPr>
          <p:cNvPr id="78851" name="Picture 3"/>
          <p:cNvPicPr>
            <a:picLocks noChangeAspect="1" noChangeArrowheads="1"/>
          </p:cNvPicPr>
          <p:nvPr/>
        </p:nvPicPr>
        <p:blipFill>
          <a:blip r:embed="rId2"/>
          <a:srcRect/>
          <a:stretch>
            <a:fillRect/>
          </a:stretch>
        </p:blipFill>
        <p:spPr bwMode="auto">
          <a:xfrm>
            <a:off x="2191516" y="1100120"/>
            <a:ext cx="6715171" cy="50728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pic>
        <p:nvPicPr>
          <p:cNvPr id="4" name="图片 3" descr="C:\Users\Administrator\AppData\Roaming\Tencent\Users\603359521\QQ\WinTemp\RichOle\M)ZH%HS(SG111SMIN`V_RXH.png"/>
          <p:cNvPicPr/>
          <p:nvPr/>
        </p:nvPicPr>
        <p:blipFill>
          <a:blip r:embed="rId2" cstate="print"/>
          <a:srcRect/>
          <a:stretch>
            <a:fillRect/>
          </a:stretch>
        </p:blipFill>
        <p:spPr bwMode="auto">
          <a:xfrm>
            <a:off x="3263086" y="1100120"/>
            <a:ext cx="7662900" cy="3371867"/>
          </a:xfrm>
          <a:prstGeom prst="rect">
            <a:avLst/>
          </a:prstGeom>
          <a:noFill/>
          <a:ln w="9525">
            <a:noFill/>
            <a:miter lim="800000"/>
            <a:headEnd/>
            <a:tailEnd/>
          </a:ln>
        </p:spPr>
      </p:pic>
      <p:sp>
        <p:nvSpPr>
          <p:cNvPr id="6" name="矩形 5"/>
          <p:cNvSpPr/>
          <p:nvPr/>
        </p:nvSpPr>
        <p:spPr>
          <a:xfrm>
            <a:off x="1834326" y="3529012"/>
            <a:ext cx="1217000" cy="400110"/>
          </a:xfrm>
          <a:prstGeom prst="rect">
            <a:avLst/>
          </a:prstGeom>
          <a:noFill/>
          <a:ln>
            <a:solidFill>
              <a:srgbClr val="0303EB"/>
            </a:solidFill>
          </a:ln>
        </p:spPr>
        <p:txBody>
          <a:bodyPr wrap="none">
            <a:spAutoFit/>
          </a:bodyPr>
          <a:lstStyle/>
          <a:p>
            <a:r>
              <a:rPr lang="zh-CN" altLang="en-US" sz="2000" b="1" dirty="0" smtClean="0">
                <a:solidFill>
                  <a:srgbClr val="0303EB"/>
                </a:solidFill>
                <a:latin typeface="Arial" pitchFamily="34" charset="0"/>
                <a:ea typeface="宋体" pitchFamily="2" charset="-122"/>
                <a:cs typeface="宋体" pitchFamily="2" charset="-122"/>
              </a:rPr>
              <a:t>室内设备</a:t>
            </a:r>
            <a:endParaRPr lang="zh-CN" altLang="en-US" dirty="0">
              <a:solidFill>
                <a:srgbClr val="0303EB"/>
              </a:solidFill>
            </a:endParaRPr>
          </a:p>
        </p:txBody>
      </p:sp>
      <p:sp>
        <p:nvSpPr>
          <p:cNvPr id="7" name="矩形 6"/>
          <p:cNvSpPr/>
          <p:nvPr/>
        </p:nvSpPr>
        <p:spPr>
          <a:xfrm>
            <a:off x="1834326" y="2100252"/>
            <a:ext cx="1217000" cy="400110"/>
          </a:xfrm>
          <a:prstGeom prst="rect">
            <a:avLst/>
          </a:prstGeom>
          <a:noFill/>
          <a:ln w="28575">
            <a:solidFill>
              <a:srgbClr val="FF0000"/>
            </a:solidFill>
          </a:ln>
        </p:spPr>
        <p:txBody>
          <a:bodyPr wrap="none">
            <a:spAutoFit/>
          </a:bodyPr>
          <a:lstStyle/>
          <a:p>
            <a:r>
              <a:rPr lang="zh-CN" altLang="en-US" sz="2000" b="1" dirty="0" smtClean="0">
                <a:solidFill>
                  <a:srgbClr val="FF0000"/>
                </a:solidFill>
                <a:latin typeface="Arial" pitchFamily="34" charset="0"/>
                <a:ea typeface="宋体" pitchFamily="2" charset="-122"/>
                <a:cs typeface="宋体" pitchFamily="2" charset="-122"/>
              </a:rPr>
              <a:t>室外设备</a:t>
            </a:r>
            <a:endParaRPr lang="zh-CN" altLang="en-US" dirty="0">
              <a:solidFill>
                <a:srgbClr val="FF0000"/>
              </a:solidFill>
            </a:endParaRPr>
          </a:p>
        </p:txBody>
      </p:sp>
      <p:sp>
        <p:nvSpPr>
          <p:cNvPr id="8" name="矩形 7"/>
          <p:cNvSpPr/>
          <p:nvPr/>
        </p:nvSpPr>
        <p:spPr>
          <a:xfrm>
            <a:off x="3334524" y="1171558"/>
            <a:ext cx="7643866" cy="2000264"/>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V="1">
            <a:off x="3334524" y="3314698"/>
            <a:ext cx="7643866" cy="1062046"/>
          </a:xfrm>
          <a:prstGeom prst="rect">
            <a:avLst/>
          </a:prstGeom>
          <a:noFill/>
          <a:ln>
            <a:solidFill>
              <a:srgbClr val="0303E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834326" y="4970759"/>
            <a:ext cx="2277034" cy="1471680"/>
            <a:chOff x="548442" y="4771976"/>
            <a:chExt cx="2277034" cy="1471680"/>
          </a:xfrm>
        </p:grpSpPr>
        <p:sp>
          <p:nvSpPr>
            <p:cNvPr id="11" name="矩形 10"/>
            <p:cNvSpPr/>
            <p:nvPr/>
          </p:nvSpPr>
          <p:spPr>
            <a:xfrm>
              <a:off x="1834325" y="5272042"/>
              <a:ext cx="959911" cy="400110"/>
            </a:xfrm>
            <a:prstGeom prst="rect">
              <a:avLst/>
            </a:prstGeom>
            <a:ln>
              <a:solidFill>
                <a:srgbClr val="FFC000"/>
              </a:solidFill>
            </a:ln>
          </p:spPr>
          <p:txBody>
            <a:bodyPr wrap="square">
              <a:spAutoFit/>
            </a:bodyPr>
            <a:lstStyle/>
            <a:p>
              <a:pPr algn="ctr"/>
              <a:r>
                <a:rPr lang="zh-CN" altLang="en-US" sz="2000" b="1" dirty="0" smtClean="0">
                  <a:solidFill>
                    <a:prstClr val="black"/>
                  </a:solidFill>
                  <a:latin typeface="Arial" pitchFamily="34" charset="0"/>
                  <a:ea typeface="宋体" pitchFamily="2" charset="-122"/>
                  <a:cs typeface="宋体" pitchFamily="2" charset="-122"/>
                </a:rPr>
                <a:t>棒</a:t>
              </a:r>
              <a:endParaRPr lang="zh-CN" altLang="en-US" dirty="0"/>
            </a:p>
          </p:txBody>
        </p:sp>
        <p:sp>
          <p:nvSpPr>
            <p:cNvPr id="12" name="矩形 11"/>
            <p:cNvSpPr/>
            <p:nvPr/>
          </p:nvSpPr>
          <p:spPr>
            <a:xfrm>
              <a:off x="1834326" y="5843546"/>
              <a:ext cx="991150" cy="400110"/>
            </a:xfrm>
            <a:prstGeom prst="rect">
              <a:avLst/>
            </a:prstGeom>
            <a:ln>
              <a:solidFill>
                <a:srgbClr val="FFC000"/>
              </a:solidFill>
            </a:ln>
          </p:spPr>
          <p:txBody>
            <a:bodyPr wrap="square">
              <a:spAutoFit/>
            </a:bodyPr>
            <a:lstStyle/>
            <a:p>
              <a:r>
                <a:rPr lang="zh-CN" altLang="en-US" sz="2000" b="1" dirty="0" smtClean="0">
                  <a:solidFill>
                    <a:srgbClr val="01AEEE"/>
                  </a:solidFill>
                  <a:latin typeface="Arial" pitchFamily="34" charset="0"/>
                  <a:ea typeface="宋体" pitchFamily="2" charset="-122"/>
                  <a:cs typeface="宋体" pitchFamily="2" charset="-122"/>
                </a:rPr>
                <a:t>轨旁盒</a:t>
              </a:r>
              <a:endParaRPr lang="zh-CN" altLang="en-US" dirty="0">
                <a:solidFill>
                  <a:srgbClr val="01AEEE"/>
                </a:solidFill>
              </a:endParaRPr>
            </a:p>
          </p:txBody>
        </p:sp>
        <p:sp>
          <p:nvSpPr>
            <p:cNvPr id="13" name="矩形 12"/>
            <p:cNvSpPr/>
            <p:nvPr/>
          </p:nvSpPr>
          <p:spPr>
            <a:xfrm>
              <a:off x="548442" y="4771976"/>
              <a:ext cx="1257908" cy="400110"/>
            </a:xfrm>
            <a:prstGeom prst="rect">
              <a:avLst/>
            </a:prstGeom>
            <a:noFill/>
            <a:ln w="28575">
              <a:solidFill>
                <a:srgbClr val="FF0000"/>
              </a:solidFill>
            </a:ln>
          </p:spPr>
          <p:txBody>
            <a:bodyPr wrap="square">
              <a:spAutoFit/>
            </a:bodyPr>
            <a:lstStyle/>
            <a:p>
              <a:r>
                <a:rPr lang="zh-CN" altLang="en-US" sz="2000" b="1" dirty="0" smtClean="0">
                  <a:solidFill>
                    <a:srgbClr val="FF0000"/>
                  </a:solidFill>
                  <a:latin typeface="Arial" pitchFamily="34" charset="0"/>
                  <a:ea typeface="宋体" pitchFamily="2" charset="-122"/>
                  <a:cs typeface="宋体" pitchFamily="2" charset="-122"/>
                </a:rPr>
                <a:t>室外设备</a:t>
              </a:r>
              <a:endParaRPr lang="zh-CN" altLang="en-US" dirty="0">
                <a:solidFill>
                  <a:srgbClr val="FF0000"/>
                </a:solidFill>
              </a:endParaRPr>
            </a:p>
          </p:txBody>
        </p:sp>
        <p:sp>
          <p:nvSpPr>
            <p:cNvPr id="14" name="任意多边形 13"/>
            <p:cNvSpPr/>
            <p:nvPr/>
          </p:nvSpPr>
          <p:spPr>
            <a:xfrm>
              <a:off x="1115834" y="5176649"/>
              <a:ext cx="758771" cy="837127"/>
            </a:xfrm>
            <a:custGeom>
              <a:avLst/>
              <a:gdLst>
                <a:gd name="connsiteX0" fmla="*/ 0 w 734096"/>
                <a:gd name="connsiteY0" fmla="*/ 0 h 837127"/>
                <a:gd name="connsiteX1" fmla="*/ 0 w 734096"/>
                <a:gd name="connsiteY1" fmla="*/ 837127 h 837127"/>
                <a:gd name="connsiteX2" fmla="*/ 734096 w 734096"/>
                <a:gd name="connsiteY2" fmla="*/ 837127 h 837127"/>
              </a:gdLst>
              <a:ahLst/>
              <a:cxnLst>
                <a:cxn ang="0">
                  <a:pos x="connsiteX0" y="connsiteY0"/>
                </a:cxn>
                <a:cxn ang="0">
                  <a:pos x="connsiteX1" y="connsiteY1"/>
                </a:cxn>
                <a:cxn ang="0">
                  <a:pos x="connsiteX2" y="connsiteY2"/>
                </a:cxn>
              </a:cxnLst>
              <a:rect l="l" t="t" r="r" b="b"/>
              <a:pathLst>
                <a:path w="734096" h="837127">
                  <a:moveTo>
                    <a:pt x="0" y="0"/>
                  </a:moveTo>
                  <a:lnTo>
                    <a:pt x="0" y="837127"/>
                  </a:lnTo>
                  <a:lnTo>
                    <a:pt x="734096" y="837127"/>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任意多边形 14"/>
            <p:cNvSpPr/>
            <p:nvPr/>
          </p:nvSpPr>
          <p:spPr>
            <a:xfrm>
              <a:off x="1128714" y="5459984"/>
              <a:ext cx="745460" cy="0"/>
            </a:xfrm>
            <a:custGeom>
              <a:avLst/>
              <a:gdLst>
                <a:gd name="connsiteX0" fmla="*/ 0 w 721217"/>
                <a:gd name="connsiteY0" fmla="*/ 0 h 0"/>
                <a:gd name="connsiteX1" fmla="*/ 721217 w 721217"/>
                <a:gd name="connsiteY1" fmla="*/ 0 h 0"/>
              </a:gdLst>
              <a:ahLst/>
              <a:cxnLst>
                <a:cxn ang="0">
                  <a:pos x="connsiteX0" y="connsiteY0"/>
                </a:cxn>
                <a:cxn ang="0">
                  <a:pos x="connsiteX1" y="connsiteY1"/>
                </a:cxn>
              </a:cxnLst>
              <a:rect l="l" t="t" r="r" b="b"/>
              <a:pathLst>
                <a:path w="721217">
                  <a:moveTo>
                    <a:pt x="0" y="0"/>
                  </a:moveTo>
                  <a:lnTo>
                    <a:pt x="721217"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6" name="矩形 15"/>
          <p:cNvSpPr/>
          <p:nvPr/>
        </p:nvSpPr>
        <p:spPr>
          <a:xfrm>
            <a:off x="4834722" y="5442307"/>
            <a:ext cx="6929486" cy="1015663"/>
          </a:xfrm>
          <a:prstGeom prst="rect">
            <a:avLst/>
          </a:prstGeom>
        </p:spPr>
        <p:txBody>
          <a:bodyPr wrap="square">
            <a:spAutoFit/>
          </a:bodyPr>
          <a:lstStyle/>
          <a:p>
            <a:pPr>
              <a:lnSpc>
                <a:spcPct val="150000"/>
              </a:lnSpc>
              <a:buFont typeface="Wingdings" pitchFamily="2" charset="2"/>
              <a:buChar char="Ø"/>
            </a:pPr>
            <a:r>
              <a:rPr lang="zh-CN" altLang="en-US" sz="2000" b="1" dirty="0" smtClean="0">
                <a:solidFill>
                  <a:prstClr val="black"/>
                </a:solidFill>
                <a:latin typeface="Arial" pitchFamily="34" charset="0"/>
                <a:ea typeface="宋体" pitchFamily="2" charset="-122"/>
                <a:cs typeface="宋体" pitchFamily="2" charset="-122"/>
              </a:rPr>
              <a:t>轨旁盒内含有调谐单元和方向转换电路。</a:t>
            </a:r>
            <a:endParaRPr lang="en-US" altLang="zh-CN" sz="2000" b="1" dirty="0" smtClean="0">
              <a:solidFill>
                <a:prstClr val="black"/>
              </a:solidFill>
              <a:latin typeface="Arial" pitchFamily="34" charset="0"/>
              <a:ea typeface="宋体" pitchFamily="2" charset="-122"/>
              <a:cs typeface="宋体" pitchFamily="2" charset="-122"/>
            </a:endParaRPr>
          </a:p>
          <a:p>
            <a:pPr>
              <a:lnSpc>
                <a:spcPct val="150000"/>
              </a:lnSpc>
              <a:buFont typeface="Wingdings" pitchFamily="2" charset="2"/>
              <a:buChar char="Ø"/>
            </a:pPr>
            <a:r>
              <a:rPr lang="zh-CN" altLang="en-US" sz="2000" b="1" dirty="0" smtClean="0">
                <a:solidFill>
                  <a:prstClr val="black"/>
                </a:solidFill>
                <a:latin typeface="Arial" pitchFamily="34" charset="0"/>
                <a:ea typeface="宋体" pitchFamily="2" charset="-122"/>
                <a:cs typeface="宋体" pitchFamily="2" charset="-122"/>
              </a:rPr>
              <a:t>棒及部分钢轨同轨旁盒内的元件构成谐振回路。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pic>
        <p:nvPicPr>
          <p:cNvPr id="4" name="图片 3" descr="C:\Users\Administrator\AppData\Roaming\Tencent\Users\603359521\QQ\WinTemp\RichOle\M)ZH%HS(SG111SMIN`V_RXH.png"/>
          <p:cNvPicPr/>
          <p:nvPr/>
        </p:nvPicPr>
        <p:blipFill>
          <a:blip r:embed="rId2" cstate="print"/>
          <a:srcRect/>
          <a:stretch>
            <a:fillRect/>
          </a:stretch>
        </p:blipFill>
        <p:spPr bwMode="auto">
          <a:xfrm>
            <a:off x="3263086" y="1100120"/>
            <a:ext cx="7662900" cy="3371867"/>
          </a:xfrm>
          <a:prstGeom prst="rect">
            <a:avLst/>
          </a:prstGeom>
          <a:noFill/>
          <a:ln w="9525">
            <a:noFill/>
            <a:miter lim="800000"/>
            <a:headEnd/>
            <a:tailEnd/>
          </a:ln>
        </p:spPr>
      </p:pic>
      <p:sp>
        <p:nvSpPr>
          <p:cNvPr id="79873" name="Rectangle 1"/>
          <p:cNvSpPr>
            <a:spLocks noChangeArrowheads="1"/>
          </p:cNvSpPr>
          <p:nvPr/>
        </p:nvSpPr>
        <p:spPr bwMode="auto">
          <a:xfrm>
            <a:off x="334128" y="6185237"/>
            <a:ext cx="11501518" cy="9559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 typeface="Wingdings" pitchFamily="2" charset="2"/>
              <a:buChar char="Ø"/>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室内部分的发送和接收组成一个轨道电路组合，每一组合有一专用电源为它提供</a:t>
            </a:r>
            <a:r>
              <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+15V</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和</a:t>
            </a:r>
            <a:r>
              <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+5V</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电压。</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1" fontAlgn="base" latinLnBrk="0" hangingPunct="1">
              <a:lnSpc>
                <a:spcPct val="150000"/>
              </a:lnSpc>
              <a:spcBef>
                <a:spcPct val="0"/>
              </a:spcBef>
              <a:spcAft>
                <a:spcPct val="0"/>
              </a:spcAft>
              <a:buClrTx/>
              <a:buSzTx/>
              <a:buFont typeface="Wingdings" pitchFamily="2" charset="2"/>
              <a:buChar char="Ø"/>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允许室内到室外的最大传输距离</a:t>
            </a:r>
            <a:r>
              <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6.5 km</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p>
        </p:txBody>
      </p:sp>
      <p:sp>
        <p:nvSpPr>
          <p:cNvPr id="6" name="矩形 5"/>
          <p:cNvSpPr/>
          <p:nvPr/>
        </p:nvSpPr>
        <p:spPr>
          <a:xfrm>
            <a:off x="1834326" y="3529012"/>
            <a:ext cx="1217000" cy="400110"/>
          </a:xfrm>
          <a:prstGeom prst="rect">
            <a:avLst/>
          </a:prstGeom>
          <a:noFill/>
          <a:ln>
            <a:solidFill>
              <a:srgbClr val="0303EB"/>
            </a:solidFill>
          </a:ln>
        </p:spPr>
        <p:txBody>
          <a:bodyPr wrap="none">
            <a:spAutoFit/>
          </a:bodyPr>
          <a:lstStyle/>
          <a:p>
            <a:r>
              <a:rPr lang="zh-CN" altLang="en-US" sz="2000" b="1" dirty="0" smtClean="0">
                <a:solidFill>
                  <a:srgbClr val="0303EB"/>
                </a:solidFill>
                <a:latin typeface="Arial" pitchFamily="34" charset="0"/>
                <a:ea typeface="宋体" pitchFamily="2" charset="-122"/>
                <a:cs typeface="宋体" pitchFamily="2" charset="-122"/>
              </a:rPr>
              <a:t>室内设备</a:t>
            </a:r>
            <a:endParaRPr lang="zh-CN" altLang="en-US" dirty="0">
              <a:solidFill>
                <a:srgbClr val="0303EB"/>
              </a:solidFill>
            </a:endParaRPr>
          </a:p>
        </p:txBody>
      </p:sp>
      <p:sp>
        <p:nvSpPr>
          <p:cNvPr id="7" name="矩形 6"/>
          <p:cNvSpPr/>
          <p:nvPr/>
        </p:nvSpPr>
        <p:spPr>
          <a:xfrm>
            <a:off x="1834326" y="2100252"/>
            <a:ext cx="1217000" cy="400110"/>
          </a:xfrm>
          <a:prstGeom prst="rect">
            <a:avLst/>
          </a:prstGeom>
          <a:noFill/>
          <a:ln>
            <a:solidFill>
              <a:srgbClr val="FF0000"/>
            </a:solidFill>
          </a:ln>
        </p:spPr>
        <p:txBody>
          <a:bodyPr wrap="none">
            <a:spAutoFit/>
          </a:bodyPr>
          <a:lstStyle/>
          <a:p>
            <a:r>
              <a:rPr lang="zh-CN" altLang="en-US" sz="2000" b="1" dirty="0" smtClean="0">
                <a:solidFill>
                  <a:srgbClr val="FF0000"/>
                </a:solidFill>
                <a:latin typeface="Arial" pitchFamily="34" charset="0"/>
                <a:ea typeface="宋体" pitchFamily="2" charset="-122"/>
                <a:cs typeface="宋体" pitchFamily="2" charset="-122"/>
              </a:rPr>
              <a:t>室外设备</a:t>
            </a:r>
            <a:endParaRPr lang="zh-CN" altLang="en-US" dirty="0">
              <a:solidFill>
                <a:srgbClr val="FF0000"/>
              </a:solidFill>
            </a:endParaRPr>
          </a:p>
        </p:txBody>
      </p:sp>
      <p:sp>
        <p:nvSpPr>
          <p:cNvPr id="8" name="矩形 7"/>
          <p:cNvSpPr/>
          <p:nvPr/>
        </p:nvSpPr>
        <p:spPr>
          <a:xfrm>
            <a:off x="3334524" y="1171558"/>
            <a:ext cx="7643866" cy="2000264"/>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V="1">
            <a:off x="3334524" y="3314698"/>
            <a:ext cx="7643866" cy="1062046"/>
          </a:xfrm>
          <a:prstGeom prst="rect">
            <a:avLst/>
          </a:prstGeom>
          <a:noFill/>
          <a:ln>
            <a:solidFill>
              <a:srgbClr val="0303E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619881" y="4457706"/>
            <a:ext cx="7286676" cy="1471680"/>
            <a:chOff x="619881" y="4457706"/>
            <a:chExt cx="7286676" cy="1471680"/>
          </a:xfrm>
        </p:grpSpPr>
        <p:sp>
          <p:nvSpPr>
            <p:cNvPr id="11" name="矩形 10"/>
            <p:cNvSpPr/>
            <p:nvPr/>
          </p:nvSpPr>
          <p:spPr>
            <a:xfrm>
              <a:off x="1905764" y="4957772"/>
              <a:ext cx="6000793" cy="400110"/>
            </a:xfrm>
            <a:prstGeom prst="rect">
              <a:avLst/>
            </a:prstGeom>
            <a:ln>
              <a:solidFill>
                <a:srgbClr val="00B050"/>
              </a:solidFill>
            </a:ln>
          </p:spPr>
          <p:txBody>
            <a:bodyPr wrap="square">
              <a:spAutoFit/>
            </a:bodyPr>
            <a:lstStyle/>
            <a:p>
              <a:r>
                <a:rPr lang="zh-CN" altLang="en-US" sz="2000" b="1" dirty="0" smtClean="0">
                  <a:latin typeface="Arial" pitchFamily="34" charset="0"/>
                  <a:ea typeface="宋体" pitchFamily="2" charset="-122"/>
                  <a:cs typeface="宋体" pitchFamily="2" charset="-122"/>
                </a:rPr>
                <a:t>发送部分：发送、放大、滤波等电路</a:t>
              </a:r>
              <a:endParaRPr lang="zh-CN" altLang="en-US" sz="2000" dirty="0"/>
            </a:p>
          </p:txBody>
        </p:sp>
        <p:sp>
          <p:nvSpPr>
            <p:cNvPr id="12" name="矩形 11"/>
            <p:cNvSpPr/>
            <p:nvPr/>
          </p:nvSpPr>
          <p:spPr>
            <a:xfrm>
              <a:off x="1905764" y="5529276"/>
              <a:ext cx="6000791" cy="400110"/>
            </a:xfrm>
            <a:prstGeom prst="rect">
              <a:avLst/>
            </a:prstGeom>
            <a:ln>
              <a:solidFill>
                <a:srgbClr val="00B050"/>
              </a:solidFill>
            </a:ln>
          </p:spPr>
          <p:txBody>
            <a:bodyPr wrap="square">
              <a:spAutoFit/>
            </a:bodyPr>
            <a:lstStyle/>
            <a:p>
              <a:r>
                <a:rPr lang="zh-CN" altLang="en-US" sz="2000" b="1" dirty="0" smtClean="0">
                  <a:latin typeface="Arial" pitchFamily="34" charset="0"/>
                  <a:ea typeface="宋体" pitchFamily="2" charset="-122"/>
                  <a:cs typeface="宋体" pitchFamily="2" charset="-122"/>
                </a:rPr>
                <a:t>接收部分包括接收、解调、轨道继电器等电路</a:t>
              </a:r>
              <a:endParaRPr lang="zh-CN" altLang="en-US" dirty="0">
                <a:solidFill>
                  <a:srgbClr val="01AEEE"/>
                </a:solidFill>
              </a:endParaRPr>
            </a:p>
          </p:txBody>
        </p:sp>
        <p:sp>
          <p:nvSpPr>
            <p:cNvPr id="13" name="矩形 12"/>
            <p:cNvSpPr/>
            <p:nvPr/>
          </p:nvSpPr>
          <p:spPr>
            <a:xfrm>
              <a:off x="619881" y="4457706"/>
              <a:ext cx="1257908" cy="400110"/>
            </a:xfrm>
            <a:prstGeom prst="rect">
              <a:avLst/>
            </a:prstGeom>
            <a:noFill/>
            <a:ln w="28575">
              <a:solidFill>
                <a:srgbClr val="0303EB"/>
              </a:solidFill>
            </a:ln>
          </p:spPr>
          <p:txBody>
            <a:bodyPr wrap="square">
              <a:spAutoFit/>
            </a:bodyPr>
            <a:lstStyle/>
            <a:p>
              <a:r>
                <a:rPr lang="zh-CN" altLang="en-US" sz="2000" b="1" dirty="0" smtClean="0">
                  <a:solidFill>
                    <a:srgbClr val="0303EB"/>
                  </a:solidFill>
                  <a:latin typeface="Arial" pitchFamily="34" charset="0"/>
                  <a:ea typeface="宋体" pitchFamily="2" charset="-122"/>
                  <a:cs typeface="宋体" pitchFamily="2" charset="-122"/>
                </a:rPr>
                <a:t>室内设备</a:t>
              </a:r>
              <a:endParaRPr lang="zh-CN" altLang="en-US" dirty="0">
                <a:solidFill>
                  <a:srgbClr val="0303EB"/>
                </a:solidFill>
              </a:endParaRPr>
            </a:p>
          </p:txBody>
        </p:sp>
        <p:sp>
          <p:nvSpPr>
            <p:cNvPr id="14" name="任意多边形 13"/>
            <p:cNvSpPr/>
            <p:nvPr/>
          </p:nvSpPr>
          <p:spPr>
            <a:xfrm>
              <a:off x="1187273" y="4862379"/>
              <a:ext cx="758771" cy="837127"/>
            </a:xfrm>
            <a:custGeom>
              <a:avLst/>
              <a:gdLst>
                <a:gd name="connsiteX0" fmla="*/ 0 w 734096"/>
                <a:gd name="connsiteY0" fmla="*/ 0 h 837127"/>
                <a:gd name="connsiteX1" fmla="*/ 0 w 734096"/>
                <a:gd name="connsiteY1" fmla="*/ 837127 h 837127"/>
                <a:gd name="connsiteX2" fmla="*/ 734096 w 734096"/>
                <a:gd name="connsiteY2" fmla="*/ 837127 h 837127"/>
              </a:gdLst>
              <a:ahLst/>
              <a:cxnLst>
                <a:cxn ang="0">
                  <a:pos x="connsiteX0" y="connsiteY0"/>
                </a:cxn>
                <a:cxn ang="0">
                  <a:pos x="connsiteX1" y="connsiteY1"/>
                </a:cxn>
                <a:cxn ang="0">
                  <a:pos x="connsiteX2" y="connsiteY2"/>
                </a:cxn>
              </a:cxnLst>
              <a:rect l="l" t="t" r="r" b="b"/>
              <a:pathLst>
                <a:path w="734096" h="837127">
                  <a:moveTo>
                    <a:pt x="0" y="0"/>
                  </a:moveTo>
                  <a:lnTo>
                    <a:pt x="0" y="837127"/>
                  </a:lnTo>
                  <a:lnTo>
                    <a:pt x="734096" y="837127"/>
                  </a:lnTo>
                </a:path>
              </a:pathLst>
            </a:custGeom>
            <a:ln w="28575">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任意多边形 14"/>
            <p:cNvSpPr/>
            <p:nvPr/>
          </p:nvSpPr>
          <p:spPr>
            <a:xfrm>
              <a:off x="1200153" y="5145714"/>
              <a:ext cx="745460" cy="0"/>
            </a:xfrm>
            <a:custGeom>
              <a:avLst/>
              <a:gdLst>
                <a:gd name="connsiteX0" fmla="*/ 0 w 721217"/>
                <a:gd name="connsiteY0" fmla="*/ 0 h 0"/>
                <a:gd name="connsiteX1" fmla="*/ 721217 w 721217"/>
                <a:gd name="connsiteY1" fmla="*/ 0 h 0"/>
              </a:gdLst>
              <a:ahLst/>
              <a:cxnLst>
                <a:cxn ang="0">
                  <a:pos x="connsiteX0" y="connsiteY0"/>
                </a:cxn>
                <a:cxn ang="0">
                  <a:pos x="connsiteX1" y="connsiteY1"/>
                </a:cxn>
              </a:cxnLst>
              <a:rect l="l" t="t" r="r" b="b"/>
              <a:pathLst>
                <a:path w="721217">
                  <a:moveTo>
                    <a:pt x="0" y="0"/>
                  </a:moveTo>
                  <a:lnTo>
                    <a:pt x="721217" y="0"/>
                  </a:lnTo>
                </a:path>
              </a:pathLst>
            </a:custGeom>
            <a:ln w="28575">
              <a:solidFill>
                <a:srgbClr val="0303E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9873"/>
                                        </p:tgtEl>
                                        <p:attrNameLst>
                                          <p:attrName>style.visibility</p:attrName>
                                        </p:attrNameLst>
                                      </p:cBhvr>
                                      <p:to>
                                        <p:strVal val="visible"/>
                                      </p:to>
                                    </p:set>
                                    <p:animEffect transition="in" filter="wipe(up)">
                                      <p:cBhvr>
                                        <p:cTn id="12" dur="500"/>
                                        <p:tgtEl>
                                          <p:spTgt spid="79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0012" y="2386004"/>
            <a:ext cx="6286544" cy="2400657"/>
          </a:xfrm>
          <a:prstGeom prst="rect">
            <a:avLst/>
          </a:prstGeom>
          <a:ln>
            <a:noFill/>
          </a:ln>
        </p:spPr>
        <p:txBody>
          <a:bodyPr wrap="square">
            <a:spAutoFit/>
          </a:bodyPr>
          <a:lstStyle/>
          <a:p>
            <a:pPr>
              <a:lnSpc>
                <a:spcPct val="150000"/>
              </a:lnSpc>
              <a:spcBef>
                <a:spcPts val="1200"/>
              </a:spcBef>
              <a:buFont typeface="Wingdings" pitchFamily="2" charset="2"/>
              <a:buChar char="ü"/>
            </a:pPr>
            <a:r>
              <a:rPr lang="en-US" sz="2000" b="1" dirty="0" smtClean="0"/>
              <a:t>FTGS</a:t>
            </a:r>
            <a:r>
              <a:rPr lang="zh-CN" altLang="en-US" sz="2000" b="1" dirty="0" smtClean="0"/>
              <a:t>轨道电路室内设备安装在</a:t>
            </a:r>
            <a:r>
              <a:rPr lang="zh-CN" altLang="en-US" sz="2000" b="1" dirty="0" smtClean="0">
                <a:solidFill>
                  <a:srgbClr val="0303EB"/>
                </a:solidFill>
              </a:rPr>
              <a:t>信号机械室</a:t>
            </a:r>
            <a:r>
              <a:rPr lang="zh-CN" altLang="en-US" sz="2000" b="1" dirty="0" smtClean="0"/>
              <a:t>内。</a:t>
            </a:r>
            <a:endParaRPr lang="en-US" altLang="zh-CN" sz="2000" b="1" dirty="0" smtClean="0"/>
          </a:p>
          <a:p>
            <a:pPr>
              <a:lnSpc>
                <a:spcPct val="150000"/>
              </a:lnSpc>
              <a:buFont typeface="Wingdings" pitchFamily="2" charset="2"/>
              <a:buChar char="ü"/>
            </a:pPr>
            <a:r>
              <a:rPr lang="zh-CN" altLang="en-US" sz="2000" b="1" dirty="0" smtClean="0"/>
              <a:t>每</a:t>
            </a:r>
            <a:r>
              <a:rPr lang="zh-CN" altLang="en-US" sz="2000" b="1" dirty="0" smtClean="0">
                <a:solidFill>
                  <a:srgbClr val="0303EB"/>
                </a:solidFill>
              </a:rPr>
              <a:t>一个轨道组合</a:t>
            </a:r>
            <a:r>
              <a:rPr lang="zh-CN" altLang="en-US" sz="2000" b="1" dirty="0" smtClean="0"/>
              <a:t>对应</a:t>
            </a:r>
            <a:r>
              <a:rPr lang="zh-CN" altLang="en-US" sz="2000" b="1" dirty="0" smtClean="0">
                <a:solidFill>
                  <a:srgbClr val="0303EB"/>
                </a:solidFill>
              </a:rPr>
              <a:t>一个轨道区段</a:t>
            </a:r>
            <a:r>
              <a:rPr lang="zh-CN" altLang="en-US" sz="2000" b="1" dirty="0" smtClean="0"/>
              <a:t>。</a:t>
            </a:r>
            <a:endParaRPr lang="en-US" altLang="zh-CN" sz="2000" b="1" dirty="0" smtClean="0"/>
          </a:p>
          <a:p>
            <a:pPr>
              <a:lnSpc>
                <a:spcPct val="150000"/>
              </a:lnSpc>
              <a:buFont typeface="Wingdings" pitchFamily="2" charset="2"/>
              <a:buChar char="ü"/>
            </a:pPr>
            <a:r>
              <a:rPr lang="zh-CN" altLang="en-US" sz="2000" b="1" dirty="0" smtClean="0"/>
              <a:t>每个轨道区段组合背面有</a:t>
            </a:r>
            <a:r>
              <a:rPr lang="zh-CN" altLang="en-US" sz="2000" b="1" dirty="0" smtClean="0">
                <a:solidFill>
                  <a:srgbClr val="0303EB"/>
                </a:solidFill>
              </a:rPr>
              <a:t>一个</a:t>
            </a:r>
            <a:r>
              <a:rPr lang="zh-CN" altLang="en-US" sz="2000" b="1" dirty="0" smtClean="0"/>
              <a:t>独立的</a:t>
            </a:r>
            <a:r>
              <a:rPr lang="zh-CN" altLang="en-US" sz="2000" b="1" dirty="0" smtClean="0">
                <a:solidFill>
                  <a:srgbClr val="0303EB"/>
                </a:solidFill>
              </a:rPr>
              <a:t>直流稳压电源</a:t>
            </a:r>
            <a:r>
              <a:rPr lang="zh-CN" altLang="en-US" sz="2000" b="1" dirty="0" smtClean="0"/>
              <a:t>。</a:t>
            </a:r>
            <a:endParaRPr lang="en-US" altLang="zh-CN" sz="2000" b="1" dirty="0" smtClean="0"/>
          </a:p>
          <a:p>
            <a:pPr>
              <a:lnSpc>
                <a:spcPct val="150000"/>
              </a:lnSpc>
              <a:buFont typeface="Wingdings" pitchFamily="2" charset="2"/>
              <a:buChar char="ü"/>
            </a:pPr>
            <a:r>
              <a:rPr lang="zh-CN" altLang="en-US" sz="2000" b="1" dirty="0" smtClean="0"/>
              <a:t>每个轨道区段组合有</a:t>
            </a:r>
            <a:r>
              <a:rPr lang="zh-CN" altLang="en-US" sz="2000" b="1" dirty="0" smtClean="0">
                <a:solidFill>
                  <a:srgbClr val="0303EB"/>
                </a:solidFill>
              </a:rPr>
              <a:t>发送单元、接收单元、继电器单元</a:t>
            </a:r>
            <a:r>
              <a:rPr lang="zh-CN" altLang="en-US" sz="2000" b="1" dirty="0" smtClean="0"/>
              <a:t>组成。</a:t>
            </a:r>
            <a:endParaRPr lang="zh-CN" altLang="en-US" sz="2000" b="1" dirty="0"/>
          </a:p>
        </p:txBody>
      </p:sp>
      <p:sp>
        <p:nvSpPr>
          <p:cNvPr id="3" name="矩形 2"/>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4" name="矩形 3"/>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sp>
        <p:nvSpPr>
          <p:cNvPr id="6" name="对角圆角矩形 5"/>
          <p:cNvSpPr/>
          <p:nvPr/>
        </p:nvSpPr>
        <p:spPr>
          <a:xfrm>
            <a:off x="1262822" y="2243128"/>
            <a:ext cx="7143800" cy="257176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2756" y="1957376"/>
            <a:ext cx="1785950" cy="523220"/>
          </a:xfrm>
          <a:prstGeom prst="rect">
            <a:avLst/>
          </a:prstGeom>
          <a:solidFill>
            <a:schemeClr val="accent1">
              <a:lumMod val="20000"/>
              <a:lumOff val="80000"/>
            </a:schemeClr>
          </a:solidFill>
          <a:ln>
            <a:solidFill>
              <a:srgbClr val="0303EB"/>
            </a:solidFill>
          </a:ln>
        </p:spPr>
        <p:txBody>
          <a:bodyPr wrap="square">
            <a:spAutoFit/>
          </a:bodyPr>
          <a:lstStyle/>
          <a:p>
            <a:pPr algn="ctr"/>
            <a:r>
              <a:rPr lang="zh-CN" altLang="en-US" sz="2800" b="1" dirty="0" smtClean="0">
                <a:solidFill>
                  <a:srgbClr val="0303EB"/>
                </a:solidFill>
                <a:latin typeface="Arial" pitchFamily="34" charset="0"/>
                <a:ea typeface="宋体" pitchFamily="2" charset="-122"/>
                <a:cs typeface="宋体" pitchFamily="2" charset="-122"/>
              </a:rPr>
              <a:t>室内设备</a:t>
            </a:r>
            <a:endParaRPr lang="zh-CN" altLang="en-US" sz="2800" dirty="0">
              <a:solidFill>
                <a:srgbClr val="0303EB"/>
              </a:solidFill>
            </a:endParaRPr>
          </a:p>
        </p:txBody>
      </p:sp>
      <p:sp>
        <p:nvSpPr>
          <p:cNvPr id="7" name="矩形 6"/>
          <p:cNvSpPr/>
          <p:nvPr/>
        </p:nvSpPr>
        <p:spPr>
          <a:xfrm>
            <a:off x="1262822" y="5243524"/>
            <a:ext cx="6786610" cy="1477328"/>
          </a:xfrm>
          <a:prstGeom prst="rect">
            <a:avLst/>
          </a:prstGeom>
          <a:solidFill>
            <a:schemeClr val="accent5">
              <a:lumMod val="20000"/>
              <a:lumOff val="80000"/>
            </a:schemeClr>
          </a:solidFill>
        </p:spPr>
        <p:txBody>
          <a:bodyPr wrap="square">
            <a:spAutoFit/>
          </a:bodyPr>
          <a:lstStyle/>
          <a:p>
            <a:pPr>
              <a:lnSpc>
                <a:spcPct val="150000"/>
              </a:lnSpc>
            </a:pPr>
            <a:r>
              <a:rPr lang="zh-CN" altLang="en-US" sz="2000" b="1" dirty="0" smtClean="0"/>
              <a:t>室内设备由</a:t>
            </a:r>
            <a:r>
              <a:rPr lang="en-US" sz="2000" b="1" dirty="0" smtClean="0"/>
              <a:t>FTGS</a:t>
            </a:r>
            <a:r>
              <a:rPr lang="zh-CN" altLang="en-US" sz="2000" b="1" dirty="0" smtClean="0"/>
              <a:t>组合框架构成。</a:t>
            </a:r>
            <a:endParaRPr lang="en-US" altLang="zh-CN" sz="2000" b="1" dirty="0" smtClean="0"/>
          </a:p>
          <a:p>
            <a:pPr>
              <a:lnSpc>
                <a:spcPct val="150000"/>
              </a:lnSpc>
            </a:pPr>
            <a:r>
              <a:rPr lang="zh-CN" altLang="en-US" sz="2000" b="1" dirty="0" smtClean="0"/>
              <a:t>每个组合框架有</a:t>
            </a:r>
            <a:r>
              <a:rPr lang="zh-CN" altLang="en-US" sz="2000" b="1" dirty="0" smtClean="0">
                <a:solidFill>
                  <a:srgbClr val="0303EB"/>
                </a:solidFill>
              </a:rPr>
              <a:t>正反两面</a:t>
            </a:r>
            <a:r>
              <a:rPr lang="zh-CN" altLang="en-US" sz="2000" b="1" dirty="0" smtClean="0"/>
              <a:t>，每面可分为</a:t>
            </a:r>
            <a:r>
              <a:rPr lang="en-US" sz="2000" b="1" dirty="0" smtClean="0"/>
              <a:t>A</a:t>
            </a:r>
            <a:r>
              <a:rPr lang="zh-CN" altLang="en-US" sz="2000" b="1" dirty="0" smtClean="0"/>
              <a:t>、</a:t>
            </a:r>
            <a:r>
              <a:rPr lang="en-US" sz="2000" b="1" dirty="0" smtClean="0"/>
              <a:t>B</a:t>
            </a:r>
            <a:r>
              <a:rPr lang="zh-CN" altLang="en-US" sz="2000" b="1" dirty="0" smtClean="0"/>
              <a:t>、</a:t>
            </a:r>
            <a:r>
              <a:rPr lang="en-US" sz="2000" b="1" dirty="0" smtClean="0"/>
              <a:t>C</a:t>
            </a:r>
            <a:r>
              <a:rPr lang="zh-CN" altLang="en-US" sz="2000" b="1" dirty="0" smtClean="0"/>
              <a:t>、</a:t>
            </a:r>
            <a:r>
              <a:rPr lang="en-US" sz="2000" b="1" dirty="0" smtClean="0"/>
              <a:t>D</a:t>
            </a:r>
            <a:r>
              <a:rPr lang="zh-CN" altLang="en-US" sz="2000" b="1" dirty="0" smtClean="0"/>
              <a:t>、</a:t>
            </a:r>
            <a:r>
              <a:rPr lang="en-US" sz="2000" b="1" dirty="0" smtClean="0"/>
              <a:t>E</a:t>
            </a:r>
            <a:r>
              <a:rPr lang="zh-CN" altLang="en-US" sz="2000" b="1" dirty="0" smtClean="0"/>
              <a:t>、</a:t>
            </a:r>
            <a:r>
              <a:rPr lang="en-US" sz="2000" b="1" dirty="0" smtClean="0"/>
              <a:t>F</a:t>
            </a:r>
            <a:r>
              <a:rPr lang="zh-CN" altLang="en-US" sz="2000" b="1" dirty="0" smtClean="0"/>
              <a:t>、</a:t>
            </a:r>
            <a:r>
              <a:rPr lang="en-US" sz="2000" b="1" dirty="0" smtClean="0"/>
              <a:t>G</a:t>
            </a:r>
            <a:r>
              <a:rPr lang="zh-CN" altLang="en-US" sz="2000" b="1" dirty="0" smtClean="0"/>
              <a:t>、</a:t>
            </a:r>
            <a:r>
              <a:rPr lang="en-US" sz="2000" b="1" dirty="0" smtClean="0"/>
              <a:t>H</a:t>
            </a:r>
            <a:r>
              <a:rPr lang="zh-CN" altLang="en-US" sz="2000" b="1" dirty="0" smtClean="0"/>
              <a:t>、</a:t>
            </a:r>
            <a:r>
              <a:rPr lang="en-US" sz="2000" b="1" dirty="0" smtClean="0"/>
              <a:t>J</a:t>
            </a:r>
            <a:r>
              <a:rPr lang="zh-CN" altLang="en-US" sz="2000" b="1" dirty="0" smtClean="0"/>
              <a:t>、</a:t>
            </a:r>
            <a:r>
              <a:rPr lang="en-US" sz="2000" b="1" dirty="0" smtClean="0"/>
              <a:t>K</a:t>
            </a:r>
            <a:r>
              <a:rPr lang="zh-CN" altLang="en-US" sz="2000" b="1" dirty="0" smtClean="0"/>
              <a:t>、</a:t>
            </a:r>
            <a:r>
              <a:rPr lang="en-US" sz="2000" b="1" dirty="0" smtClean="0"/>
              <a:t>L</a:t>
            </a:r>
            <a:r>
              <a:rPr lang="zh-CN" altLang="en-US" sz="2000" b="1" dirty="0" smtClean="0"/>
              <a:t>、</a:t>
            </a:r>
            <a:r>
              <a:rPr lang="en-US" sz="2000" b="1" dirty="0" smtClean="0"/>
              <a:t>M</a:t>
            </a:r>
            <a:r>
              <a:rPr lang="zh-CN" altLang="en-US" sz="2000" b="1" dirty="0" smtClean="0"/>
              <a:t>、</a:t>
            </a:r>
            <a:r>
              <a:rPr lang="en-US" sz="2000" b="1" dirty="0" smtClean="0"/>
              <a:t>N</a:t>
            </a:r>
            <a:r>
              <a:rPr lang="zh-CN" altLang="en-US" sz="2000" b="1" dirty="0" smtClean="0"/>
              <a:t>共</a:t>
            </a:r>
            <a:r>
              <a:rPr lang="en-US" sz="2000" b="1" dirty="0" smtClean="0"/>
              <a:t>13</a:t>
            </a:r>
            <a:r>
              <a:rPr lang="zh-CN" altLang="en-US" sz="2000" b="1" dirty="0" smtClean="0"/>
              <a:t>层。</a:t>
            </a:r>
            <a:endParaRPr lang="zh-CN" altLang="en-US" sz="2000" b="1" dirty="0"/>
          </a:p>
        </p:txBody>
      </p:sp>
      <p:pic>
        <p:nvPicPr>
          <p:cNvPr id="82946" name="Picture 2"/>
          <p:cNvPicPr>
            <a:picLocks noChangeAspect="1" noChangeArrowheads="1"/>
          </p:cNvPicPr>
          <p:nvPr/>
        </p:nvPicPr>
        <p:blipFill>
          <a:blip r:embed="rId2"/>
          <a:srcRect/>
          <a:stretch>
            <a:fillRect/>
          </a:stretch>
        </p:blipFill>
        <p:spPr bwMode="auto">
          <a:xfrm>
            <a:off x="8192308" y="1814500"/>
            <a:ext cx="3867150" cy="4962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5632"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pic>
        <p:nvPicPr>
          <p:cNvPr id="4" name="图片 3" descr="C:\Users\Administrator\AppData\Roaming\Tencent\Users\603359521\QQ\WinTemp\RichOle\SJH1272PLP1M7}E%7`N@0~4.png"/>
          <p:cNvPicPr/>
          <p:nvPr/>
        </p:nvPicPr>
        <p:blipFill>
          <a:blip r:embed="rId2" cstate="print"/>
          <a:srcRect/>
          <a:stretch>
            <a:fillRect/>
          </a:stretch>
        </p:blipFill>
        <p:spPr bwMode="auto">
          <a:xfrm>
            <a:off x="2691582" y="2386004"/>
            <a:ext cx="7429552" cy="3714776"/>
          </a:xfrm>
          <a:prstGeom prst="rect">
            <a:avLst/>
          </a:prstGeom>
          <a:noFill/>
          <a:ln w="9525">
            <a:noFill/>
            <a:miter lim="800000"/>
            <a:headEnd/>
            <a:tailEnd/>
          </a:ln>
        </p:spPr>
      </p:pic>
      <p:sp>
        <p:nvSpPr>
          <p:cNvPr id="5" name="矩形 4"/>
          <p:cNvSpPr/>
          <p:nvPr/>
        </p:nvSpPr>
        <p:spPr>
          <a:xfrm>
            <a:off x="4977598" y="6243656"/>
            <a:ext cx="2236510" cy="400110"/>
          </a:xfrm>
          <a:prstGeom prst="rect">
            <a:avLst/>
          </a:prstGeom>
        </p:spPr>
        <p:txBody>
          <a:bodyPr wrap="none">
            <a:spAutoFit/>
          </a:bodyPr>
          <a:lstStyle/>
          <a:p>
            <a:r>
              <a:rPr lang="zh-CN" altLang="en-US" sz="2000" b="1" dirty="0" smtClean="0"/>
              <a:t>最简单的轨道电路</a:t>
            </a:r>
            <a:endParaRPr lang="zh-CN" altLang="en-US" sz="2000" b="1" dirty="0"/>
          </a:p>
        </p:txBody>
      </p:sp>
      <p:pic>
        <p:nvPicPr>
          <p:cNvPr id="6" name="Picture 5" descr="钢轨绝缘(50Kg、60Kg)"/>
          <p:cNvPicPr>
            <a:picLocks noChangeAspect="1" noChangeArrowheads="1"/>
          </p:cNvPicPr>
          <p:nvPr/>
        </p:nvPicPr>
        <p:blipFill>
          <a:blip r:embed="rId3"/>
          <a:srcRect/>
          <a:stretch>
            <a:fillRect/>
          </a:stretch>
        </p:blipFill>
        <p:spPr bwMode="auto">
          <a:xfrm>
            <a:off x="7325136" y="600054"/>
            <a:ext cx="2110182" cy="1477965"/>
          </a:xfrm>
          <a:prstGeom prst="rect">
            <a:avLst/>
          </a:prstGeom>
          <a:noFill/>
          <a:ln w="9525">
            <a:noFill/>
            <a:miter lim="800000"/>
            <a:headEnd/>
            <a:tailEnd/>
          </a:ln>
        </p:spPr>
      </p:pic>
      <p:pic>
        <p:nvPicPr>
          <p:cNvPr id="7" name="Picture 6" descr="无极落下"/>
          <p:cNvPicPr>
            <a:picLocks noChangeAspect="1" noChangeArrowheads="1"/>
          </p:cNvPicPr>
          <p:nvPr/>
        </p:nvPicPr>
        <p:blipFill>
          <a:blip r:embed="rId4"/>
          <a:srcRect/>
          <a:stretch>
            <a:fillRect/>
          </a:stretch>
        </p:blipFill>
        <p:spPr bwMode="auto">
          <a:xfrm>
            <a:off x="9835381" y="4957772"/>
            <a:ext cx="1892433" cy="1857388"/>
          </a:xfrm>
          <a:prstGeom prst="rect">
            <a:avLst/>
          </a:prstGeom>
          <a:noFill/>
          <a:ln w="9525">
            <a:noFill/>
            <a:miter lim="800000"/>
            <a:headEnd/>
            <a:tailEnd/>
          </a:ln>
        </p:spPr>
      </p:pic>
      <p:pic>
        <p:nvPicPr>
          <p:cNvPr id="8" name="Picture 7" descr="DSCN0717"/>
          <p:cNvPicPr>
            <a:picLocks noChangeAspect="1" noChangeArrowheads="1"/>
          </p:cNvPicPr>
          <p:nvPr/>
        </p:nvPicPr>
        <p:blipFill>
          <a:blip r:embed="rId5"/>
          <a:srcRect/>
          <a:stretch>
            <a:fillRect/>
          </a:stretch>
        </p:blipFill>
        <p:spPr bwMode="auto">
          <a:xfrm>
            <a:off x="9763944" y="600054"/>
            <a:ext cx="1928826" cy="1447060"/>
          </a:xfrm>
          <a:prstGeom prst="rect">
            <a:avLst/>
          </a:prstGeom>
          <a:noFill/>
          <a:ln w="9525">
            <a:noFill/>
            <a:miter lim="800000"/>
            <a:headEnd/>
            <a:tailEnd/>
          </a:ln>
        </p:spPr>
      </p:pic>
      <p:pic>
        <p:nvPicPr>
          <p:cNvPr id="9" name="Picture 8" descr="x_005"/>
          <p:cNvPicPr>
            <a:picLocks noChangeAspect="1" noChangeArrowheads="1"/>
          </p:cNvPicPr>
          <p:nvPr/>
        </p:nvPicPr>
        <p:blipFill>
          <a:blip r:embed="rId6"/>
          <a:srcRect/>
          <a:stretch>
            <a:fillRect/>
          </a:stretch>
        </p:blipFill>
        <p:spPr bwMode="auto">
          <a:xfrm>
            <a:off x="4906160" y="599478"/>
            <a:ext cx="2214578" cy="1472191"/>
          </a:xfrm>
          <a:prstGeom prst="rect">
            <a:avLst/>
          </a:prstGeom>
          <a:noFill/>
          <a:ln w="9525">
            <a:noFill/>
            <a:miter lim="800000"/>
            <a:headEnd/>
            <a:tailEnd/>
          </a:ln>
        </p:spPr>
      </p:pic>
      <p:pic>
        <p:nvPicPr>
          <p:cNvPr id="10" name="Picture 9" descr="2007616145110295"/>
          <p:cNvPicPr>
            <a:picLocks noChangeAspect="1" noChangeArrowheads="1"/>
          </p:cNvPicPr>
          <p:nvPr/>
        </p:nvPicPr>
        <p:blipFill>
          <a:blip r:embed="rId7"/>
          <a:srcRect/>
          <a:stretch>
            <a:fillRect/>
          </a:stretch>
        </p:blipFill>
        <p:spPr bwMode="auto">
          <a:xfrm>
            <a:off x="262690" y="4957772"/>
            <a:ext cx="2275369" cy="1500198"/>
          </a:xfrm>
          <a:prstGeom prst="rect">
            <a:avLst/>
          </a:prstGeom>
          <a:noFill/>
          <a:ln w="9525">
            <a:noFill/>
            <a:miter lim="800000"/>
            <a:headEnd/>
            <a:tailEnd/>
          </a:ln>
        </p:spPr>
      </p:pic>
      <p:sp>
        <p:nvSpPr>
          <p:cNvPr id="11" name="任意多边形 10"/>
          <p:cNvSpPr/>
          <p:nvPr/>
        </p:nvSpPr>
        <p:spPr>
          <a:xfrm>
            <a:off x="8654603" y="5795493"/>
            <a:ext cx="1197735" cy="218941"/>
          </a:xfrm>
          <a:custGeom>
            <a:avLst/>
            <a:gdLst>
              <a:gd name="connsiteX0" fmla="*/ 1197735 w 1197735"/>
              <a:gd name="connsiteY0" fmla="*/ 218941 h 218941"/>
              <a:gd name="connsiteX1" fmla="*/ 0 w 1197735"/>
              <a:gd name="connsiteY1" fmla="*/ 0 h 218941"/>
            </a:gdLst>
            <a:ahLst/>
            <a:cxnLst>
              <a:cxn ang="0">
                <a:pos x="connsiteX0" y="connsiteY0"/>
              </a:cxn>
              <a:cxn ang="0">
                <a:pos x="connsiteX1" y="connsiteY1"/>
              </a:cxn>
            </a:cxnLst>
            <a:rect l="l" t="t" r="r" b="b"/>
            <a:pathLst>
              <a:path w="1197735" h="218941">
                <a:moveTo>
                  <a:pt x="1197735" y="218941"/>
                </a:moveTo>
                <a:lnTo>
                  <a:pt x="0" y="0"/>
                </a:lnTo>
              </a:path>
            </a:pathLst>
          </a:custGeom>
          <a:ln w="38100">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任意多边形 11"/>
          <p:cNvSpPr/>
          <p:nvPr/>
        </p:nvSpPr>
        <p:spPr>
          <a:xfrm flipV="1">
            <a:off x="5120474" y="2104879"/>
            <a:ext cx="983421" cy="1066943"/>
          </a:xfrm>
          <a:custGeom>
            <a:avLst/>
            <a:gdLst>
              <a:gd name="connsiteX0" fmla="*/ 1197735 w 1197735"/>
              <a:gd name="connsiteY0" fmla="*/ 218941 h 218941"/>
              <a:gd name="connsiteX1" fmla="*/ 0 w 1197735"/>
              <a:gd name="connsiteY1" fmla="*/ 0 h 218941"/>
            </a:gdLst>
            <a:ahLst/>
            <a:cxnLst>
              <a:cxn ang="0">
                <a:pos x="connsiteX0" y="connsiteY0"/>
              </a:cxn>
              <a:cxn ang="0">
                <a:pos x="connsiteX1" y="connsiteY1"/>
              </a:cxn>
            </a:cxnLst>
            <a:rect l="l" t="t" r="r" b="b"/>
            <a:pathLst>
              <a:path w="1197735" h="218941">
                <a:moveTo>
                  <a:pt x="1197735" y="218941"/>
                </a:moveTo>
                <a:lnTo>
                  <a:pt x="0" y="0"/>
                </a:lnTo>
              </a:path>
            </a:pathLst>
          </a:custGeom>
          <a:ln w="38100">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flipH="1" flipV="1">
            <a:off x="9032853" y="2100251"/>
            <a:ext cx="516777" cy="1143008"/>
          </a:xfrm>
          <a:custGeom>
            <a:avLst/>
            <a:gdLst>
              <a:gd name="connsiteX0" fmla="*/ 1197735 w 1197735"/>
              <a:gd name="connsiteY0" fmla="*/ 218941 h 218941"/>
              <a:gd name="connsiteX1" fmla="*/ 0 w 1197735"/>
              <a:gd name="connsiteY1" fmla="*/ 0 h 218941"/>
            </a:gdLst>
            <a:ahLst/>
            <a:cxnLst>
              <a:cxn ang="0">
                <a:pos x="connsiteX0" y="connsiteY0"/>
              </a:cxn>
              <a:cxn ang="0">
                <a:pos x="connsiteX1" y="connsiteY1"/>
              </a:cxn>
            </a:cxnLst>
            <a:rect l="l" t="t" r="r" b="b"/>
            <a:pathLst>
              <a:path w="1197735" h="218941">
                <a:moveTo>
                  <a:pt x="1197735" y="218941"/>
                </a:moveTo>
                <a:lnTo>
                  <a:pt x="0" y="0"/>
                </a:lnTo>
              </a:path>
            </a:pathLst>
          </a:custGeom>
          <a:ln w="38100">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flipV="1">
            <a:off x="9549630" y="2028814"/>
            <a:ext cx="1357322" cy="1214446"/>
          </a:xfrm>
          <a:custGeom>
            <a:avLst/>
            <a:gdLst>
              <a:gd name="connsiteX0" fmla="*/ 1197735 w 1197735"/>
              <a:gd name="connsiteY0" fmla="*/ 218941 h 218941"/>
              <a:gd name="connsiteX1" fmla="*/ 0 w 1197735"/>
              <a:gd name="connsiteY1" fmla="*/ 0 h 218941"/>
            </a:gdLst>
            <a:ahLst/>
            <a:cxnLst>
              <a:cxn ang="0">
                <a:pos x="connsiteX0" y="connsiteY0"/>
              </a:cxn>
              <a:cxn ang="0">
                <a:pos x="connsiteX1" y="connsiteY1"/>
              </a:cxn>
            </a:cxnLst>
            <a:rect l="l" t="t" r="r" b="b"/>
            <a:pathLst>
              <a:path w="1197735" h="218941">
                <a:moveTo>
                  <a:pt x="1197735" y="218941"/>
                </a:moveTo>
                <a:lnTo>
                  <a:pt x="0" y="0"/>
                </a:lnTo>
              </a:path>
            </a:pathLst>
          </a:custGeom>
          <a:ln w="38100">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任意多边形 14"/>
          <p:cNvSpPr/>
          <p:nvPr/>
        </p:nvSpPr>
        <p:spPr>
          <a:xfrm flipH="1">
            <a:off x="2477268" y="4672020"/>
            <a:ext cx="1000132" cy="1357322"/>
          </a:xfrm>
          <a:custGeom>
            <a:avLst/>
            <a:gdLst>
              <a:gd name="connsiteX0" fmla="*/ 1197735 w 1197735"/>
              <a:gd name="connsiteY0" fmla="*/ 218941 h 218941"/>
              <a:gd name="connsiteX1" fmla="*/ 0 w 1197735"/>
              <a:gd name="connsiteY1" fmla="*/ 0 h 218941"/>
            </a:gdLst>
            <a:ahLst/>
            <a:cxnLst>
              <a:cxn ang="0">
                <a:pos x="connsiteX0" y="connsiteY0"/>
              </a:cxn>
              <a:cxn ang="0">
                <a:pos x="connsiteX1" y="connsiteY1"/>
              </a:cxn>
            </a:cxnLst>
            <a:rect l="l" t="t" r="r" b="b"/>
            <a:pathLst>
              <a:path w="1197735" h="218941">
                <a:moveTo>
                  <a:pt x="1197735" y="218941"/>
                </a:moveTo>
                <a:lnTo>
                  <a:pt x="0" y="0"/>
                </a:lnTo>
              </a:path>
            </a:pathLst>
          </a:custGeom>
          <a:ln w="38100">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圆角矩形 15"/>
          <p:cNvSpPr/>
          <p:nvPr/>
        </p:nvSpPr>
        <p:spPr>
          <a:xfrm>
            <a:off x="3120210" y="4029078"/>
            <a:ext cx="1428760" cy="185738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7692242" y="4029078"/>
            <a:ext cx="1428760" cy="185738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8442" y="1242996"/>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8192308" y="1814500"/>
            <a:ext cx="3867150" cy="4962525"/>
          </a:xfrm>
          <a:prstGeom prst="rect">
            <a:avLst/>
          </a:prstGeom>
          <a:noFill/>
          <a:ln w="9525">
            <a:noFill/>
            <a:miter lim="800000"/>
            <a:headEnd/>
            <a:tailEnd/>
          </a:ln>
          <a:effectLst/>
        </p:spPr>
      </p:pic>
      <p:sp>
        <p:nvSpPr>
          <p:cNvPr id="3" name="矩形 2"/>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4" name="矩形 3"/>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sp>
        <p:nvSpPr>
          <p:cNvPr id="83969" name="Rectangle 1"/>
          <p:cNvSpPr>
            <a:spLocks noChangeArrowheads="1"/>
          </p:cNvSpPr>
          <p:nvPr/>
        </p:nvSpPr>
        <p:spPr bwMode="auto">
          <a:xfrm>
            <a:off x="477004" y="3171822"/>
            <a:ext cx="7572428" cy="3323987"/>
          </a:xfrm>
          <a:prstGeom prst="rect">
            <a:avLst/>
          </a:prstGeom>
          <a:solidFill>
            <a:schemeClr val="accent5">
              <a:lumMod val="20000"/>
              <a:lumOff val="80000"/>
            </a:schemeClr>
          </a:solidFill>
          <a:ln w="9525">
            <a:solidFill>
              <a:srgbClr val="6600FF"/>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50000"/>
              </a:lnSpc>
              <a:spcBef>
                <a:spcPct val="0"/>
              </a:spcBef>
              <a:spcAft>
                <a:spcPct val="0"/>
              </a:spcAft>
              <a:buClrTx/>
              <a:buSzTx/>
              <a:buFont typeface="Wingdings" pitchFamily="2" charset="2"/>
              <a:buChar char="u"/>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K</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层：轨道电路标准框架层，每一层代表一个轨道区段。每层都与</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L</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层的一块方向转换板相对应：</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层轨道电路与左数第一块方向转换板相对应；</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B</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层轨道电路与左数第二块方向转换板相对应</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152400" algn="l" defTabSz="914400" rtl="0" eaLnBrk="0" fontAlgn="base" latinLnBrk="0" hangingPunct="0">
              <a:lnSpc>
                <a:spcPct val="150000"/>
              </a:lnSpc>
              <a:spcBef>
                <a:spcPct val="0"/>
              </a:spcBef>
              <a:spcAft>
                <a:spcPct val="0"/>
              </a:spcAft>
              <a:buClrTx/>
              <a:buSzTx/>
              <a:buFont typeface="Wingdings" pitchFamily="2" charset="2"/>
              <a:buChar char="u"/>
              <a:tabLst/>
            </a:pPr>
            <a:r>
              <a:rPr kumimoji="0" lang="en-US" altLang="zh-CN"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L</a:t>
            </a:r>
            <a:r>
              <a:rPr kumimoji="0" lang="zh-CN" altLang="en-US"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层：方向转换板框架层</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152400" algn="l" defTabSz="914400" rtl="0" eaLnBrk="0" fontAlgn="base" latinLnBrk="0" hangingPunct="0">
              <a:lnSpc>
                <a:spcPct val="150000"/>
              </a:lnSpc>
              <a:spcBef>
                <a:spcPct val="0"/>
              </a:spcBef>
              <a:spcAft>
                <a:spcPct val="0"/>
              </a:spcAft>
              <a:buClrTx/>
              <a:buSzTx/>
              <a:buFont typeface="Wingdings" pitchFamily="2" charset="2"/>
              <a:buChar char="u"/>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M</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层：</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24V</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电源层及保险层；</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152400" algn="l" defTabSz="914400" rtl="0" eaLnBrk="0" fontAlgn="base" latinLnBrk="0" hangingPunct="0">
              <a:lnSpc>
                <a:spcPct val="150000"/>
              </a:lnSpc>
              <a:spcBef>
                <a:spcPct val="0"/>
              </a:spcBef>
              <a:spcAft>
                <a:spcPct val="0"/>
              </a:spcAft>
              <a:buClrTx/>
              <a:buSzTx/>
              <a:buFont typeface="Wingdings" pitchFamily="2" charset="2"/>
              <a:buChar char="u"/>
              <a:tabLst/>
            </a:pPr>
            <a:r>
              <a:rPr kumimoji="0" lang="en-US" altLang="zh-CN"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N</a:t>
            </a:r>
            <a:r>
              <a:rPr kumimoji="0" lang="zh-CN" altLang="en-US"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层：</a:t>
            </a:r>
            <a:r>
              <a:rPr kumimoji="0" lang="en-US" altLang="zh-CN"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230V</a:t>
            </a:r>
            <a:r>
              <a:rPr kumimoji="0" lang="zh-CN" altLang="en-US"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rPr>
              <a:t>电源入线、各轨道电路电源分线排</a:t>
            </a:r>
            <a:endParaRPr kumimoji="0" lang="en-US" altLang="zh-CN" sz="2000" b="1" i="0" u="none" strike="noStrike" cap="none" normalizeH="0" baseline="0" dirty="0" smtClean="0">
              <a:ln>
                <a:noFill/>
              </a:ln>
              <a:solidFill>
                <a:srgbClr val="0303EB"/>
              </a:solidFill>
              <a:effectLst/>
              <a:latin typeface="Calibri" pitchFamily="34" charset="0"/>
              <a:ea typeface="宋体" pitchFamily="2" charset="-122"/>
              <a:cs typeface="Times New Roman" pitchFamily="18" charset="0"/>
            </a:endParaRPr>
          </a:p>
        </p:txBody>
      </p:sp>
      <p:sp>
        <p:nvSpPr>
          <p:cNvPr id="7" name="矩形 6"/>
          <p:cNvSpPr/>
          <p:nvPr/>
        </p:nvSpPr>
        <p:spPr>
          <a:xfrm>
            <a:off x="477004" y="2386004"/>
            <a:ext cx="3595664" cy="630942"/>
          </a:xfrm>
          <a:prstGeom prst="rect">
            <a:avLst/>
          </a:prstGeom>
        </p:spPr>
        <p:txBody>
          <a:bodyPr wrap="none">
            <a:spAutoFit/>
          </a:bodyPr>
          <a:lstStyle/>
          <a:p>
            <a:pPr lvl="0" indent="152400" defTabSz="914400" eaLnBrk="0" fontAlgn="base" hangingPunct="0">
              <a:lnSpc>
                <a:spcPct val="125000"/>
              </a:lnSpc>
              <a:spcBef>
                <a:spcPct val="0"/>
              </a:spcBef>
              <a:spcAft>
                <a:spcPct val="0"/>
              </a:spcAft>
            </a:pPr>
            <a:r>
              <a:rPr lang="en-US" sz="2800" b="1" dirty="0" smtClean="0"/>
              <a:t>FTGS</a:t>
            </a:r>
            <a:r>
              <a:rPr lang="zh-CN" altLang="en-US" sz="2800" b="1" dirty="0" smtClean="0"/>
              <a:t>组合框架</a:t>
            </a:r>
            <a:r>
              <a:rPr lang="zh-CN" altLang="en-US" sz="2800" b="1" dirty="0" smtClean="0">
                <a:latin typeface="Calibri" pitchFamily="34" charset="0"/>
                <a:ea typeface="宋体" pitchFamily="2" charset="-122"/>
                <a:cs typeface="Times New Roman" pitchFamily="18" charset="0"/>
              </a:rPr>
              <a:t>正面：</a:t>
            </a:r>
            <a:endParaRPr lang="zh-CN" altLang="en-US" sz="2800" b="1" dirty="0" smtClean="0">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8192308" y="1814500"/>
            <a:ext cx="3867150" cy="4962525"/>
          </a:xfrm>
          <a:prstGeom prst="rect">
            <a:avLst/>
          </a:prstGeom>
          <a:noFill/>
          <a:ln w="9525">
            <a:noFill/>
            <a:miter lim="800000"/>
            <a:headEnd/>
            <a:tailEnd/>
          </a:ln>
          <a:effectLst/>
        </p:spPr>
      </p:pic>
      <p:sp>
        <p:nvSpPr>
          <p:cNvPr id="3" name="矩形 2"/>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4" name="矩形 3"/>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sp>
        <p:nvSpPr>
          <p:cNvPr id="83969" name="Rectangle 1"/>
          <p:cNvSpPr>
            <a:spLocks noChangeArrowheads="1"/>
          </p:cNvSpPr>
          <p:nvPr/>
        </p:nvSpPr>
        <p:spPr bwMode="auto">
          <a:xfrm>
            <a:off x="405566" y="3171822"/>
            <a:ext cx="7572428" cy="2463367"/>
          </a:xfrm>
          <a:prstGeom prst="rect">
            <a:avLst/>
          </a:prstGeom>
          <a:solidFill>
            <a:schemeClr val="accent1">
              <a:lumMod val="20000"/>
              <a:lumOff val="80000"/>
            </a:schemeClr>
          </a:solidFill>
          <a:ln w="9525">
            <a:solidFill>
              <a:srgbClr val="FFC0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52400" algn="l" defTabSz="914400" rtl="0" eaLnBrk="0" fontAlgn="base" latinLnBrk="0" hangingPunct="0">
              <a:lnSpc>
                <a:spcPct val="200000"/>
              </a:lnSpc>
              <a:spcBef>
                <a:spcPct val="0"/>
              </a:spcBef>
              <a:spcAft>
                <a:spcPct val="0"/>
              </a:spcAft>
              <a:buClrTx/>
              <a:buSzTx/>
              <a:buFont typeface="Wingdings" pitchFamily="2" charset="2"/>
              <a:buChar char="u"/>
              <a:tabLst/>
            </a:pPr>
            <a:r>
              <a:rPr kumimoji="0" lang="en-US" altLang="zh-CN" sz="2000" b="1" i="0" u="none" strike="noStrike" cap="none" normalizeH="0" baseline="0" dirty="0" smtClean="0">
                <a:ln>
                  <a:noFill/>
                </a:ln>
                <a:effectLst/>
                <a:latin typeface="Calibri" pitchFamily="34" charset="0"/>
                <a:ea typeface="宋体" pitchFamily="2" charset="-122"/>
                <a:cs typeface="Times New Roman" pitchFamily="18" charset="0"/>
              </a:rPr>
              <a:t>A</a:t>
            </a:r>
            <a:r>
              <a:rPr kumimoji="0" lang="zh-CN" altLang="en-US" sz="2000" b="1" i="0" u="none" strike="noStrike" cap="none" normalizeH="0" baseline="0" dirty="0" smtClean="0">
                <a:ln>
                  <a:noFill/>
                </a:ln>
                <a:effectLst/>
                <a:latin typeface="Calibri" pitchFamily="34" charset="0"/>
                <a:ea typeface="宋体" pitchFamily="2" charset="-122"/>
                <a:cs typeface="Times New Roman" pitchFamily="18" charset="0"/>
              </a:rPr>
              <a:t>～</a:t>
            </a:r>
            <a:r>
              <a:rPr kumimoji="0" lang="en-US" altLang="zh-CN" sz="2000" b="1" i="0" u="none" strike="noStrike" cap="none" normalizeH="0" baseline="0" dirty="0" smtClean="0">
                <a:ln>
                  <a:noFill/>
                </a:ln>
                <a:effectLst/>
                <a:latin typeface="Calibri" pitchFamily="34" charset="0"/>
                <a:ea typeface="宋体" pitchFamily="2" charset="-122"/>
                <a:cs typeface="Times New Roman" pitchFamily="18" charset="0"/>
              </a:rPr>
              <a:t>K</a:t>
            </a:r>
            <a:r>
              <a:rPr kumimoji="0" lang="zh-CN" altLang="en-US" sz="2000" b="1" i="0" u="none" strike="noStrike" cap="none" normalizeH="0" baseline="0" dirty="0" smtClean="0">
                <a:ln>
                  <a:noFill/>
                </a:ln>
                <a:effectLst/>
                <a:latin typeface="Calibri" pitchFamily="34" charset="0"/>
                <a:ea typeface="宋体" pitchFamily="2" charset="-122"/>
                <a:cs typeface="Times New Roman" pitchFamily="18" charset="0"/>
              </a:rPr>
              <a:t>层：轨道电路电源模块层，每个电源模块输出</a:t>
            </a:r>
            <a:r>
              <a:rPr kumimoji="0" lang="en-US" altLang="zh-CN" sz="2000" b="1" i="0" u="none" strike="noStrike" cap="none" normalizeH="0" baseline="0" dirty="0" smtClean="0">
                <a:ln>
                  <a:noFill/>
                </a:ln>
                <a:effectLst/>
                <a:latin typeface="Calibri" pitchFamily="34" charset="0"/>
                <a:ea typeface="宋体" pitchFamily="2" charset="-122"/>
                <a:cs typeface="Times New Roman" pitchFamily="18" charset="0"/>
              </a:rPr>
              <a:t>12V</a:t>
            </a:r>
            <a:r>
              <a:rPr kumimoji="0" lang="zh-CN" altLang="en-US" sz="2000" b="1" i="0" u="none" strike="noStrike" cap="none" normalizeH="0" baseline="0" dirty="0" smtClean="0">
                <a:ln>
                  <a:noFill/>
                </a:ln>
                <a:effectLst/>
                <a:latin typeface="Calibri" pitchFamily="34" charset="0"/>
                <a:ea typeface="宋体" pitchFamily="2" charset="-122"/>
                <a:cs typeface="Times New Roman" pitchFamily="18" charset="0"/>
              </a:rPr>
              <a:t>和</a:t>
            </a:r>
            <a:r>
              <a:rPr kumimoji="0" lang="en-US" altLang="zh-CN" sz="2000" b="1" i="0" u="none" strike="noStrike" cap="none" normalizeH="0" baseline="0" dirty="0" smtClean="0">
                <a:ln>
                  <a:noFill/>
                </a:ln>
                <a:effectLst/>
                <a:latin typeface="Calibri" pitchFamily="34" charset="0"/>
                <a:ea typeface="宋体" pitchFamily="2" charset="-122"/>
                <a:cs typeface="Times New Roman" pitchFamily="18" charset="0"/>
              </a:rPr>
              <a:t>5V</a:t>
            </a:r>
            <a:r>
              <a:rPr kumimoji="0" lang="zh-CN" altLang="en-US" sz="2000" b="1" i="0" u="none" strike="noStrike" cap="none" normalizeH="0" baseline="0" dirty="0" smtClean="0">
                <a:ln>
                  <a:noFill/>
                </a:ln>
                <a:effectLst/>
                <a:latin typeface="Calibri" pitchFamily="34" charset="0"/>
                <a:ea typeface="宋体" pitchFamily="2" charset="-122"/>
                <a:cs typeface="Times New Roman" pitchFamily="18" charset="0"/>
              </a:rPr>
              <a:t>直流电供给两个区段使用。</a:t>
            </a:r>
            <a:endParaRPr kumimoji="0" lang="zh-CN" altLang="en-US" sz="20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152400" algn="l" defTabSz="914400" rtl="0" eaLnBrk="0" fontAlgn="base" latinLnBrk="0" hangingPunct="0">
              <a:lnSpc>
                <a:spcPct val="200000"/>
              </a:lnSpc>
              <a:spcBef>
                <a:spcPct val="0"/>
              </a:spcBef>
              <a:spcAft>
                <a:spcPct val="0"/>
              </a:spcAft>
              <a:buClrTx/>
              <a:buSzTx/>
              <a:buFont typeface="Wingdings" pitchFamily="2" charset="2"/>
              <a:buChar char="u"/>
              <a:tabLst/>
            </a:pPr>
            <a:r>
              <a:rPr kumimoji="0" lang="en-US" altLang="zh-CN" sz="2000" b="1" i="0" u="none" strike="noStrike" cap="none" normalizeH="0" baseline="0" dirty="0" smtClean="0">
                <a:ln>
                  <a:noFill/>
                </a:ln>
                <a:effectLst/>
                <a:latin typeface="Calibri" pitchFamily="34" charset="0"/>
                <a:ea typeface="宋体" pitchFamily="2" charset="-122"/>
                <a:cs typeface="Times New Roman" pitchFamily="18" charset="0"/>
              </a:rPr>
              <a:t>L</a:t>
            </a:r>
            <a:r>
              <a:rPr kumimoji="0" lang="zh-CN" altLang="en-US" sz="2000" b="1" i="0" u="none" strike="noStrike" cap="none" normalizeH="0" baseline="0" dirty="0" smtClean="0">
                <a:ln>
                  <a:noFill/>
                </a:ln>
                <a:effectLst/>
                <a:latin typeface="Calibri" pitchFamily="34" charset="0"/>
                <a:ea typeface="宋体" pitchFamily="2" charset="-122"/>
                <a:cs typeface="Times New Roman" pitchFamily="18" charset="0"/>
              </a:rPr>
              <a:t>层：电缆补偿电阻设置层；</a:t>
            </a:r>
            <a:endParaRPr kumimoji="0" lang="zh-CN" altLang="en-US" sz="20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152400" algn="l" defTabSz="914400" rtl="0" eaLnBrk="0" fontAlgn="base" latinLnBrk="0" hangingPunct="0">
              <a:lnSpc>
                <a:spcPct val="200000"/>
              </a:lnSpc>
              <a:spcBef>
                <a:spcPct val="0"/>
              </a:spcBef>
              <a:spcAft>
                <a:spcPct val="0"/>
              </a:spcAft>
              <a:buClrTx/>
              <a:buSzTx/>
              <a:buFont typeface="Wingdings" pitchFamily="2" charset="2"/>
              <a:buChar char="u"/>
              <a:tabLst/>
            </a:pPr>
            <a:r>
              <a:rPr kumimoji="0" lang="en-US" altLang="zh-CN" sz="2000" b="1" i="0" u="none" strike="noStrike" cap="none" normalizeH="0" baseline="0" dirty="0" smtClean="0">
                <a:ln>
                  <a:noFill/>
                </a:ln>
                <a:effectLst/>
                <a:latin typeface="Calibri" pitchFamily="34" charset="0"/>
                <a:ea typeface="宋体" pitchFamily="2" charset="-122"/>
                <a:cs typeface="Times New Roman" pitchFamily="18" charset="0"/>
              </a:rPr>
              <a:t>M</a:t>
            </a:r>
            <a:r>
              <a:rPr kumimoji="0" lang="zh-CN" altLang="en-US" sz="2000" b="1" i="0" u="none" strike="noStrike" cap="none" normalizeH="0" baseline="0" dirty="0" smtClean="0">
                <a:ln>
                  <a:noFill/>
                </a:ln>
                <a:effectLst/>
                <a:latin typeface="Calibri" pitchFamily="34" charset="0"/>
                <a:ea typeface="宋体" pitchFamily="2" charset="-122"/>
                <a:cs typeface="Times New Roman" pitchFamily="18" charset="0"/>
              </a:rPr>
              <a:t>层：信息输入、输出层。</a:t>
            </a:r>
            <a:endParaRPr kumimoji="0" lang="zh-CN" altLang="en-US" sz="2000" b="1" i="0" u="none" strike="noStrike" cap="none" normalizeH="0" baseline="0" dirty="0" smtClean="0">
              <a:ln>
                <a:noFill/>
              </a:ln>
              <a:effectLst/>
              <a:latin typeface="Arial" pitchFamily="34" charset="0"/>
              <a:ea typeface="宋体" pitchFamily="2" charset="-122"/>
              <a:cs typeface="宋体" pitchFamily="2" charset="-122"/>
            </a:endParaRPr>
          </a:p>
        </p:txBody>
      </p:sp>
      <p:sp>
        <p:nvSpPr>
          <p:cNvPr id="6" name="矩形 5"/>
          <p:cNvSpPr/>
          <p:nvPr/>
        </p:nvSpPr>
        <p:spPr>
          <a:xfrm>
            <a:off x="191252" y="6029342"/>
            <a:ext cx="8501122" cy="553998"/>
          </a:xfrm>
          <a:prstGeom prst="rect">
            <a:avLst/>
          </a:prstGeom>
        </p:spPr>
        <p:txBody>
          <a:bodyPr wrap="square">
            <a:spAutoFit/>
          </a:bodyPr>
          <a:lstStyle/>
          <a:p>
            <a:pPr lvl="0" indent="152400" defTabSz="914400" eaLnBrk="0" fontAlgn="base" hangingPunct="0">
              <a:lnSpc>
                <a:spcPct val="125000"/>
              </a:lnSpc>
              <a:spcBef>
                <a:spcPct val="0"/>
              </a:spcBef>
              <a:spcAft>
                <a:spcPct val="0"/>
              </a:spcAft>
            </a:pPr>
            <a:r>
              <a:rPr lang="en-US" altLang="zh-CN" sz="2400" b="1" dirty="0" smtClean="0">
                <a:latin typeface="Calibri" pitchFamily="34" charset="0"/>
                <a:ea typeface="宋体" pitchFamily="2" charset="-122"/>
                <a:cs typeface="宋体" pitchFamily="2" charset="-122"/>
              </a:rPr>
              <a:t>FTGS-917</a:t>
            </a:r>
            <a:r>
              <a:rPr lang="zh-CN" altLang="en-US" sz="2400" b="1" dirty="0" smtClean="0">
                <a:latin typeface="Calibri" pitchFamily="34" charset="0"/>
                <a:ea typeface="宋体" pitchFamily="2" charset="-122"/>
                <a:cs typeface="宋体" pitchFamily="2" charset="-122"/>
              </a:rPr>
              <a:t>数字轨道电路有</a:t>
            </a:r>
            <a:r>
              <a:rPr lang="zh-CN" altLang="en-US" sz="2400" b="1" dirty="0" smtClean="0">
                <a:solidFill>
                  <a:srgbClr val="0303EB"/>
                </a:solidFill>
                <a:latin typeface="Calibri" pitchFamily="34" charset="0"/>
                <a:ea typeface="宋体" pitchFamily="2" charset="-122"/>
                <a:cs typeface="宋体" pitchFamily="2" charset="-122"/>
              </a:rPr>
              <a:t>标准型</a:t>
            </a:r>
            <a:r>
              <a:rPr lang="zh-CN" altLang="en-US" sz="2400" b="1" dirty="0" smtClean="0">
                <a:latin typeface="Calibri" pitchFamily="34" charset="0"/>
                <a:ea typeface="宋体" pitchFamily="2" charset="-122"/>
                <a:cs typeface="宋体" pitchFamily="2" charset="-122"/>
              </a:rPr>
              <a:t>和</a:t>
            </a:r>
            <a:r>
              <a:rPr lang="zh-CN" altLang="en-US" sz="2400" b="1" dirty="0" smtClean="0">
                <a:solidFill>
                  <a:srgbClr val="0303EB"/>
                </a:solidFill>
                <a:latin typeface="Calibri" pitchFamily="34" charset="0"/>
                <a:ea typeface="宋体" pitchFamily="2" charset="-122"/>
                <a:cs typeface="宋体" pitchFamily="2" charset="-122"/>
              </a:rPr>
              <a:t>道岔型</a:t>
            </a:r>
            <a:r>
              <a:rPr lang="zh-CN" altLang="en-US" sz="2400" b="1" dirty="0" smtClean="0">
                <a:latin typeface="Calibri" pitchFamily="34" charset="0"/>
                <a:ea typeface="宋体" pitchFamily="2" charset="-122"/>
                <a:cs typeface="宋体" pitchFamily="2" charset="-122"/>
              </a:rPr>
              <a:t>两种结构。</a:t>
            </a:r>
            <a:endParaRPr lang="zh-CN" altLang="en-US" sz="2400" b="1" dirty="0" smtClean="0">
              <a:latin typeface="Arial" pitchFamily="34" charset="0"/>
              <a:ea typeface="宋体" pitchFamily="2" charset="-122"/>
              <a:cs typeface="宋体" pitchFamily="2" charset="-122"/>
            </a:endParaRPr>
          </a:p>
        </p:txBody>
      </p:sp>
      <p:sp>
        <p:nvSpPr>
          <p:cNvPr id="8" name="矩形 7"/>
          <p:cNvSpPr/>
          <p:nvPr/>
        </p:nvSpPr>
        <p:spPr>
          <a:xfrm>
            <a:off x="477004" y="2386004"/>
            <a:ext cx="3595664" cy="630942"/>
          </a:xfrm>
          <a:prstGeom prst="rect">
            <a:avLst/>
          </a:prstGeom>
        </p:spPr>
        <p:txBody>
          <a:bodyPr wrap="none">
            <a:spAutoFit/>
          </a:bodyPr>
          <a:lstStyle/>
          <a:p>
            <a:pPr lvl="0" indent="152400" defTabSz="914400" eaLnBrk="0" fontAlgn="base" hangingPunct="0">
              <a:lnSpc>
                <a:spcPct val="125000"/>
              </a:lnSpc>
              <a:spcBef>
                <a:spcPct val="0"/>
              </a:spcBef>
              <a:spcAft>
                <a:spcPct val="0"/>
              </a:spcAft>
            </a:pPr>
            <a:r>
              <a:rPr lang="en-US" sz="2800" b="1" dirty="0" smtClean="0"/>
              <a:t>FTGS</a:t>
            </a:r>
            <a:r>
              <a:rPr lang="zh-CN" altLang="en-US" sz="2800" b="1" dirty="0" smtClean="0"/>
              <a:t>组合框架反</a:t>
            </a:r>
            <a:r>
              <a:rPr lang="zh-CN" altLang="en-US" sz="2800" b="1" dirty="0" smtClean="0">
                <a:latin typeface="Calibri" pitchFamily="34" charset="0"/>
                <a:ea typeface="宋体" pitchFamily="2" charset="-122"/>
                <a:cs typeface="Times New Roman" pitchFamily="18" charset="0"/>
              </a:rPr>
              <a:t>面：</a:t>
            </a:r>
            <a:endParaRPr lang="zh-CN" altLang="en-US" sz="2800" b="1" dirty="0" smtClean="0">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pic>
        <p:nvPicPr>
          <p:cNvPr id="86018" name="Picture 2" descr="LOEXJJB3[}}LZ1R_{HZ@7G5"/>
          <p:cNvPicPr>
            <a:picLocks noChangeAspect="1" noChangeArrowheads="1"/>
          </p:cNvPicPr>
          <p:nvPr/>
        </p:nvPicPr>
        <p:blipFill>
          <a:blip r:embed="rId2"/>
          <a:srcRect/>
          <a:stretch>
            <a:fillRect/>
          </a:stretch>
        </p:blipFill>
        <p:spPr bwMode="auto">
          <a:xfrm>
            <a:off x="334128" y="1885938"/>
            <a:ext cx="5793188" cy="2221540"/>
          </a:xfrm>
          <a:prstGeom prst="rect">
            <a:avLst/>
          </a:prstGeom>
          <a:noFill/>
          <a:ln w="9525">
            <a:noFill/>
            <a:miter lim="800000"/>
            <a:headEnd/>
            <a:tailEnd/>
          </a:ln>
        </p:spPr>
      </p:pic>
      <p:sp>
        <p:nvSpPr>
          <p:cNvPr id="5" name="矩形 4"/>
          <p:cNvSpPr/>
          <p:nvPr/>
        </p:nvSpPr>
        <p:spPr>
          <a:xfrm>
            <a:off x="1834326" y="4171954"/>
            <a:ext cx="3262432" cy="400110"/>
          </a:xfrm>
          <a:prstGeom prst="rect">
            <a:avLst/>
          </a:prstGeom>
        </p:spPr>
        <p:txBody>
          <a:bodyPr wrap="none">
            <a:spAutoFit/>
          </a:bodyPr>
          <a:lstStyle/>
          <a:p>
            <a:r>
              <a:rPr lang="zh-CN" altLang="en-US" sz="2000" b="1" dirty="0" smtClean="0">
                <a:solidFill>
                  <a:srgbClr val="0303EB"/>
                </a:solidFill>
              </a:rPr>
              <a:t>标准型轨道电路的组合框架</a:t>
            </a:r>
            <a:endParaRPr lang="zh-CN" altLang="en-US" sz="2000" b="1" dirty="0">
              <a:solidFill>
                <a:srgbClr val="0303EB"/>
              </a:solidFill>
            </a:endParaRPr>
          </a:p>
        </p:txBody>
      </p:sp>
      <p:sp>
        <p:nvSpPr>
          <p:cNvPr id="6" name="矩形 5"/>
          <p:cNvSpPr/>
          <p:nvPr/>
        </p:nvSpPr>
        <p:spPr>
          <a:xfrm>
            <a:off x="5977730" y="1957376"/>
            <a:ext cx="5929354" cy="1477328"/>
          </a:xfrm>
          <a:prstGeom prst="rect">
            <a:avLst/>
          </a:prstGeom>
          <a:solidFill>
            <a:schemeClr val="accent1">
              <a:lumMod val="20000"/>
              <a:lumOff val="80000"/>
            </a:schemeClr>
          </a:solidFill>
          <a:ln>
            <a:solidFill>
              <a:srgbClr val="FFC000"/>
            </a:solidFill>
          </a:ln>
        </p:spPr>
        <p:txBody>
          <a:bodyPr wrap="square">
            <a:spAutoFit/>
          </a:bodyPr>
          <a:lstStyle/>
          <a:p>
            <a:pPr>
              <a:lnSpc>
                <a:spcPct val="150000"/>
              </a:lnSpc>
              <a:buFont typeface="Wingdings" pitchFamily="2" charset="2"/>
              <a:buChar char="Ø"/>
            </a:pPr>
            <a:r>
              <a:rPr lang="zh-CN" altLang="en-US" sz="2000" b="1" dirty="0" smtClean="0"/>
              <a:t>每个标准型的组合框架可插接</a:t>
            </a:r>
            <a:r>
              <a:rPr lang="en-US" sz="2000" b="1" dirty="0" smtClean="0"/>
              <a:t>10</a:t>
            </a:r>
            <a:r>
              <a:rPr lang="zh-CN" altLang="en-US" sz="2000" b="1" dirty="0" smtClean="0"/>
              <a:t>块标准的</a:t>
            </a:r>
            <a:r>
              <a:rPr lang="en-US" sz="2000" b="1" dirty="0" smtClean="0"/>
              <a:t>PC</a:t>
            </a:r>
            <a:r>
              <a:rPr lang="zh-CN" altLang="en-US" sz="2000" b="1" dirty="0" smtClean="0"/>
              <a:t>板，不能混插</a:t>
            </a:r>
            <a:endParaRPr lang="en-US" altLang="zh-CN" sz="2000" b="1" dirty="0" smtClean="0"/>
          </a:p>
          <a:p>
            <a:pPr>
              <a:lnSpc>
                <a:spcPct val="150000"/>
              </a:lnSpc>
              <a:buFont typeface="Wingdings" pitchFamily="2" charset="2"/>
              <a:buChar char="Ø"/>
            </a:pPr>
            <a:r>
              <a:rPr lang="zh-CN" altLang="en-US" sz="2000" b="1" dirty="0" smtClean="0"/>
              <a:t>该框架从左至右数的第</a:t>
            </a:r>
            <a:r>
              <a:rPr lang="en-US" sz="2000" b="1" dirty="0" smtClean="0"/>
              <a:t>8</a:t>
            </a:r>
            <a:r>
              <a:rPr lang="zh-CN" altLang="en-US" sz="2000" b="1" dirty="0" smtClean="0"/>
              <a:t>块和第</a:t>
            </a:r>
            <a:r>
              <a:rPr lang="en-US" sz="2000" b="1" dirty="0" smtClean="0"/>
              <a:t>10</a:t>
            </a:r>
            <a:r>
              <a:rPr lang="zh-CN" altLang="en-US" sz="2000" b="1" dirty="0" smtClean="0"/>
              <a:t>块为空置</a:t>
            </a:r>
            <a:endParaRPr lang="zh-CN" altLang="en-US" sz="2000" b="1" dirty="0"/>
          </a:p>
        </p:txBody>
      </p:sp>
      <p:pic>
        <p:nvPicPr>
          <p:cNvPr id="7" name="图片 6" descr="ADOS@M03GDY(SRV5X3V{~J6"/>
          <p:cNvPicPr/>
          <p:nvPr/>
        </p:nvPicPr>
        <p:blipFill>
          <a:blip r:embed="rId3" cstate="print"/>
          <a:srcRect/>
          <a:stretch>
            <a:fillRect/>
          </a:stretch>
        </p:blipFill>
        <p:spPr bwMode="auto">
          <a:xfrm>
            <a:off x="262690" y="4600582"/>
            <a:ext cx="6572296" cy="2143140"/>
          </a:xfrm>
          <a:prstGeom prst="rect">
            <a:avLst/>
          </a:prstGeom>
          <a:noFill/>
          <a:ln w="9525">
            <a:noFill/>
            <a:miter lim="800000"/>
            <a:headEnd/>
            <a:tailEnd/>
          </a:ln>
        </p:spPr>
      </p:pic>
      <p:sp>
        <p:nvSpPr>
          <p:cNvPr id="8" name="矩形 7"/>
          <p:cNvSpPr/>
          <p:nvPr/>
        </p:nvSpPr>
        <p:spPr>
          <a:xfrm>
            <a:off x="1691450" y="6800790"/>
            <a:ext cx="3281668" cy="400110"/>
          </a:xfrm>
          <a:prstGeom prst="rect">
            <a:avLst/>
          </a:prstGeom>
        </p:spPr>
        <p:txBody>
          <a:bodyPr wrap="none">
            <a:spAutoFit/>
          </a:bodyPr>
          <a:lstStyle/>
          <a:p>
            <a:r>
              <a:rPr lang="zh-CN" altLang="en-US" sz="2000" b="1" dirty="0" smtClean="0">
                <a:solidFill>
                  <a:srgbClr val="0303EB"/>
                </a:solidFill>
              </a:rPr>
              <a:t>道岔型轨道电路的组合框架</a:t>
            </a:r>
            <a:endParaRPr lang="zh-CN" altLang="en-US" sz="2000" b="1" dirty="0">
              <a:solidFill>
                <a:srgbClr val="0303EB"/>
              </a:solidFill>
            </a:endParaRPr>
          </a:p>
        </p:txBody>
      </p:sp>
      <p:sp>
        <p:nvSpPr>
          <p:cNvPr id="9" name="矩形 8"/>
          <p:cNvSpPr/>
          <p:nvPr/>
        </p:nvSpPr>
        <p:spPr>
          <a:xfrm>
            <a:off x="5977730" y="4672020"/>
            <a:ext cx="5929354" cy="1477328"/>
          </a:xfrm>
          <a:prstGeom prst="rect">
            <a:avLst/>
          </a:prstGeom>
          <a:solidFill>
            <a:schemeClr val="bg2"/>
          </a:solidFill>
          <a:ln>
            <a:solidFill>
              <a:srgbClr val="FFC000"/>
            </a:solidFill>
          </a:ln>
        </p:spPr>
        <p:txBody>
          <a:bodyPr wrap="square">
            <a:spAutoFit/>
          </a:bodyPr>
          <a:lstStyle/>
          <a:p>
            <a:pPr>
              <a:lnSpc>
                <a:spcPct val="150000"/>
              </a:lnSpc>
              <a:buFont typeface="Wingdings" pitchFamily="2" charset="2"/>
              <a:buChar char="Ø"/>
            </a:pPr>
            <a:r>
              <a:rPr lang="zh-CN" altLang="en-US" sz="2000" b="1" dirty="0" smtClean="0"/>
              <a:t>每个标准型的组合框架可插接</a:t>
            </a:r>
            <a:r>
              <a:rPr lang="en-US" sz="2000" b="1" dirty="0" smtClean="0"/>
              <a:t>10</a:t>
            </a:r>
            <a:r>
              <a:rPr lang="zh-CN" altLang="en-US" sz="2000" b="1" dirty="0" smtClean="0"/>
              <a:t>块标准的</a:t>
            </a:r>
            <a:r>
              <a:rPr lang="en-US" sz="2000" b="1" dirty="0" smtClean="0"/>
              <a:t>PC</a:t>
            </a:r>
            <a:r>
              <a:rPr lang="zh-CN" altLang="en-US" sz="2000" b="1" dirty="0" smtClean="0"/>
              <a:t>板，不能混插</a:t>
            </a:r>
            <a:endParaRPr lang="en-US" altLang="zh-CN" sz="2000" b="1" dirty="0" smtClean="0"/>
          </a:p>
          <a:p>
            <a:pPr>
              <a:lnSpc>
                <a:spcPct val="150000"/>
              </a:lnSpc>
              <a:buFont typeface="Wingdings" pitchFamily="2" charset="2"/>
              <a:buChar char="Ø"/>
            </a:pPr>
            <a:r>
              <a:rPr lang="zh-CN" altLang="en-US" sz="2000" b="1" dirty="0" smtClean="0"/>
              <a:t>该框架从左至右数的第</a:t>
            </a:r>
            <a:r>
              <a:rPr lang="en-US" sz="2000" b="1" dirty="0" smtClean="0"/>
              <a:t>10</a:t>
            </a:r>
            <a:r>
              <a:rPr lang="zh-CN" altLang="en-US" sz="2000" b="1" dirty="0" smtClean="0"/>
              <a:t>块为空置</a:t>
            </a:r>
            <a:endParaRPr lang="zh-CN" altLang="en-US" sz="2000" b="1" dirty="0"/>
          </a:p>
        </p:txBody>
      </p:sp>
      <p:sp>
        <p:nvSpPr>
          <p:cNvPr id="10" name="矩形 9"/>
          <p:cNvSpPr/>
          <p:nvPr/>
        </p:nvSpPr>
        <p:spPr>
          <a:xfrm>
            <a:off x="7192176" y="3600450"/>
            <a:ext cx="3023585" cy="400110"/>
          </a:xfrm>
          <a:prstGeom prst="rect">
            <a:avLst/>
          </a:prstGeom>
        </p:spPr>
        <p:txBody>
          <a:bodyPr wrap="none">
            <a:spAutoFit/>
          </a:bodyPr>
          <a:lstStyle/>
          <a:p>
            <a:r>
              <a:rPr lang="zh-CN" altLang="en-US" sz="2000" b="1" dirty="0" smtClean="0">
                <a:solidFill>
                  <a:srgbClr val="FF0000"/>
                </a:solidFill>
              </a:rPr>
              <a:t>“一送一收”型轨道电路</a:t>
            </a:r>
            <a:endParaRPr lang="zh-CN" altLang="en-US" sz="2000" b="1" dirty="0">
              <a:solidFill>
                <a:srgbClr val="FF0000"/>
              </a:solidFill>
            </a:endParaRPr>
          </a:p>
        </p:txBody>
      </p:sp>
      <p:sp>
        <p:nvSpPr>
          <p:cNvPr id="11" name="矩形 10"/>
          <p:cNvSpPr/>
          <p:nvPr/>
        </p:nvSpPr>
        <p:spPr>
          <a:xfrm>
            <a:off x="7335052" y="6243656"/>
            <a:ext cx="3023585" cy="400110"/>
          </a:xfrm>
          <a:prstGeom prst="rect">
            <a:avLst/>
          </a:prstGeom>
        </p:spPr>
        <p:txBody>
          <a:bodyPr wrap="none">
            <a:spAutoFit/>
          </a:bodyPr>
          <a:lstStyle/>
          <a:p>
            <a:r>
              <a:rPr lang="zh-CN" altLang="en-US" sz="2000" b="1" dirty="0" smtClean="0">
                <a:solidFill>
                  <a:srgbClr val="FF0000"/>
                </a:solidFill>
              </a:rPr>
              <a:t>“一送二收”型轨道电路</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wipe(left)">
                                      <p:cBhvr>
                                        <p:cTn id="7" dur="500"/>
                                        <p:tgtEl>
                                          <p:spTgt spid="860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animBg="1"/>
      <p:bldP spid="10"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pPr algn="ctr"/>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sp>
        <p:nvSpPr>
          <p:cNvPr id="4" name="矩形 3"/>
          <p:cNvSpPr/>
          <p:nvPr/>
        </p:nvSpPr>
        <p:spPr>
          <a:xfrm>
            <a:off x="1691450" y="3190877"/>
            <a:ext cx="1857388" cy="1477328"/>
          </a:xfrm>
          <a:prstGeom prst="rect">
            <a:avLst/>
          </a:prstGeom>
          <a:ln>
            <a:noFill/>
          </a:ln>
        </p:spPr>
        <p:txBody>
          <a:bodyPr wrap="square">
            <a:spAutoFit/>
          </a:bodyPr>
          <a:lstStyle/>
          <a:p>
            <a:pPr>
              <a:lnSpc>
                <a:spcPct val="150000"/>
              </a:lnSpc>
              <a:spcBef>
                <a:spcPts val="1200"/>
              </a:spcBef>
              <a:buFont typeface="Wingdings" pitchFamily="2" charset="2"/>
              <a:buChar char="ü"/>
            </a:pPr>
            <a:r>
              <a:rPr lang="zh-CN" altLang="en-US" sz="2000" b="1" dirty="0" smtClean="0">
                <a:solidFill>
                  <a:srgbClr val="FF0000"/>
                </a:solidFill>
              </a:rPr>
              <a:t>电气绝缘节</a:t>
            </a:r>
            <a:r>
              <a:rPr lang="zh-CN" altLang="en-US" sz="2000" b="1" dirty="0" smtClean="0"/>
              <a:t>。</a:t>
            </a:r>
            <a:endParaRPr lang="en-US" altLang="zh-CN" sz="2000" b="1" dirty="0" smtClean="0"/>
          </a:p>
          <a:p>
            <a:pPr>
              <a:lnSpc>
                <a:spcPct val="150000"/>
              </a:lnSpc>
              <a:buFont typeface="Wingdings" pitchFamily="2" charset="2"/>
              <a:buChar char="ü"/>
            </a:pPr>
            <a:r>
              <a:rPr lang="zh-CN" altLang="en-US" sz="2000" b="1" dirty="0" smtClean="0"/>
              <a:t>轨旁盒。</a:t>
            </a:r>
            <a:endParaRPr lang="en-US" altLang="zh-CN" sz="2000" b="1" dirty="0" smtClean="0"/>
          </a:p>
          <a:p>
            <a:pPr>
              <a:lnSpc>
                <a:spcPct val="150000"/>
              </a:lnSpc>
              <a:buFont typeface="Wingdings" pitchFamily="2" charset="2"/>
              <a:buChar char="ü"/>
            </a:pPr>
            <a:r>
              <a:rPr lang="zh-CN" altLang="en-US" sz="2000" b="1" dirty="0" smtClean="0"/>
              <a:t>连接电缆。</a:t>
            </a:r>
            <a:endParaRPr lang="zh-CN" altLang="en-US" sz="2000" b="1" dirty="0"/>
          </a:p>
        </p:txBody>
      </p:sp>
      <p:sp>
        <p:nvSpPr>
          <p:cNvPr id="5" name="对角圆角矩形 4"/>
          <p:cNvSpPr/>
          <p:nvPr/>
        </p:nvSpPr>
        <p:spPr>
          <a:xfrm>
            <a:off x="1262822" y="2905125"/>
            <a:ext cx="2428892" cy="185738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2756" y="2619373"/>
            <a:ext cx="1785950" cy="523220"/>
          </a:xfrm>
          <a:prstGeom prst="rect">
            <a:avLst/>
          </a:prstGeom>
          <a:solidFill>
            <a:schemeClr val="accent1">
              <a:lumMod val="20000"/>
              <a:lumOff val="80000"/>
            </a:schemeClr>
          </a:solidFill>
          <a:ln>
            <a:solidFill>
              <a:srgbClr val="0303EB"/>
            </a:solidFill>
          </a:ln>
        </p:spPr>
        <p:txBody>
          <a:bodyPr wrap="square">
            <a:spAutoFit/>
          </a:bodyPr>
          <a:lstStyle/>
          <a:p>
            <a:pPr algn="ctr"/>
            <a:r>
              <a:rPr lang="zh-CN" altLang="en-US" sz="2800" b="1" dirty="0" smtClean="0">
                <a:solidFill>
                  <a:srgbClr val="0303EB"/>
                </a:solidFill>
                <a:latin typeface="Arial" pitchFamily="34" charset="0"/>
                <a:ea typeface="宋体" pitchFamily="2" charset="-122"/>
                <a:cs typeface="宋体" pitchFamily="2" charset="-122"/>
              </a:rPr>
              <a:t>室外设备</a:t>
            </a:r>
            <a:endParaRPr lang="zh-CN" altLang="en-US" sz="2800" dirty="0">
              <a:solidFill>
                <a:srgbClr val="0303EB"/>
              </a:solidFill>
            </a:endParaRPr>
          </a:p>
        </p:txBody>
      </p:sp>
      <p:grpSp>
        <p:nvGrpSpPr>
          <p:cNvPr id="11" name="组合 16"/>
          <p:cNvGrpSpPr/>
          <p:nvPr/>
        </p:nvGrpSpPr>
        <p:grpSpPr>
          <a:xfrm>
            <a:off x="3405962" y="2547935"/>
            <a:ext cx="2924962" cy="2043184"/>
            <a:chOff x="3405962" y="1885938"/>
            <a:chExt cx="2924962" cy="2043184"/>
          </a:xfrm>
        </p:grpSpPr>
        <p:sp>
          <p:nvSpPr>
            <p:cNvPr id="7" name="任意多边形 6"/>
            <p:cNvSpPr/>
            <p:nvPr/>
          </p:nvSpPr>
          <p:spPr>
            <a:xfrm>
              <a:off x="3405962" y="2814632"/>
              <a:ext cx="811369" cy="0"/>
            </a:xfrm>
            <a:custGeom>
              <a:avLst/>
              <a:gdLst>
                <a:gd name="connsiteX0" fmla="*/ 0 w 811369"/>
                <a:gd name="connsiteY0" fmla="*/ 0 h 0"/>
                <a:gd name="connsiteX1" fmla="*/ 811369 w 811369"/>
                <a:gd name="connsiteY1" fmla="*/ 0 h 0"/>
              </a:gdLst>
              <a:ahLst/>
              <a:cxnLst>
                <a:cxn ang="0">
                  <a:pos x="connsiteX0" y="connsiteY0"/>
                </a:cxn>
                <a:cxn ang="0">
                  <a:pos x="connsiteX1" y="connsiteY1"/>
                </a:cxn>
              </a:cxnLst>
              <a:rect l="l" t="t" r="r" b="b"/>
              <a:pathLst>
                <a:path w="811369">
                  <a:moveTo>
                    <a:pt x="0" y="0"/>
                  </a:moveTo>
                  <a:lnTo>
                    <a:pt x="811369"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任意多边形 7"/>
            <p:cNvSpPr/>
            <p:nvPr/>
          </p:nvSpPr>
          <p:spPr>
            <a:xfrm>
              <a:off x="4191780" y="2148355"/>
              <a:ext cx="290068" cy="1594971"/>
            </a:xfrm>
            <a:custGeom>
              <a:avLst/>
              <a:gdLst>
                <a:gd name="connsiteX0" fmla="*/ 244699 w 257578"/>
                <a:gd name="connsiteY0" fmla="*/ 0 h 1339403"/>
                <a:gd name="connsiteX1" fmla="*/ 0 w 257578"/>
                <a:gd name="connsiteY1" fmla="*/ 0 h 1339403"/>
                <a:gd name="connsiteX2" fmla="*/ 0 w 257578"/>
                <a:gd name="connsiteY2" fmla="*/ 1339403 h 1339403"/>
                <a:gd name="connsiteX3" fmla="*/ 257578 w 257578"/>
                <a:gd name="connsiteY3" fmla="*/ 1339403 h 1339403"/>
              </a:gdLst>
              <a:ahLst/>
              <a:cxnLst>
                <a:cxn ang="0">
                  <a:pos x="connsiteX0" y="connsiteY0"/>
                </a:cxn>
                <a:cxn ang="0">
                  <a:pos x="connsiteX1" y="connsiteY1"/>
                </a:cxn>
                <a:cxn ang="0">
                  <a:pos x="connsiteX2" y="connsiteY2"/>
                </a:cxn>
                <a:cxn ang="0">
                  <a:pos x="connsiteX3" y="connsiteY3"/>
                </a:cxn>
              </a:cxnLst>
              <a:rect l="l" t="t" r="r" b="b"/>
              <a:pathLst>
                <a:path w="257578" h="1339403">
                  <a:moveTo>
                    <a:pt x="244699" y="0"/>
                  </a:moveTo>
                  <a:lnTo>
                    <a:pt x="0" y="0"/>
                  </a:lnTo>
                  <a:lnTo>
                    <a:pt x="0" y="1339403"/>
                  </a:lnTo>
                  <a:lnTo>
                    <a:pt x="257578" y="1339403"/>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任意多边形 8"/>
            <p:cNvSpPr/>
            <p:nvPr/>
          </p:nvSpPr>
          <p:spPr>
            <a:xfrm>
              <a:off x="4191780" y="2671756"/>
              <a:ext cx="277189" cy="45719"/>
            </a:xfrm>
            <a:custGeom>
              <a:avLst/>
              <a:gdLst>
                <a:gd name="connsiteX0" fmla="*/ 0 w 244699"/>
                <a:gd name="connsiteY0" fmla="*/ 0 h 0"/>
                <a:gd name="connsiteX1" fmla="*/ 244699 w 244699"/>
                <a:gd name="connsiteY1" fmla="*/ 0 h 0"/>
              </a:gdLst>
              <a:ahLst/>
              <a:cxnLst>
                <a:cxn ang="0">
                  <a:pos x="connsiteX0" y="connsiteY0"/>
                </a:cxn>
                <a:cxn ang="0">
                  <a:pos x="connsiteX1" y="connsiteY1"/>
                </a:cxn>
              </a:cxnLst>
              <a:rect l="l" t="t" r="r" b="b"/>
              <a:pathLst>
                <a:path w="244699">
                  <a:moveTo>
                    <a:pt x="0" y="0"/>
                  </a:moveTo>
                  <a:lnTo>
                    <a:pt x="244699"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任意多边形 9"/>
            <p:cNvSpPr/>
            <p:nvPr/>
          </p:nvSpPr>
          <p:spPr>
            <a:xfrm flipV="1">
              <a:off x="4191780" y="3171821"/>
              <a:ext cx="329016" cy="45719"/>
            </a:xfrm>
            <a:custGeom>
              <a:avLst/>
              <a:gdLst>
                <a:gd name="connsiteX0" fmla="*/ 0 w 257578"/>
                <a:gd name="connsiteY0" fmla="*/ 0 h 0"/>
                <a:gd name="connsiteX1" fmla="*/ 257578 w 257578"/>
                <a:gd name="connsiteY1" fmla="*/ 0 h 0"/>
              </a:gdLst>
              <a:ahLst/>
              <a:cxnLst>
                <a:cxn ang="0">
                  <a:pos x="connsiteX0" y="connsiteY0"/>
                </a:cxn>
                <a:cxn ang="0">
                  <a:pos x="connsiteX1" y="connsiteY1"/>
                </a:cxn>
              </a:cxnLst>
              <a:rect l="l" t="t" r="r" b="b"/>
              <a:pathLst>
                <a:path w="257578">
                  <a:moveTo>
                    <a:pt x="0" y="0"/>
                  </a:moveTo>
                  <a:lnTo>
                    <a:pt x="257578"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4477532" y="1885938"/>
              <a:ext cx="1143008" cy="400110"/>
            </a:xfrm>
            <a:prstGeom prst="rect">
              <a:avLst/>
            </a:prstGeom>
            <a:solidFill>
              <a:schemeClr val="bg1"/>
            </a:solidFill>
            <a:ln>
              <a:solidFill>
                <a:srgbClr val="00B050"/>
              </a:solidFill>
            </a:ln>
          </p:spPr>
          <p:txBody>
            <a:bodyPr wrap="square">
              <a:spAutoFit/>
            </a:bodyPr>
            <a:lstStyle/>
            <a:p>
              <a:pPr algn="ctr"/>
              <a:r>
                <a:rPr lang="en-US" sz="2000" b="1" dirty="0" smtClean="0">
                  <a:solidFill>
                    <a:prstClr val="black"/>
                  </a:solidFill>
                </a:rPr>
                <a:t>S</a:t>
              </a:r>
              <a:r>
                <a:rPr lang="zh-CN" altLang="en-US" sz="2000" b="1" dirty="0" smtClean="0">
                  <a:solidFill>
                    <a:prstClr val="black"/>
                  </a:solidFill>
                </a:rPr>
                <a:t>棒</a:t>
              </a:r>
              <a:endParaRPr lang="zh-CN" altLang="en-US" sz="2000" b="1" dirty="0"/>
            </a:p>
          </p:txBody>
        </p:sp>
        <p:sp>
          <p:nvSpPr>
            <p:cNvPr id="13" name="矩形 12"/>
            <p:cNvSpPr/>
            <p:nvPr/>
          </p:nvSpPr>
          <p:spPr>
            <a:xfrm>
              <a:off x="4477532" y="2457442"/>
              <a:ext cx="1143008" cy="400110"/>
            </a:xfrm>
            <a:prstGeom prst="rect">
              <a:avLst/>
            </a:prstGeom>
            <a:solidFill>
              <a:schemeClr val="bg1"/>
            </a:solidFill>
            <a:ln>
              <a:solidFill>
                <a:srgbClr val="00B050"/>
              </a:solidFill>
            </a:ln>
          </p:spPr>
          <p:txBody>
            <a:bodyPr wrap="square">
              <a:spAutoFit/>
            </a:bodyPr>
            <a:lstStyle/>
            <a:p>
              <a:pPr algn="ctr"/>
              <a:r>
                <a:rPr lang="zh-CN" altLang="en-US" sz="2000" b="1" dirty="0" smtClean="0">
                  <a:solidFill>
                    <a:prstClr val="black"/>
                  </a:solidFill>
                </a:rPr>
                <a:t>短路棒</a:t>
              </a:r>
              <a:endParaRPr lang="zh-CN" altLang="en-US" sz="2000" b="1" dirty="0"/>
            </a:p>
          </p:txBody>
        </p:sp>
        <p:sp>
          <p:nvSpPr>
            <p:cNvPr id="14" name="矩形 13"/>
            <p:cNvSpPr/>
            <p:nvPr/>
          </p:nvSpPr>
          <p:spPr>
            <a:xfrm>
              <a:off x="4477532" y="2986026"/>
              <a:ext cx="1143008" cy="400110"/>
            </a:xfrm>
            <a:prstGeom prst="rect">
              <a:avLst/>
            </a:prstGeom>
            <a:solidFill>
              <a:schemeClr val="bg1"/>
            </a:solidFill>
            <a:ln>
              <a:solidFill>
                <a:srgbClr val="00B050"/>
              </a:solidFill>
            </a:ln>
          </p:spPr>
          <p:txBody>
            <a:bodyPr wrap="square">
              <a:spAutoFit/>
            </a:bodyPr>
            <a:lstStyle/>
            <a:p>
              <a:pPr algn="ctr"/>
              <a:r>
                <a:rPr lang="zh-CN" altLang="en-US" sz="2000" b="1" dirty="0" smtClean="0">
                  <a:solidFill>
                    <a:prstClr val="black"/>
                  </a:solidFill>
                </a:rPr>
                <a:t>终端棒</a:t>
              </a:r>
              <a:endParaRPr lang="zh-CN" altLang="en-US" sz="2000" b="1" dirty="0"/>
            </a:p>
          </p:txBody>
        </p:sp>
        <p:sp>
          <p:nvSpPr>
            <p:cNvPr id="16" name="矩形 15"/>
            <p:cNvSpPr/>
            <p:nvPr/>
          </p:nvSpPr>
          <p:spPr>
            <a:xfrm>
              <a:off x="4477532" y="3529012"/>
              <a:ext cx="1853392" cy="400110"/>
            </a:xfrm>
            <a:prstGeom prst="rect">
              <a:avLst/>
            </a:prstGeom>
            <a:solidFill>
              <a:schemeClr val="bg1"/>
            </a:solidFill>
            <a:ln>
              <a:solidFill>
                <a:srgbClr val="00B050"/>
              </a:solidFill>
            </a:ln>
          </p:spPr>
          <p:txBody>
            <a:bodyPr wrap="none">
              <a:spAutoFit/>
            </a:bodyPr>
            <a:lstStyle/>
            <a:p>
              <a:r>
                <a:rPr lang="zh-CN" altLang="en-US" sz="2000" b="1" dirty="0" smtClean="0">
                  <a:solidFill>
                    <a:prstClr val="black"/>
                  </a:solidFill>
                </a:rPr>
                <a:t>横“</a:t>
              </a:r>
              <a:r>
                <a:rPr lang="en-US" sz="2000" b="1" dirty="0" smtClean="0">
                  <a:solidFill>
                    <a:prstClr val="black"/>
                  </a:solidFill>
                </a:rPr>
                <a:t>8</a:t>
              </a:r>
              <a:r>
                <a:rPr lang="zh-CN" altLang="en-US" sz="2000" b="1" dirty="0" smtClean="0">
                  <a:solidFill>
                    <a:prstClr val="black"/>
                  </a:solidFill>
                </a:rPr>
                <a:t>”字形棒</a:t>
              </a:r>
              <a:endParaRPr lang="zh-CN" altLang="en-US" sz="2000" b="1" dirty="0"/>
            </a:p>
          </p:txBody>
        </p:sp>
      </p:grpSp>
      <p:pic>
        <p:nvPicPr>
          <p:cNvPr id="18" name="图片 17" descr="8V7O)@25M]D`3_ZT5BVRRKL"/>
          <p:cNvPicPr/>
          <p:nvPr/>
        </p:nvPicPr>
        <p:blipFill>
          <a:blip r:embed="rId2" cstate="print"/>
          <a:srcRect/>
          <a:stretch>
            <a:fillRect/>
          </a:stretch>
        </p:blipFill>
        <p:spPr bwMode="auto">
          <a:xfrm>
            <a:off x="6620672" y="2190745"/>
            <a:ext cx="5129237" cy="3052779"/>
          </a:xfrm>
          <a:prstGeom prst="rect">
            <a:avLst/>
          </a:prstGeom>
          <a:noFill/>
          <a:ln w="9525">
            <a:noFill/>
            <a:miter lim="800000"/>
            <a:headEnd/>
            <a:tailEnd/>
          </a:ln>
        </p:spPr>
      </p:pic>
      <p:sp>
        <p:nvSpPr>
          <p:cNvPr id="19" name="燕尾形箭头 18"/>
          <p:cNvSpPr/>
          <p:nvPr/>
        </p:nvSpPr>
        <p:spPr>
          <a:xfrm>
            <a:off x="5763416" y="2547935"/>
            <a:ext cx="785818"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041" name="Rectangle 1"/>
          <p:cNvSpPr>
            <a:spLocks noChangeArrowheads="1"/>
          </p:cNvSpPr>
          <p:nvPr/>
        </p:nvSpPr>
        <p:spPr bwMode="auto">
          <a:xfrm>
            <a:off x="2834458" y="5172086"/>
            <a:ext cx="840662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 typeface="Wingdings" pitchFamily="2" charset="2"/>
              <a:buChar char="ü"/>
              <a:tabLst/>
            </a:pPr>
            <a:r>
              <a:rPr kumimoji="0" lang="zh-CN" altLang="en-US"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大多数的轨道区段（正线区间的轨道区段）采用</a:t>
            </a:r>
            <a:r>
              <a:rPr kumimoji="0" lang="en-US" altLang="zh-CN"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S</a:t>
            </a:r>
            <a:r>
              <a:rPr kumimoji="0" lang="zh-CN" altLang="en-US"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棒予以隔离，</a:t>
            </a:r>
            <a:endParaRPr kumimoji="0" lang="en-US" altLang="zh-CN"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endParaRPr>
          </a:p>
          <a:p>
            <a:pPr marL="0" marR="0" lvl="0" indent="0" algn="l" defTabSz="914400" rtl="0" eaLnBrk="1" fontAlgn="base" latinLnBrk="0" hangingPunct="1">
              <a:lnSpc>
                <a:spcPct val="150000"/>
              </a:lnSpc>
              <a:spcBef>
                <a:spcPct val="0"/>
              </a:spcBef>
              <a:spcAft>
                <a:spcPct val="0"/>
              </a:spcAft>
              <a:buClrTx/>
              <a:buSzTx/>
              <a:buFont typeface="Wingdings" pitchFamily="2" charset="2"/>
              <a:buChar char="ü"/>
              <a:tabLst/>
            </a:pPr>
            <a:r>
              <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S</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棒是镜像对称的，以</a:t>
            </a:r>
            <a:r>
              <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S</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棒为中心线作为轨道区段的物理划分。</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1" fontAlgn="base" latinLnBrk="0" hangingPunct="1">
              <a:lnSpc>
                <a:spcPct val="150000"/>
              </a:lnSpc>
              <a:spcBef>
                <a:spcPct val="0"/>
              </a:spcBef>
              <a:spcAft>
                <a:spcPct val="0"/>
              </a:spcAft>
              <a:buClrTx/>
              <a:buSzTx/>
              <a:buFont typeface="Wingdings" pitchFamily="2" charset="2"/>
              <a:buChar char="ü"/>
              <a:tabLst/>
            </a:pPr>
            <a:r>
              <a:rPr kumimoji="0" lang="en-US" altLang="zh-CN"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S</a:t>
            </a:r>
            <a:r>
              <a:rPr kumimoji="0" lang="zh-CN" altLang="en-US"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棒长度为</a:t>
            </a:r>
            <a:r>
              <a:rPr kumimoji="0" lang="en-US" altLang="zh-CN"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7.8 m</a:t>
            </a:r>
            <a:r>
              <a:rPr kumimoji="0" lang="zh-CN" altLang="en-US"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左右，模糊区段长度≤</a:t>
            </a:r>
            <a:r>
              <a:rPr kumimoji="0" lang="en-US" altLang="zh-CN"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3.9 m</a:t>
            </a:r>
            <a:r>
              <a:rPr kumimoji="0" lang="zh-CN" altLang="en-US"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rPr>
              <a:t>。</a:t>
            </a:r>
            <a:endParaRPr kumimoji="0" lang="en-US" altLang="zh-CN" sz="2000" b="1" i="0" u="none" strike="noStrike" cap="none" normalizeH="0" baseline="0" dirty="0" smtClean="0">
              <a:ln>
                <a:noFill/>
              </a:ln>
              <a:solidFill>
                <a:srgbClr val="0303EB"/>
              </a:solidFill>
              <a:effectLst/>
              <a:latin typeface="Arial" pitchFamily="34" charset="0"/>
              <a:ea typeface="宋体" pitchFamily="2" charset="-122"/>
              <a:cs typeface="宋体" pitchFamily="2" charset="-122"/>
            </a:endParaRPr>
          </a:p>
          <a:p>
            <a:pPr marL="0" marR="0" lvl="0" indent="0" algn="l" defTabSz="914400" rtl="0" eaLnBrk="1" fontAlgn="base" latinLnBrk="0" hangingPunct="1">
              <a:lnSpc>
                <a:spcPct val="150000"/>
              </a:lnSpc>
              <a:spcBef>
                <a:spcPct val="0"/>
              </a:spcBef>
              <a:spcAft>
                <a:spcPct val="0"/>
              </a:spcAft>
              <a:buClrTx/>
              <a:buSzTx/>
              <a:buFont typeface="Wingdings" pitchFamily="2" charset="2"/>
              <a:buChar char="ü"/>
              <a:tabLst/>
            </a:pPr>
            <a:r>
              <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S</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棒还起到平衡两个走行轨牵引电流的作用。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7041"/>
                                        </p:tgtEl>
                                        <p:attrNameLst>
                                          <p:attrName>style.visibility</p:attrName>
                                        </p:attrNameLst>
                                      </p:cBhvr>
                                      <p:to>
                                        <p:strVal val="visible"/>
                                      </p:to>
                                    </p:set>
                                    <p:animEffect transition="in" filter="wipe(down)">
                                      <p:cBhvr>
                                        <p:cTn id="19" dur="500"/>
                                        <p:tgtEl>
                                          <p:spTgt spid="87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704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pPr algn="ctr"/>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sp>
        <p:nvSpPr>
          <p:cNvPr id="4" name="矩形 3"/>
          <p:cNvSpPr/>
          <p:nvPr/>
        </p:nvSpPr>
        <p:spPr>
          <a:xfrm>
            <a:off x="1691450" y="3190877"/>
            <a:ext cx="1857388" cy="1477328"/>
          </a:xfrm>
          <a:prstGeom prst="rect">
            <a:avLst/>
          </a:prstGeom>
          <a:ln>
            <a:noFill/>
          </a:ln>
        </p:spPr>
        <p:txBody>
          <a:bodyPr wrap="square">
            <a:spAutoFit/>
          </a:bodyPr>
          <a:lstStyle/>
          <a:p>
            <a:pPr>
              <a:lnSpc>
                <a:spcPct val="150000"/>
              </a:lnSpc>
              <a:spcBef>
                <a:spcPts val="1200"/>
              </a:spcBef>
              <a:buFont typeface="Wingdings" pitchFamily="2" charset="2"/>
              <a:buChar char="ü"/>
            </a:pPr>
            <a:r>
              <a:rPr lang="zh-CN" altLang="en-US" sz="2000" b="1" dirty="0" smtClean="0">
                <a:solidFill>
                  <a:srgbClr val="FF0000"/>
                </a:solidFill>
              </a:rPr>
              <a:t>电气绝缘节</a:t>
            </a:r>
            <a:r>
              <a:rPr lang="zh-CN" altLang="en-US" sz="2000" b="1" dirty="0" smtClean="0"/>
              <a:t>。</a:t>
            </a:r>
            <a:endParaRPr lang="en-US" altLang="zh-CN" sz="2000" b="1" dirty="0" smtClean="0"/>
          </a:p>
          <a:p>
            <a:pPr>
              <a:lnSpc>
                <a:spcPct val="150000"/>
              </a:lnSpc>
              <a:buFont typeface="Wingdings" pitchFamily="2" charset="2"/>
              <a:buChar char="ü"/>
            </a:pPr>
            <a:r>
              <a:rPr lang="zh-CN" altLang="en-US" sz="2000" b="1" dirty="0" smtClean="0"/>
              <a:t>轨旁盒。</a:t>
            </a:r>
            <a:endParaRPr lang="en-US" altLang="zh-CN" sz="2000" b="1" dirty="0" smtClean="0"/>
          </a:p>
          <a:p>
            <a:pPr>
              <a:lnSpc>
                <a:spcPct val="150000"/>
              </a:lnSpc>
              <a:buFont typeface="Wingdings" pitchFamily="2" charset="2"/>
              <a:buChar char="ü"/>
            </a:pPr>
            <a:r>
              <a:rPr lang="zh-CN" altLang="en-US" sz="2000" b="1" dirty="0" smtClean="0"/>
              <a:t>连接电缆。</a:t>
            </a:r>
            <a:endParaRPr lang="zh-CN" altLang="en-US" sz="2000" b="1" dirty="0"/>
          </a:p>
        </p:txBody>
      </p:sp>
      <p:sp>
        <p:nvSpPr>
          <p:cNvPr id="5" name="对角圆角矩形 4"/>
          <p:cNvSpPr/>
          <p:nvPr/>
        </p:nvSpPr>
        <p:spPr>
          <a:xfrm>
            <a:off x="1262822" y="2905125"/>
            <a:ext cx="2428892" cy="185738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2756" y="2619373"/>
            <a:ext cx="1785950" cy="523220"/>
          </a:xfrm>
          <a:prstGeom prst="rect">
            <a:avLst/>
          </a:prstGeom>
          <a:solidFill>
            <a:schemeClr val="accent1">
              <a:lumMod val="20000"/>
              <a:lumOff val="80000"/>
            </a:schemeClr>
          </a:solidFill>
          <a:ln>
            <a:solidFill>
              <a:srgbClr val="0303EB"/>
            </a:solidFill>
          </a:ln>
        </p:spPr>
        <p:txBody>
          <a:bodyPr wrap="square">
            <a:spAutoFit/>
          </a:bodyPr>
          <a:lstStyle/>
          <a:p>
            <a:pPr algn="ctr"/>
            <a:r>
              <a:rPr lang="zh-CN" altLang="en-US" sz="2800" b="1" dirty="0" smtClean="0">
                <a:solidFill>
                  <a:srgbClr val="0303EB"/>
                </a:solidFill>
                <a:latin typeface="Arial" pitchFamily="34" charset="0"/>
                <a:ea typeface="宋体" pitchFamily="2" charset="-122"/>
                <a:cs typeface="宋体" pitchFamily="2" charset="-122"/>
              </a:rPr>
              <a:t>室外设备</a:t>
            </a:r>
            <a:endParaRPr lang="zh-CN" altLang="en-US" sz="2800" dirty="0">
              <a:solidFill>
                <a:srgbClr val="0303EB"/>
              </a:solidFill>
            </a:endParaRPr>
          </a:p>
        </p:txBody>
      </p:sp>
      <p:grpSp>
        <p:nvGrpSpPr>
          <p:cNvPr id="17" name="组合 16"/>
          <p:cNvGrpSpPr/>
          <p:nvPr/>
        </p:nvGrpSpPr>
        <p:grpSpPr>
          <a:xfrm>
            <a:off x="3405962" y="2547935"/>
            <a:ext cx="2924962" cy="2043184"/>
            <a:chOff x="3405962" y="1885938"/>
            <a:chExt cx="2924962" cy="2043184"/>
          </a:xfrm>
        </p:grpSpPr>
        <p:sp>
          <p:nvSpPr>
            <p:cNvPr id="7" name="任意多边形 6"/>
            <p:cNvSpPr/>
            <p:nvPr/>
          </p:nvSpPr>
          <p:spPr>
            <a:xfrm>
              <a:off x="3405962" y="2814632"/>
              <a:ext cx="811369" cy="0"/>
            </a:xfrm>
            <a:custGeom>
              <a:avLst/>
              <a:gdLst>
                <a:gd name="connsiteX0" fmla="*/ 0 w 811369"/>
                <a:gd name="connsiteY0" fmla="*/ 0 h 0"/>
                <a:gd name="connsiteX1" fmla="*/ 811369 w 811369"/>
                <a:gd name="connsiteY1" fmla="*/ 0 h 0"/>
              </a:gdLst>
              <a:ahLst/>
              <a:cxnLst>
                <a:cxn ang="0">
                  <a:pos x="connsiteX0" y="connsiteY0"/>
                </a:cxn>
                <a:cxn ang="0">
                  <a:pos x="connsiteX1" y="connsiteY1"/>
                </a:cxn>
              </a:cxnLst>
              <a:rect l="l" t="t" r="r" b="b"/>
              <a:pathLst>
                <a:path w="811369">
                  <a:moveTo>
                    <a:pt x="0" y="0"/>
                  </a:moveTo>
                  <a:lnTo>
                    <a:pt x="811369"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任意多边形 7"/>
            <p:cNvSpPr/>
            <p:nvPr/>
          </p:nvSpPr>
          <p:spPr>
            <a:xfrm>
              <a:off x="4191780" y="2148355"/>
              <a:ext cx="290068" cy="1594971"/>
            </a:xfrm>
            <a:custGeom>
              <a:avLst/>
              <a:gdLst>
                <a:gd name="connsiteX0" fmla="*/ 244699 w 257578"/>
                <a:gd name="connsiteY0" fmla="*/ 0 h 1339403"/>
                <a:gd name="connsiteX1" fmla="*/ 0 w 257578"/>
                <a:gd name="connsiteY1" fmla="*/ 0 h 1339403"/>
                <a:gd name="connsiteX2" fmla="*/ 0 w 257578"/>
                <a:gd name="connsiteY2" fmla="*/ 1339403 h 1339403"/>
                <a:gd name="connsiteX3" fmla="*/ 257578 w 257578"/>
                <a:gd name="connsiteY3" fmla="*/ 1339403 h 1339403"/>
              </a:gdLst>
              <a:ahLst/>
              <a:cxnLst>
                <a:cxn ang="0">
                  <a:pos x="connsiteX0" y="connsiteY0"/>
                </a:cxn>
                <a:cxn ang="0">
                  <a:pos x="connsiteX1" y="connsiteY1"/>
                </a:cxn>
                <a:cxn ang="0">
                  <a:pos x="connsiteX2" y="connsiteY2"/>
                </a:cxn>
                <a:cxn ang="0">
                  <a:pos x="connsiteX3" y="connsiteY3"/>
                </a:cxn>
              </a:cxnLst>
              <a:rect l="l" t="t" r="r" b="b"/>
              <a:pathLst>
                <a:path w="257578" h="1339403">
                  <a:moveTo>
                    <a:pt x="244699" y="0"/>
                  </a:moveTo>
                  <a:lnTo>
                    <a:pt x="0" y="0"/>
                  </a:lnTo>
                  <a:lnTo>
                    <a:pt x="0" y="1339403"/>
                  </a:lnTo>
                  <a:lnTo>
                    <a:pt x="257578" y="1339403"/>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任意多边形 8"/>
            <p:cNvSpPr/>
            <p:nvPr/>
          </p:nvSpPr>
          <p:spPr>
            <a:xfrm>
              <a:off x="4191780" y="2671756"/>
              <a:ext cx="277189" cy="45719"/>
            </a:xfrm>
            <a:custGeom>
              <a:avLst/>
              <a:gdLst>
                <a:gd name="connsiteX0" fmla="*/ 0 w 244699"/>
                <a:gd name="connsiteY0" fmla="*/ 0 h 0"/>
                <a:gd name="connsiteX1" fmla="*/ 244699 w 244699"/>
                <a:gd name="connsiteY1" fmla="*/ 0 h 0"/>
              </a:gdLst>
              <a:ahLst/>
              <a:cxnLst>
                <a:cxn ang="0">
                  <a:pos x="connsiteX0" y="connsiteY0"/>
                </a:cxn>
                <a:cxn ang="0">
                  <a:pos x="connsiteX1" y="connsiteY1"/>
                </a:cxn>
              </a:cxnLst>
              <a:rect l="l" t="t" r="r" b="b"/>
              <a:pathLst>
                <a:path w="244699">
                  <a:moveTo>
                    <a:pt x="0" y="0"/>
                  </a:moveTo>
                  <a:lnTo>
                    <a:pt x="244699"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任意多边形 9"/>
            <p:cNvSpPr/>
            <p:nvPr/>
          </p:nvSpPr>
          <p:spPr>
            <a:xfrm flipV="1">
              <a:off x="4191780" y="3171821"/>
              <a:ext cx="329016" cy="45719"/>
            </a:xfrm>
            <a:custGeom>
              <a:avLst/>
              <a:gdLst>
                <a:gd name="connsiteX0" fmla="*/ 0 w 257578"/>
                <a:gd name="connsiteY0" fmla="*/ 0 h 0"/>
                <a:gd name="connsiteX1" fmla="*/ 257578 w 257578"/>
                <a:gd name="connsiteY1" fmla="*/ 0 h 0"/>
              </a:gdLst>
              <a:ahLst/>
              <a:cxnLst>
                <a:cxn ang="0">
                  <a:pos x="connsiteX0" y="connsiteY0"/>
                </a:cxn>
                <a:cxn ang="0">
                  <a:pos x="connsiteX1" y="connsiteY1"/>
                </a:cxn>
              </a:cxnLst>
              <a:rect l="l" t="t" r="r" b="b"/>
              <a:pathLst>
                <a:path w="257578">
                  <a:moveTo>
                    <a:pt x="0" y="0"/>
                  </a:moveTo>
                  <a:lnTo>
                    <a:pt x="257578"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4477532" y="1885938"/>
              <a:ext cx="1143008" cy="400110"/>
            </a:xfrm>
            <a:prstGeom prst="rect">
              <a:avLst/>
            </a:prstGeom>
            <a:solidFill>
              <a:schemeClr val="bg1"/>
            </a:solidFill>
            <a:ln>
              <a:solidFill>
                <a:srgbClr val="00B050"/>
              </a:solidFill>
            </a:ln>
          </p:spPr>
          <p:txBody>
            <a:bodyPr wrap="square">
              <a:spAutoFit/>
            </a:bodyPr>
            <a:lstStyle/>
            <a:p>
              <a:pPr algn="ctr"/>
              <a:r>
                <a:rPr lang="en-US" sz="2000" b="1" dirty="0" smtClean="0">
                  <a:solidFill>
                    <a:prstClr val="black"/>
                  </a:solidFill>
                </a:rPr>
                <a:t>S</a:t>
              </a:r>
              <a:r>
                <a:rPr lang="zh-CN" altLang="en-US" sz="2000" b="1" dirty="0" smtClean="0">
                  <a:solidFill>
                    <a:prstClr val="black"/>
                  </a:solidFill>
                </a:rPr>
                <a:t>棒</a:t>
              </a:r>
              <a:endParaRPr lang="zh-CN" altLang="en-US" sz="2000" b="1" dirty="0"/>
            </a:p>
          </p:txBody>
        </p:sp>
        <p:sp>
          <p:nvSpPr>
            <p:cNvPr id="13" name="矩形 12"/>
            <p:cNvSpPr/>
            <p:nvPr/>
          </p:nvSpPr>
          <p:spPr>
            <a:xfrm>
              <a:off x="4477532" y="2457442"/>
              <a:ext cx="1143008" cy="400110"/>
            </a:xfrm>
            <a:prstGeom prst="rect">
              <a:avLst/>
            </a:prstGeom>
            <a:solidFill>
              <a:schemeClr val="bg1"/>
            </a:solidFill>
            <a:ln>
              <a:solidFill>
                <a:srgbClr val="00B050"/>
              </a:solidFill>
            </a:ln>
          </p:spPr>
          <p:txBody>
            <a:bodyPr wrap="square">
              <a:spAutoFit/>
            </a:bodyPr>
            <a:lstStyle/>
            <a:p>
              <a:pPr algn="ctr"/>
              <a:r>
                <a:rPr lang="zh-CN" altLang="en-US" sz="2000" b="1" dirty="0" smtClean="0">
                  <a:solidFill>
                    <a:prstClr val="black"/>
                  </a:solidFill>
                </a:rPr>
                <a:t>短路棒</a:t>
              </a:r>
              <a:endParaRPr lang="zh-CN" altLang="en-US" sz="2000" b="1" dirty="0"/>
            </a:p>
          </p:txBody>
        </p:sp>
        <p:sp>
          <p:nvSpPr>
            <p:cNvPr id="14" name="矩形 13"/>
            <p:cNvSpPr/>
            <p:nvPr/>
          </p:nvSpPr>
          <p:spPr>
            <a:xfrm>
              <a:off x="4477532" y="2986026"/>
              <a:ext cx="1143008" cy="400110"/>
            </a:xfrm>
            <a:prstGeom prst="rect">
              <a:avLst/>
            </a:prstGeom>
            <a:solidFill>
              <a:schemeClr val="bg1"/>
            </a:solidFill>
            <a:ln>
              <a:solidFill>
                <a:srgbClr val="00B050"/>
              </a:solidFill>
            </a:ln>
          </p:spPr>
          <p:txBody>
            <a:bodyPr wrap="square">
              <a:spAutoFit/>
            </a:bodyPr>
            <a:lstStyle/>
            <a:p>
              <a:pPr algn="ctr"/>
              <a:r>
                <a:rPr lang="zh-CN" altLang="en-US" sz="2000" b="1" dirty="0" smtClean="0">
                  <a:solidFill>
                    <a:prstClr val="black"/>
                  </a:solidFill>
                </a:rPr>
                <a:t>终端棒</a:t>
              </a:r>
              <a:endParaRPr lang="zh-CN" altLang="en-US" sz="2000" b="1" dirty="0"/>
            </a:p>
          </p:txBody>
        </p:sp>
        <p:sp>
          <p:nvSpPr>
            <p:cNvPr id="16" name="矩形 15"/>
            <p:cNvSpPr/>
            <p:nvPr/>
          </p:nvSpPr>
          <p:spPr>
            <a:xfrm>
              <a:off x="4477532" y="3529012"/>
              <a:ext cx="1853392" cy="400110"/>
            </a:xfrm>
            <a:prstGeom prst="rect">
              <a:avLst/>
            </a:prstGeom>
            <a:solidFill>
              <a:schemeClr val="bg1"/>
            </a:solidFill>
            <a:ln>
              <a:solidFill>
                <a:srgbClr val="00B050"/>
              </a:solidFill>
            </a:ln>
          </p:spPr>
          <p:txBody>
            <a:bodyPr wrap="none">
              <a:spAutoFit/>
            </a:bodyPr>
            <a:lstStyle/>
            <a:p>
              <a:r>
                <a:rPr lang="zh-CN" altLang="en-US" sz="2000" b="1" dirty="0" smtClean="0">
                  <a:solidFill>
                    <a:prstClr val="black"/>
                  </a:solidFill>
                </a:rPr>
                <a:t>横“</a:t>
              </a:r>
              <a:r>
                <a:rPr lang="en-US" sz="2000" b="1" dirty="0" smtClean="0">
                  <a:solidFill>
                    <a:prstClr val="black"/>
                  </a:solidFill>
                </a:rPr>
                <a:t>8</a:t>
              </a:r>
              <a:r>
                <a:rPr lang="zh-CN" altLang="en-US" sz="2000" b="1" dirty="0" smtClean="0">
                  <a:solidFill>
                    <a:prstClr val="black"/>
                  </a:solidFill>
                </a:rPr>
                <a:t>”字形棒</a:t>
              </a:r>
              <a:endParaRPr lang="zh-CN" altLang="en-US" sz="2000" b="1" dirty="0"/>
            </a:p>
          </p:txBody>
        </p:sp>
      </p:grpSp>
      <p:sp>
        <p:nvSpPr>
          <p:cNvPr id="19" name="燕尾形箭头 18"/>
          <p:cNvSpPr/>
          <p:nvPr/>
        </p:nvSpPr>
        <p:spPr>
          <a:xfrm>
            <a:off x="5906292" y="3100384"/>
            <a:ext cx="785818"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041" name="Rectangle 1"/>
          <p:cNvSpPr>
            <a:spLocks noChangeArrowheads="1"/>
          </p:cNvSpPr>
          <p:nvPr/>
        </p:nvSpPr>
        <p:spPr bwMode="auto">
          <a:xfrm>
            <a:off x="2834458" y="5386400"/>
            <a:ext cx="8406622" cy="4942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buFont typeface="Wingdings" pitchFamily="2" charset="2"/>
              <a:buChar char="ü"/>
            </a:pPr>
            <a:r>
              <a:rPr lang="zh-CN" altLang="en-US" sz="2000" b="1" dirty="0" smtClean="0">
                <a:solidFill>
                  <a:srgbClr val="0303EB"/>
                </a:solidFill>
              </a:rPr>
              <a:t>该电气节用于一端为轨道电路区段，而另一端为非轨道电路区段的情况</a:t>
            </a:r>
            <a:r>
              <a:rPr lang="zh-CN" altLang="en-US" sz="2000" dirty="0" smtClean="0"/>
              <a:t>。</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1" name="图片 20" descr="%JMZ)D9R)C90EEC44_JTK~E"/>
          <p:cNvPicPr/>
          <p:nvPr/>
        </p:nvPicPr>
        <p:blipFill>
          <a:blip r:embed="rId2" cstate="print"/>
          <a:srcRect/>
          <a:stretch>
            <a:fillRect/>
          </a:stretch>
        </p:blipFill>
        <p:spPr bwMode="auto">
          <a:xfrm>
            <a:off x="6763548" y="2457442"/>
            <a:ext cx="4643470" cy="257176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87041"/>
                                        </p:tgtEl>
                                        <p:attrNameLst>
                                          <p:attrName>style.visibility</p:attrName>
                                        </p:attrNameLst>
                                      </p:cBhvr>
                                      <p:to>
                                        <p:strVal val="visible"/>
                                      </p:to>
                                    </p:set>
                                    <p:animEffect transition="in" filter="wipe(down)">
                                      <p:cBhvr>
                                        <p:cTn id="16" dur="500"/>
                                        <p:tgtEl>
                                          <p:spTgt spid="87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704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pPr algn="ctr"/>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sp>
        <p:nvSpPr>
          <p:cNvPr id="4" name="矩形 3"/>
          <p:cNvSpPr/>
          <p:nvPr/>
        </p:nvSpPr>
        <p:spPr>
          <a:xfrm>
            <a:off x="1691450" y="3190877"/>
            <a:ext cx="1857388" cy="1477328"/>
          </a:xfrm>
          <a:prstGeom prst="rect">
            <a:avLst/>
          </a:prstGeom>
          <a:ln>
            <a:noFill/>
          </a:ln>
        </p:spPr>
        <p:txBody>
          <a:bodyPr wrap="square">
            <a:spAutoFit/>
          </a:bodyPr>
          <a:lstStyle/>
          <a:p>
            <a:pPr>
              <a:lnSpc>
                <a:spcPct val="150000"/>
              </a:lnSpc>
              <a:spcBef>
                <a:spcPts val="1200"/>
              </a:spcBef>
              <a:buFont typeface="Wingdings" pitchFamily="2" charset="2"/>
              <a:buChar char="ü"/>
            </a:pPr>
            <a:r>
              <a:rPr lang="zh-CN" altLang="en-US" sz="2000" b="1" dirty="0" smtClean="0">
                <a:solidFill>
                  <a:srgbClr val="FF0000"/>
                </a:solidFill>
              </a:rPr>
              <a:t>电气绝缘节</a:t>
            </a:r>
            <a:r>
              <a:rPr lang="zh-CN" altLang="en-US" sz="2000" b="1" dirty="0" smtClean="0"/>
              <a:t>。</a:t>
            </a:r>
            <a:endParaRPr lang="en-US" altLang="zh-CN" sz="2000" b="1" dirty="0" smtClean="0"/>
          </a:p>
          <a:p>
            <a:pPr>
              <a:lnSpc>
                <a:spcPct val="150000"/>
              </a:lnSpc>
              <a:buFont typeface="Wingdings" pitchFamily="2" charset="2"/>
              <a:buChar char="ü"/>
            </a:pPr>
            <a:r>
              <a:rPr lang="zh-CN" altLang="en-US" sz="2000" b="1" dirty="0" smtClean="0"/>
              <a:t>轨旁盒。</a:t>
            </a:r>
            <a:endParaRPr lang="en-US" altLang="zh-CN" sz="2000" b="1" dirty="0" smtClean="0"/>
          </a:p>
          <a:p>
            <a:pPr>
              <a:lnSpc>
                <a:spcPct val="150000"/>
              </a:lnSpc>
              <a:buFont typeface="Wingdings" pitchFamily="2" charset="2"/>
              <a:buChar char="ü"/>
            </a:pPr>
            <a:r>
              <a:rPr lang="zh-CN" altLang="en-US" sz="2000" b="1" dirty="0" smtClean="0"/>
              <a:t>连接电缆。</a:t>
            </a:r>
            <a:endParaRPr lang="zh-CN" altLang="en-US" sz="2000" b="1" dirty="0"/>
          </a:p>
        </p:txBody>
      </p:sp>
      <p:sp>
        <p:nvSpPr>
          <p:cNvPr id="5" name="对角圆角矩形 4"/>
          <p:cNvSpPr/>
          <p:nvPr/>
        </p:nvSpPr>
        <p:spPr>
          <a:xfrm>
            <a:off x="1262822" y="2905125"/>
            <a:ext cx="2428892" cy="185738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2756" y="2619373"/>
            <a:ext cx="1785950" cy="523220"/>
          </a:xfrm>
          <a:prstGeom prst="rect">
            <a:avLst/>
          </a:prstGeom>
          <a:solidFill>
            <a:schemeClr val="accent1">
              <a:lumMod val="20000"/>
              <a:lumOff val="80000"/>
            </a:schemeClr>
          </a:solidFill>
          <a:ln>
            <a:solidFill>
              <a:srgbClr val="0303EB"/>
            </a:solidFill>
          </a:ln>
        </p:spPr>
        <p:txBody>
          <a:bodyPr wrap="square">
            <a:spAutoFit/>
          </a:bodyPr>
          <a:lstStyle/>
          <a:p>
            <a:pPr algn="ctr"/>
            <a:r>
              <a:rPr lang="zh-CN" altLang="en-US" sz="2800" b="1" dirty="0" smtClean="0">
                <a:solidFill>
                  <a:srgbClr val="0303EB"/>
                </a:solidFill>
                <a:latin typeface="Arial" pitchFamily="34" charset="0"/>
                <a:ea typeface="宋体" pitchFamily="2" charset="-122"/>
                <a:cs typeface="宋体" pitchFamily="2" charset="-122"/>
              </a:rPr>
              <a:t>室外设备</a:t>
            </a:r>
            <a:endParaRPr lang="zh-CN" altLang="en-US" sz="2800" dirty="0">
              <a:solidFill>
                <a:srgbClr val="0303EB"/>
              </a:solidFill>
            </a:endParaRPr>
          </a:p>
        </p:txBody>
      </p:sp>
      <p:grpSp>
        <p:nvGrpSpPr>
          <p:cNvPr id="11" name="组合 16"/>
          <p:cNvGrpSpPr/>
          <p:nvPr/>
        </p:nvGrpSpPr>
        <p:grpSpPr>
          <a:xfrm>
            <a:off x="3405962" y="2547935"/>
            <a:ext cx="2924962" cy="2043184"/>
            <a:chOff x="3405962" y="1885938"/>
            <a:chExt cx="2924962" cy="2043184"/>
          </a:xfrm>
        </p:grpSpPr>
        <p:sp>
          <p:nvSpPr>
            <p:cNvPr id="7" name="任意多边形 6"/>
            <p:cNvSpPr/>
            <p:nvPr/>
          </p:nvSpPr>
          <p:spPr>
            <a:xfrm>
              <a:off x="3405962" y="2814632"/>
              <a:ext cx="811369" cy="0"/>
            </a:xfrm>
            <a:custGeom>
              <a:avLst/>
              <a:gdLst>
                <a:gd name="connsiteX0" fmla="*/ 0 w 811369"/>
                <a:gd name="connsiteY0" fmla="*/ 0 h 0"/>
                <a:gd name="connsiteX1" fmla="*/ 811369 w 811369"/>
                <a:gd name="connsiteY1" fmla="*/ 0 h 0"/>
              </a:gdLst>
              <a:ahLst/>
              <a:cxnLst>
                <a:cxn ang="0">
                  <a:pos x="connsiteX0" y="connsiteY0"/>
                </a:cxn>
                <a:cxn ang="0">
                  <a:pos x="connsiteX1" y="connsiteY1"/>
                </a:cxn>
              </a:cxnLst>
              <a:rect l="l" t="t" r="r" b="b"/>
              <a:pathLst>
                <a:path w="811369">
                  <a:moveTo>
                    <a:pt x="0" y="0"/>
                  </a:moveTo>
                  <a:lnTo>
                    <a:pt x="811369"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任意多边形 7"/>
            <p:cNvSpPr/>
            <p:nvPr/>
          </p:nvSpPr>
          <p:spPr>
            <a:xfrm>
              <a:off x="4191780" y="2148355"/>
              <a:ext cx="290068" cy="1594971"/>
            </a:xfrm>
            <a:custGeom>
              <a:avLst/>
              <a:gdLst>
                <a:gd name="connsiteX0" fmla="*/ 244699 w 257578"/>
                <a:gd name="connsiteY0" fmla="*/ 0 h 1339403"/>
                <a:gd name="connsiteX1" fmla="*/ 0 w 257578"/>
                <a:gd name="connsiteY1" fmla="*/ 0 h 1339403"/>
                <a:gd name="connsiteX2" fmla="*/ 0 w 257578"/>
                <a:gd name="connsiteY2" fmla="*/ 1339403 h 1339403"/>
                <a:gd name="connsiteX3" fmla="*/ 257578 w 257578"/>
                <a:gd name="connsiteY3" fmla="*/ 1339403 h 1339403"/>
              </a:gdLst>
              <a:ahLst/>
              <a:cxnLst>
                <a:cxn ang="0">
                  <a:pos x="connsiteX0" y="connsiteY0"/>
                </a:cxn>
                <a:cxn ang="0">
                  <a:pos x="connsiteX1" y="connsiteY1"/>
                </a:cxn>
                <a:cxn ang="0">
                  <a:pos x="connsiteX2" y="connsiteY2"/>
                </a:cxn>
                <a:cxn ang="0">
                  <a:pos x="connsiteX3" y="connsiteY3"/>
                </a:cxn>
              </a:cxnLst>
              <a:rect l="l" t="t" r="r" b="b"/>
              <a:pathLst>
                <a:path w="257578" h="1339403">
                  <a:moveTo>
                    <a:pt x="244699" y="0"/>
                  </a:moveTo>
                  <a:lnTo>
                    <a:pt x="0" y="0"/>
                  </a:lnTo>
                  <a:lnTo>
                    <a:pt x="0" y="1339403"/>
                  </a:lnTo>
                  <a:lnTo>
                    <a:pt x="257578" y="1339403"/>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任意多边形 8"/>
            <p:cNvSpPr/>
            <p:nvPr/>
          </p:nvSpPr>
          <p:spPr>
            <a:xfrm>
              <a:off x="4191780" y="2671756"/>
              <a:ext cx="277189" cy="45719"/>
            </a:xfrm>
            <a:custGeom>
              <a:avLst/>
              <a:gdLst>
                <a:gd name="connsiteX0" fmla="*/ 0 w 244699"/>
                <a:gd name="connsiteY0" fmla="*/ 0 h 0"/>
                <a:gd name="connsiteX1" fmla="*/ 244699 w 244699"/>
                <a:gd name="connsiteY1" fmla="*/ 0 h 0"/>
              </a:gdLst>
              <a:ahLst/>
              <a:cxnLst>
                <a:cxn ang="0">
                  <a:pos x="connsiteX0" y="connsiteY0"/>
                </a:cxn>
                <a:cxn ang="0">
                  <a:pos x="connsiteX1" y="connsiteY1"/>
                </a:cxn>
              </a:cxnLst>
              <a:rect l="l" t="t" r="r" b="b"/>
              <a:pathLst>
                <a:path w="244699">
                  <a:moveTo>
                    <a:pt x="0" y="0"/>
                  </a:moveTo>
                  <a:lnTo>
                    <a:pt x="244699"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任意多边形 9"/>
            <p:cNvSpPr/>
            <p:nvPr/>
          </p:nvSpPr>
          <p:spPr>
            <a:xfrm flipV="1">
              <a:off x="4191780" y="3171821"/>
              <a:ext cx="329016" cy="45719"/>
            </a:xfrm>
            <a:custGeom>
              <a:avLst/>
              <a:gdLst>
                <a:gd name="connsiteX0" fmla="*/ 0 w 257578"/>
                <a:gd name="connsiteY0" fmla="*/ 0 h 0"/>
                <a:gd name="connsiteX1" fmla="*/ 257578 w 257578"/>
                <a:gd name="connsiteY1" fmla="*/ 0 h 0"/>
              </a:gdLst>
              <a:ahLst/>
              <a:cxnLst>
                <a:cxn ang="0">
                  <a:pos x="connsiteX0" y="connsiteY0"/>
                </a:cxn>
                <a:cxn ang="0">
                  <a:pos x="connsiteX1" y="connsiteY1"/>
                </a:cxn>
              </a:cxnLst>
              <a:rect l="l" t="t" r="r" b="b"/>
              <a:pathLst>
                <a:path w="257578">
                  <a:moveTo>
                    <a:pt x="0" y="0"/>
                  </a:moveTo>
                  <a:lnTo>
                    <a:pt x="257578"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4477532" y="1885938"/>
              <a:ext cx="1143008" cy="400110"/>
            </a:xfrm>
            <a:prstGeom prst="rect">
              <a:avLst/>
            </a:prstGeom>
            <a:solidFill>
              <a:schemeClr val="bg1"/>
            </a:solidFill>
            <a:ln>
              <a:solidFill>
                <a:srgbClr val="00B050"/>
              </a:solidFill>
            </a:ln>
          </p:spPr>
          <p:txBody>
            <a:bodyPr wrap="square">
              <a:spAutoFit/>
            </a:bodyPr>
            <a:lstStyle/>
            <a:p>
              <a:pPr algn="ctr"/>
              <a:r>
                <a:rPr lang="en-US" sz="2000" b="1" dirty="0" smtClean="0">
                  <a:solidFill>
                    <a:prstClr val="black"/>
                  </a:solidFill>
                </a:rPr>
                <a:t>S</a:t>
              </a:r>
              <a:r>
                <a:rPr lang="zh-CN" altLang="en-US" sz="2000" b="1" dirty="0" smtClean="0">
                  <a:solidFill>
                    <a:prstClr val="black"/>
                  </a:solidFill>
                </a:rPr>
                <a:t>棒</a:t>
              </a:r>
              <a:endParaRPr lang="zh-CN" altLang="en-US" sz="2000" b="1" dirty="0"/>
            </a:p>
          </p:txBody>
        </p:sp>
        <p:sp>
          <p:nvSpPr>
            <p:cNvPr id="13" name="矩形 12"/>
            <p:cNvSpPr/>
            <p:nvPr/>
          </p:nvSpPr>
          <p:spPr>
            <a:xfrm>
              <a:off x="4477532" y="2457442"/>
              <a:ext cx="1143008" cy="400110"/>
            </a:xfrm>
            <a:prstGeom prst="rect">
              <a:avLst/>
            </a:prstGeom>
            <a:solidFill>
              <a:schemeClr val="bg1"/>
            </a:solidFill>
            <a:ln>
              <a:solidFill>
                <a:srgbClr val="00B050"/>
              </a:solidFill>
            </a:ln>
          </p:spPr>
          <p:txBody>
            <a:bodyPr wrap="square">
              <a:spAutoFit/>
            </a:bodyPr>
            <a:lstStyle/>
            <a:p>
              <a:pPr algn="ctr"/>
              <a:r>
                <a:rPr lang="zh-CN" altLang="en-US" sz="2000" b="1" dirty="0" smtClean="0">
                  <a:solidFill>
                    <a:prstClr val="black"/>
                  </a:solidFill>
                </a:rPr>
                <a:t>短路棒</a:t>
              </a:r>
              <a:endParaRPr lang="zh-CN" altLang="en-US" sz="2000" b="1" dirty="0"/>
            </a:p>
          </p:txBody>
        </p:sp>
        <p:sp>
          <p:nvSpPr>
            <p:cNvPr id="14" name="矩形 13"/>
            <p:cNvSpPr/>
            <p:nvPr/>
          </p:nvSpPr>
          <p:spPr>
            <a:xfrm>
              <a:off x="4477532" y="2986026"/>
              <a:ext cx="1143008" cy="400110"/>
            </a:xfrm>
            <a:prstGeom prst="rect">
              <a:avLst/>
            </a:prstGeom>
            <a:solidFill>
              <a:schemeClr val="bg1"/>
            </a:solidFill>
            <a:ln>
              <a:solidFill>
                <a:srgbClr val="00B050"/>
              </a:solidFill>
            </a:ln>
          </p:spPr>
          <p:txBody>
            <a:bodyPr wrap="square">
              <a:spAutoFit/>
            </a:bodyPr>
            <a:lstStyle/>
            <a:p>
              <a:pPr algn="ctr"/>
              <a:r>
                <a:rPr lang="zh-CN" altLang="en-US" sz="2000" b="1" dirty="0" smtClean="0">
                  <a:solidFill>
                    <a:prstClr val="black"/>
                  </a:solidFill>
                </a:rPr>
                <a:t>终端棒</a:t>
              </a:r>
              <a:endParaRPr lang="zh-CN" altLang="en-US" sz="2000" b="1" dirty="0"/>
            </a:p>
          </p:txBody>
        </p:sp>
        <p:sp>
          <p:nvSpPr>
            <p:cNvPr id="16" name="矩形 15"/>
            <p:cNvSpPr/>
            <p:nvPr/>
          </p:nvSpPr>
          <p:spPr>
            <a:xfrm>
              <a:off x="4477532" y="3529012"/>
              <a:ext cx="1853392" cy="400110"/>
            </a:xfrm>
            <a:prstGeom prst="rect">
              <a:avLst/>
            </a:prstGeom>
            <a:solidFill>
              <a:schemeClr val="bg1"/>
            </a:solidFill>
            <a:ln>
              <a:solidFill>
                <a:srgbClr val="00B050"/>
              </a:solidFill>
            </a:ln>
          </p:spPr>
          <p:txBody>
            <a:bodyPr wrap="none">
              <a:spAutoFit/>
            </a:bodyPr>
            <a:lstStyle/>
            <a:p>
              <a:r>
                <a:rPr lang="zh-CN" altLang="en-US" sz="2000" b="1" dirty="0" smtClean="0">
                  <a:solidFill>
                    <a:prstClr val="black"/>
                  </a:solidFill>
                </a:rPr>
                <a:t>横“</a:t>
              </a:r>
              <a:r>
                <a:rPr lang="en-US" sz="2000" b="1" dirty="0" smtClean="0">
                  <a:solidFill>
                    <a:prstClr val="black"/>
                  </a:solidFill>
                </a:rPr>
                <a:t>8</a:t>
              </a:r>
              <a:r>
                <a:rPr lang="zh-CN" altLang="en-US" sz="2000" b="1" dirty="0" smtClean="0">
                  <a:solidFill>
                    <a:prstClr val="black"/>
                  </a:solidFill>
                </a:rPr>
                <a:t>”字形棒</a:t>
              </a:r>
              <a:endParaRPr lang="zh-CN" altLang="en-US" sz="2000" b="1" dirty="0"/>
            </a:p>
          </p:txBody>
        </p:sp>
      </p:grpSp>
      <p:sp>
        <p:nvSpPr>
          <p:cNvPr id="19" name="燕尾形箭头 18"/>
          <p:cNvSpPr/>
          <p:nvPr/>
        </p:nvSpPr>
        <p:spPr>
          <a:xfrm>
            <a:off x="5977730" y="3600450"/>
            <a:ext cx="785818"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041" name="Rectangle 1"/>
          <p:cNvSpPr>
            <a:spLocks noChangeArrowheads="1"/>
          </p:cNvSpPr>
          <p:nvPr/>
        </p:nvSpPr>
        <p:spPr bwMode="auto">
          <a:xfrm>
            <a:off x="2834458" y="5386400"/>
            <a:ext cx="8406622"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buFont typeface="Wingdings" pitchFamily="2" charset="2"/>
              <a:buChar char="ü"/>
            </a:pPr>
            <a:r>
              <a:rPr lang="zh-CN" altLang="en-US" sz="2000" b="1" dirty="0" smtClean="0"/>
              <a:t>该电气节由终端短路棒和一个机械绝缘节共同组成。</a:t>
            </a:r>
            <a:endParaRPr lang="en-US" altLang="zh-CN" sz="2000" b="1" dirty="0" smtClean="0"/>
          </a:p>
          <a:p>
            <a:pPr lvl="0" defTabSz="914400" fontAlgn="base">
              <a:lnSpc>
                <a:spcPct val="150000"/>
              </a:lnSpc>
              <a:spcBef>
                <a:spcPct val="0"/>
              </a:spcBef>
              <a:spcAft>
                <a:spcPct val="0"/>
              </a:spcAft>
              <a:buFont typeface="Wingdings" pitchFamily="2" charset="2"/>
              <a:buChar char="ü"/>
            </a:pPr>
            <a:r>
              <a:rPr lang="zh-CN" altLang="en-US" sz="2000" b="1" dirty="0" smtClean="0">
                <a:solidFill>
                  <a:srgbClr val="0303EB"/>
                </a:solidFill>
              </a:rPr>
              <a:t>主要应用在双轨条牵引回流区段。</a:t>
            </a:r>
            <a:endParaRPr lang="en-US" altLang="zh-CN" sz="2000" b="1" dirty="0" smtClean="0">
              <a:solidFill>
                <a:srgbClr val="0303EB"/>
              </a:solidFill>
            </a:endParaRPr>
          </a:p>
          <a:p>
            <a:pPr lvl="0" defTabSz="914400" fontAlgn="base">
              <a:lnSpc>
                <a:spcPct val="150000"/>
              </a:lnSpc>
              <a:spcBef>
                <a:spcPct val="0"/>
              </a:spcBef>
              <a:spcAft>
                <a:spcPct val="0"/>
              </a:spcAft>
              <a:buFont typeface="Wingdings" pitchFamily="2" charset="2"/>
              <a:buChar char="ü"/>
            </a:pPr>
            <a:r>
              <a:rPr lang="zh-CN" altLang="en-US" sz="2000" b="1" dirty="0" smtClean="0"/>
              <a:t>棒长约</a:t>
            </a:r>
            <a:r>
              <a:rPr lang="en-US" sz="2000" b="1" dirty="0" smtClean="0"/>
              <a:t>3.5</a:t>
            </a:r>
            <a:r>
              <a:rPr lang="zh-CN" altLang="en-US" sz="2000" b="1" dirty="0" smtClean="0"/>
              <a:t>米，距机械绝缘节</a:t>
            </a:r>
            <a:r>
              <a:rPr lang="en-US" sz="2000" b="1" dirty="0" smtClean="0"/>
              <a:t>0.3</a:t>
            </a:r>
            <a:r>
              <a:rPr lang="zh-CN" altLang="en-US" sz="2000" b="1" dirty="0" smtClean="0"/>
              <a:t>～</a:t>
            </a:r>
            <a:r>
              <a:rPr lang="en-US" sz="2000" b="1" dirty="0" smtClean="0"/>
              <a:t>0.6米 </a:t>
            </a:r>
            <a:r>
              <a:rPr lang="zh-CN" altLang="en-US" sz="2000" b="1" dirty="0" smtClean="0"/>
              <a:t>。</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0" name="图片 19" descr="@8V1L}(2C[2MUC9R095I4GV"/>
          <p:cNvPicPr/>
          <p:nvPr/>
        </p:nvPicPr>
        <p:blipFill>
          <a:blip r:embed="rId2" cstate="print"/>
          <a:srcRect/>
          <a:stretch>
            <a:fillRect/>
          </a:stretch>
        </p:blipFill>
        <p:spPr bwMode="auto">
          <a:xfrm>
            <a:off x="6977862" y="2314566"/>
            <a:ext cx="5000660" cy="28575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87041"/>
                                        </p:tgtEl>
                                        <p:attrNameLst>
                                          <p:attrName>style.visibility</p:attrName>
                                        </p:attrNameLst>
                                      </p:cBhvr>
                                      <p:to>
                                        <p:strVal val="visible"/>
                                      </p:to>
                                    </p:set>
                                    <p:animEffect transition="in" filter="wipe(down)">
                                      <p:cBhvr>
                                        <p:cTn id="16" dur="500"/>
                                        <p:tgtEl>
                                          <p:spTgt spid="87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704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pPr algn="ctr"/>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sp>
        <p:nvSpPr>
          <p:cNvPr id="4" name="矩形 3"/>
          <p:cNvSpPr/>
          <p:nvPr/>
        </p:nvSpPr>
        <p:spPr>
          <a:xfrm>
            <a:off x="1691450" y="3190877"/>
            <a:ext cx="1857388" cy="1477328"/>
          </a:xfrm>
          <a:prstGeom prst="rect">
            <a:avLst/>
          </a:prstGeom>
          <a:ln>
            <a:noFill/>
          </a:ln>
        </p:spPr>
        <p:txBody>
          <a:bodyPr wrap="square">
            <a:spAutoFit/>
          </a:bodyPr>
          <a:lstStyle/>
          <a:p>
            <a:pPr>
              <a:lnSpc>
                <a:spcPct val="150000"/>
              </a:lnSpc>
              <a:spcBef>
                <a:spcPts val="1200"/>
              </a:spcBef>
              <a:buFont typeface="Wingdings" pitchFamily="2" charset="2"/>
              <a:buChar char="ü"/>
            </a:pPr>
            <a:r>
              <a:rPr lang="zh-CN" altLang="en-US" sz="2000" b="1" dirty="0" smtClean="0">
                <a:solidFill>
                  <a:srgbClr val="FF0000"/>
                </a:solidFill>
              </a:rPr>
              <a:t>电气绝缘节</a:t>
            </a:r>
            <a:r>
              <a:rPr lang="zh-CN" altLang="en-US" sz="2000" b="1" dirty="0" smtClean="0"/>
              <a:t>。</a:t>
            </a:r>
            <a:endParaRPr lang="en-US" altLang="zh-CN" sz="2000" b="1" dirty="0" smtClean="0"/>
          </a:p>
          <a:p>
            <a:pPr>
              <a:lnSpc>
                <a:spcPct val="150000"/>
              </a:lnSpc>
              <a:buFont typeface="Wingdings" pitchFamily="2" charset="2"/>
              <a:buChar char="ü"/>
            </a:pPr>
            <a:r>
              <a:rPr lang="zh-CN" altLang="en-US" sz="2000" b="1" dirty="0" smtClean="0"/>
              <a:t>轨旁盒。</a:t>
            </a:r>
            <a:endParaRPr lang="en-US" altLang="zh-CN" sz="2000" b="1" dirty="0" smtClean="0"/>
          </a:p>
          <a:p>
            <a:pPr>
              <a:lnSpc>
                <a:spcPct val="150000"/>
              </a:lnSpc>
              <a:buFont typeface="Wingdings" pitchFamily="2" charset="2"/>
              <a:buChar char="ü"/>
            </a:pPr>
            <a:r>
              <a:rPr lang="zh-CN" altLang="en-US" sz="2000" b="1" dirty="0" smtClean="0"/>
              <a:t>连接电缆。</a:t>
            </a:r>
            <a:endParaRPr lang="zh-CN" altLang="en-US" sz="2000" b="1" dirty="0"/>
          </a:p>
        </p:txBody>
      </p:sp>
      <p:sp>
        <p:nvSpPr>
          <p:cNvPr id="5" name="对角圆角矩形 4"/>
          <p:cNvSpPr/>
          <p:nvPr/>
        </p:nvSpPr>
        <p:spPr>
          <a:xfrm>
            <a:off x="1262822" y="2905125"/>
            <a:ext cx="2428892" cy="185738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2756" y="2619373"/>
            <a:ext cx="1785950" cy="523220"/>
          </a:xfrm>
          <a:prstGeom prst="rect">
            <a:avLst/>
          </a:prstGeom>
          <a:solidFill>
            <a:schemeClr val="accent1">
              <a:lumMod val="20000"/>
              <a:lumOff val="80000"/>
            </a:schemeClr>
          </a:solidFill>
          <a:ln>
            <a:solidFill>
              <a:srgbClr val="0303EB"/>
            </a:solidFill>
          </a:ln>
        </p:spPr>
        <p:txBody>
          <a:bodyPr wrap="square">
            <a:spAutoFit/>
          </a:bodyPr>
          <a:lstStyle/>
          <a:p>
            <a:pPr algn="ctr"/>
            <a:r>
              <a:rPr lang="zh-CN" altLang="en-US" sz="2800" b="1" dirty="0" smtClean="0">
                <a:solidFill>
                  <a:srgbClr val="0303EB"/>
                </a:solidFill>
                <a:latin typeface="Arial" pitchFamily="34" charset="0"/>
                <a:ea typeface="宋体" pitchFamily="2" charset="-122"/>
                <a:cs typeface="宋体" pitchFamily="2" charset="-122"/>
              </a:rPr>
              <a:t>室外设备</a:t>
            </a:r>
            <a:endParaRPr lang="zh-CN" altLang="en-US" sz="2800" dirty="0">
              <a:solidFill>
                <a:srgbClr val="0303EB"/>
              </a:solidFill>
            </a:endParaRPr>
          </a:p>
        </p:txBody>
      </p:sp>
      <p:grpSp>
        <p:nvGrpSpPr>
          <p:cNvPr id="11" name="组合 16"/>
          <p:cNvGrpSpPr/>
          <p:nvPr/>
        </p:nvGrpSpPr>
        <p:grpSpPr>
          <a:xfrm>
            <a:off x="3405962" y="2547935"/>
            <a:ext cx="2924962" cy="2043184"/>
            <a:chOff x="3405962" y="1885938"/>
            <a:chExt cx="2924962" cy="2043184"/>
          </a:xfrm>
        </p:grpSpPr>
        <p:sp>
          <p:nvSpPr>
            <p:cNvPr id="7" name="任意多边形 6"/>
            <p:cNvSpPr/>
            <p:nvPr/>
          </p:nvSpPr>
          <p:spPr>
            <a:xfrm>
              <a:off x="3405962" y="2814632"/>
              <a:ext cx="811369" cy="0"/>
            </a:xfrm>
            <a:custGeom>
              <a:avLst/>
              <a:gdLst>
                <a:gd name="connsiteX0" fmla="*/ 0 w 811369"/>
                <a:gd name="connsiteY0" fmla="*/ 0 h 0"/>
                <a:gd name="connsiteX1" fmla="*/ 811369 w 811369"/>
                <a:gd name="connsiteY1" fmla="*/ 0 h 0"/>
              </a:gdLst>
              <a:ahLst/>
              <a:cxnLst>
                <a:cxn ang="0">
                  <a:pos x="connsiteX0" y="connsiteY0"/>
                </a:cxn>
                <a:cxn ang="0">
                  <a:pos x="connsiteX1" y="connsiteY1"/>
                </a:cxn>
              </a:cxnLst>
              <a:rect l="l" t="t" r="r" b="b"/>
              <a:pathLst>
                <a:path w="811369">
                  <a:moveTo>
                    <a:pt x="0" y="0"/>
                  </a:moveTo>
                  <a:lnTo>
                    <a:pt x="811369"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任意多边形 7"/>
            <p:cNvSpPr/>
            <p:nvPr/>
          </p:nvSpPr>
          <p:spPr>
            <a:xfrm>
              <a:off x="4191780" y="2148355"/>
              <a:ext cx="290068" cy="1594971"/>
            </a:xfrm>
            <a:custGeom>
              <a:avLst/>
              <a:gdLst>
                <a:gd name="connsiteX0" fmla="*/ 244699 w 257578"/>
                <a:gd name="connsiteY0" fmla="*/ 0 h 1339403"/>
                <a:gd name="connsiteX1" fmla="*/ 0 w 257578"/>
                <a:gd name="connsiteY1" fmla="*/ 0 h 1339403"/>
                <a:gd name="connsiteX2" fmla="*/ 0 w 257578"/>
                <a:gd name="connsiteY2" fmla="*/ 1339403 h 1339403"/>
                <a:gd name="connsiteX3" fmla="*/ 257578 w 257578"/>
                <a:gd name="connsiteY3" fmla="*/ 1339403 h 1339403"/>
              </a:gdLst>
              <a:ahLst/>
              <a:cxnLst>
                <a:cxn ang="0">
                  <a:pos x="connsiteX0" y="connsiteY0"/>
                </a:cxn>
                <a:cxn ang="0">
                  <a:pos x="connsiteX1" y="connsiteY1"/>
                </a:cxn>
                <a:cxn ang="0">
                  <a:pos x="connsiteX2" y="connsiteY2"/>
                </a:cxn>
                <a:cxn ang="0">
                  <a:pos x="connsiteX3" y="connsiteY3"/>
                </a:cxn>
              </a:cxnLst>
              <a:rect l="l" t="t" r="r" b="b"/>
              <a:pathLst>
                <a:path w="257578" h="1339403">
                  <a:moveTo>
                    <a:pt x="244699" y="0"/>
                  </a:moveTo>
                  <a:lnTo>
                    <a:pt x="0" y="0"/>
                  </a:lnTo>
                  <a:lnTo>
                    <a:pt x="0" y="1339403"/>
                  </a:lnTo>
                  <a:lnTo>
                    <a:pt x="257578" y="1339403"/>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任意多边形 8"/>
            <p:cNvSpPr/>
            <p:nvPr/>
          </p:nvSpPr>
          <p:spPr>
            <a:xfrm>
              <a:off x="4191780" y="2671756"/>
              <a:ext cx="277189" cy="45719"/>
            </a:xfrm>
            <a:custGeom>
              <a:avLst/>
              <a:gdLst>
                <a:gd name="connsiteX0" fmla="*/ 0 w 244699"/>
                <a:gd name="connsiteY0" fmla="*/ 0 h 0"/>
                <a:gd name="connsiteX1" fmla="*/ 244699 w 244699"/>
                <a:gd name="connsiteY1" fmla="*/ 0 h 0"/>
              </a:gdLst>
              <a:ahLst/>
              <a:cxnLst>
                <a:cxn ang="0">
                  <a:pos x="connsiteX0" y="connsiteY0"/>
                </a:cxn>
                <a:cxn ang="0">
                  <a:pos x="connsiteX1" y="connsiteY1"/>
                </a:cxn>
              </a:cxnLst>
              <a:rect l="l" t="t" r="r" b="b"/>
              <a:pathLst>
                <a:path w="244699">
                  <a:moveTo>
                    <a:pt x="0" y="0"/>
                  </a:moveTo>
                  <a:lnTo>
                    <a:pt x="244699"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任意多边形 9"/>
            <p:cNvSpPr/>
            <p:nvPr/>
          </p:nvSpPr>
          <p:spPr>
            <a:xfrm flipV="1">
              <a:off x="4191780" y="3171821"/>
              <a:ext cx="329016" cy="45719"/>
            </a:xfrm>
            <a:custGeom>
              <a:avLst/>
              <a:gdLst>
                <a:gd name="connsiteX0" fmla="*/ 0 w 257578"/>
                <a:gd name="connsiteY0" fmla="*/ 0 h 0"/>
                <a:gd name="connsiteX1" fmla="*/ 257578 w 257578"/>
                <a:gd name="connsiteY1" fmla="*/ 0 h 0"/>
              </a:gdLst>
              <a:ahLst/>
              <a:cxnLst>
                <a:cxn ang="0">
                  <a:pos x="connsiteX0" y="connsiteY0"/>
                </a:cxn>
                <a:cxn ang="0">
                  <a:pos x="connsiteX1" y="connsiteY1"/>
                </a:cxn>
              </a:cxnLst>
              <a:rect l="l" t="t" r="r" b="b"/>
              <a:pathLst>
                <a:path w="257578">
                  <a:moveTo>
                    <a:pt x="0" y="0"/>
                  </a:moveTo>
                  <a:lnTo>
                    <a:pt x="257578" y="0"/>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4477532" y="1885938"/>
              <a:ext cx="1143008" cy="400110"/>
            </a:xfrm>
            <a:prstGeom prst="rect">
              <a:avLst/>
            </a:prstGeom>
            <a:solidFill>
              <a:schemeClr val="bg1"/>
            </a:solidFill>
            <a:ln>
              <a:solidFill>
                <a:srgbClr val="00B050"/>
              </a:solidFill>
            </a:ln>
          </p:spPr>
          <p:txBody>
            <a:bodyPr wrap="square">
              <a:spAutoFit/>
            </a:bodyPr>
            <a:lstStyle/>
            <a:p>
              <a:pPr algn="ctr"/>
              <a:r>
                <a:rPr lang="en-US" sz="2000" b="1" dirty="0" smtClean="0">
                  <a:solidFill>
                    <a:prstClr val="black"/>
                  </a:solidFill>
                </a:rPr>
                <a:t>S</a:t>
              </a:r>
              <a:r>
                <a:rPr lang="zh-CN" altLang="en-US" sz="2000" b="1" dirty="0" smtClean="0">
                  <a:solidFill>
                    <a:prstClr val="black"/>
                  </a:solidFill>
                </a:rPr>
                <a:t>棒</a:t>
              </a:r>
              <a:endParaRPr lang="zh-CN" altLang="en-US" sz="2000" b="1" dirty="0"/>
            </a:p>
          </p:txBody>
        </p:sp>
        <p:sp>
          <p:nvSpPr>
            <p:cNvPr id="13" name="矩形 12"/>
            <p:cNvSpPr/>
            <p:nvPr/>
          </p:nvSpPr>
          <p:spPr>
            <a:xfrm>
              <a:off x="4477532" y="2457442"/>
              <a:ext cx="1143008" cy="400110"/>
            </a:xfrm>
            <a:prstGeom prst="rect">
              <a:avLst/>
            </a:prstGeom>
            <a:solidFill>
              <a:schemeClr val="bg1"/>
            </a:solidFill>
            <a:ln>
              <a:solidFill>
                <a:srgbClr val="00B050"/>
              </a:solidFill>
            </a:ln>
          </p:spPr>
          <p:txBody>
            <a:bodyPr wrap="square">
              <a:spAutoFit/>
            </a:bodyPr>
            <a:lstStyle/>
            <a:p>
              <a:pPr algn="ctr"/>
              <a:r>
                <a:rPr lang="zh-CN" altLang="en-US" sz="2000" b="1" dirty="0" smtClean="0">
                  <a:solidFill>
                    <a:prstClr val="black"/>
                  </a:solidFill>
                </a:rPr>
                <a:t>短路棒</a:t>
              </a:r>
              <a:endParaRPr lang="zh-CN" altLang="en-US" sz="2000" b="1" dirty="0"/>
            </a:p>
          </p:txBody>
        </p:sp>
        <p:sp>
          <p:nvSpPr>
            <p:cNvPr id="14" name="矩形 13"/>
            <p:cNvSpPr/>
            <p:nvPr/>
          </p:nvSpPr>
          <p:spPr>
            <a:xfrm>
              <a:off x="4477532" y="2986026"/>
              <a:ext cx="1143008" cy="400110"/>
            </a:xfrm>
            <a:prstGeom prst="rect">
              <a:avLst/>
            </a:prstGeom>
            <a:solidFill>
              <a:schemeClr val="bg1"/>
            </a:solidFill>
            <a:ln>
              <a:solidFill>
                <a:srgbClr val="00B050"/>
              </a:solidFill>
            </a:ln>
          </p:spPr>
          <p:txBody>
            <a:bodyPr wrap="square">
              <a:spAutoFit/>
            </a:bodyPr>
            <a:lstStyle/>
            <a:p>
              <a:pPr algn="ctr"/>
              <a:r>
                <a:rPr lang="zh-CN" altLang="en-US" sz="2000" b="1" dirty="0" smtClean="0">
                  <a:solidFill>
                    <a:prstClr val="black"/>
                  </a:solidFill>
                </a:rPr>
                <a:t>终端棒</a:t>
              </a:r>
              <a:endParaRPr lang="zh-CN" altLang="en-US" sz="2000" b="1" dirty="0"/>
            </a:p>
          </p:txBody>
        </p:sp>
        <p:sp>
          <p:nvSpPr>
            <p:cNvPr id="16" name="矩形 15"/>
            <p:cNvSpPr/>
            <p:nvPr/>
          </p:nvSpPr>
          <p:spPr>
            <a:xfrm>
              <a:off x="4477532" y="3529012"/>
              <a:ext cx="1853392" cy="400110"/>
            </a:xfrm>
            <a:prstGeom prst="rect">
              <a:avLst/>
            </a:prstGeom>
            <a:solidFill>
              <a:schemeClr val="bg1"/>
            </a:solidFill>
            <a:ln>
              <a:solidFill>
                <a:srgbClr val="00B050"/>
              </a:solidFill>
            </a:ln>
          </p:spPr>
          <p:txBody>
            <a:bodyPr wrap="none">
              <a:spAutoFit/>
            </a:bodyPr>
            <a:lstStyle/>
            <a:p>
              <a:r>
                <a:rPr lang="zh-CN" altLang="en-US" sz="2000" b="1" dirty="0" smtClean="0">
                  <a:solidFill>
                    <a:prstClr val="black"/>
                  </a:solidFill>
                </a:rPr>
                <a:t>横“</a:t>
              </a:r>
              <a:r>
                <a:rPr lang="en-US" sz="2000" b="1" dirty="0" smtClean="0">
                  <a:solidFill>
                    <a:prstClr val="black"/>
                  </a:solidFill>
                </a:rPr>
                <a:t>8</a:t>
              </a:r>
              <a:r>
                <a:rPr lang="zh-CN" altLang="en-US" sz="2000" b="1" dirty="0" smtClean="0">
                  <a:solidFill>
                    <a:prstClr val="black"/>
                  </a:solidFill>
                </a:rPr>
                <a:t>”字形棒</a:t>
              </a:r>
              <a:endParaRPr lang="zh-CN" altLang="en-US" sz="2000" b="1" dirty="0"/>
            </a:p>
          </p:txBody>
        </p:sp>
      </p:grpSp>
      <p:sp>
        <p:nvSpPr>
          <p:cNvPr id="19" name="燕尾形箭头 18"/>
          <p:cNvSpPr/>
          <p:nvPr/>
        </p:nvSpPr>
        <p:spPr>
          <a:xfrm>
            <a:off x="6406358" y="4243392"/>
            <a:ext cx="785818"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041" name="Rectangle 1"/>
          <p:cNvSpPr>
            <a:spLocks noChangeArrowheads="1"/>
          </p:cNvSpPr>
          <p:nvPr/>
        </p:nvSpPr>
        <p:spPr bwMode="auto">
          <a:xfrm>
            <a:off x="2834458" y="5386400"/>
            <a:ext cx="8406622" cy="4942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lnSpc>
                <a:spcPct val="150000"/>
              </a:lnSpc>
              <a:spcBef>
                <a:spcPct val="0"/>
              </a:spcBef>
              <a:spcAft>
                <a:spcPct val="0"/>
              </a:spcAft>
              <a:buFont typeface="Wingdings" pitchFamily="2" charset="2"/>
              <a:buChar char="ü"/>
            </a:pPr>
            <a:r>
              <a:rPr lang="zh-CN" altLang="en-US" sz="2000" b="1" dirty="0" smtClean="0"/>
              <a:t>适用于中间馈电式轨道电路的中央</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22" name="图片 21" descr="NGXZ$G{$DK}}B)_UAK0CXHU"/>
          <p:cNvPicPr/>
          <p:nvPr/>
        </p:nvPicPr>
        <p:blipFill>
          <a:blip r:embed="rId2" cstate="print"/>
          <a:srcRect/>
          <a:stretch>
            <a:fillRect/>
          </a:stretch>
        </p:blipFill>
        <p:spPr bwMode="auto">
          <a:xfrm>
            <a:off x="7240553" y="2814632"/>
            <a:ext cx="5000660" cy="235745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7041"/>
                                        </p:tgtEl>
                                        <p:attrNameLst>
                                          <p:attrName>style.visibility</p:attrName>
                                        </p:attrNameLst>
                                      </p:cBhvr>
                                      <p:to>
                                        <p:strVal val="visible"/>
                                      </p:to>
                                    </p:set>
                                    <p:animEffect transition="in" filter="wipe(down)">
                                      <p:cBhvr>
                                        <p:cTn id="12" dur="500"/>
                                        <p:tgtEl>
                                          <p:spTgt spid="87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704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pPr algn="ctr"/>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2</a:t>
            </a:r>
            <a:r>
              <a:rPr lang="zh-CN" altLang="en-US" sz="2400" b="1" dirty="0" smtClean="0">
                <a:latin typeface="+mn-ea"/>
                <a:sym typeface="Arial" pitchFamily="34" charset="0"/>
              </a:rPr>
              <a:t>、结构组成</a:t>
            </a:r>
            <a:endParaRPr lang="zh-CN" altLang="en-US" sz="2400" dirty="0">
              <a:latin typeface="+mn-ea"/>
            </a:endParaRPr>
          </a:p>
        </p:txBody>
      </p:sp>
      <p:sp>
        <p:nvSpPr>
          <p:cNvPr id="4" name="矩形 3"/>
          <p:cNvSpPr/>
          <p:nvPr/>
        </p:nvSpPr>
        <p:spPr>
          <a:xfrm>
            <a:off x="1691450" y="3190877"/>
            <a:ext cx="1857388" cy="1477328"/>
          </a:xfrm>
          <a:prstGeom prst="rect">
            <a:avLst/>
          </a:prstGeom>
          <a:ln>
            <a:noFill/>
          </a:ln>
        </p:spPr>
        <p:txBody>
          <a:bodyPr wrap="square">
            <a:spAutoFit/>
          </a:bodyPr>
          <a:lstStyle/>
          <a:p>
            <a:pPr>
              <a:lnSpc>
                <a:spcPct val="150000"/>
              </a:lnSpc>
              <a:spcBef>
                <a:spcPts val="1200"/>
              </a:spcBef>
              <a:buFont typeface="Wingdings" pitchFamily="2" charset="2"/>
              <a:buChar char="ü"/>
            </a:pPr>
            <a:r>
              <a:rPr lang="zh-CN" altLang="en-US" sz="2000" b="1" dirty="0" smtClean="0"/>
              <a:t>电气绝缘节。</a:t>
            </a:r>
            <a:endParaRPr lang="en-US" altLang="zh-CN" sz="2000" b="1" dirty="0" smtClean="0"/>
          </a:p>
          <a:p>
            <a:pPr>
              <a:lnSpc>
                <a:spcPct val="150000"/>
              </a:lnSpc>
              <a:buFont typeface="Wingdings" pitchFamily="2" charset="2"/>
              <a:buChar char="ü"/>
            </a:pPr>
            <a:r>
              <a:rPr lang="zh-CN" altLang="en-US" sz="2000" b="1" dirty="0" smtClean="0">
                <a:solidFill>
                  <a:srgbClr val="FF0000"/>
                </a:solidFill>
              </a:rPr>
              <a:t>轨旁盒。</a:t>
            </a:r>
            <a:endParaRPr lang="en-US" altLang="zh-CN" sz="2000" b="1" dirty="0" smtClean="0">
              <a:solidFill>
                <a:srgbClr val="FF0000"/>
              </a:solidFill>
            </a:endParaRPr>
          </a:p>
          <a:p>
            <a:pPr>
              <a:lnSpc>
                <a:spcPct val="150000"/>
              </a:lnSpc>
              <a:buFont typeface="Wingdings" pitchFamily="2" charset="2"/>
              <a:buChar char="ü"/>
            </a:pPr>
            <a:r>
              <a:rPr lang="zh-CN" altLang="en-US" sz="2000" b="1" dirty="0" smtClean="0"/>
              <a:t>连接电缆。</a:t>
            </a:r>
            <a:endParaRPr lang="zh-CN" altLang="en-US" sz="2000" b="1" dirty="0"/>
          </a:p>
        </p:txBody>
      </p:sp>
      <p:sp>
        <p:nvSpPr>
          <p:cNvPr id="5" name="对角圆角矩形 4"/>
          <p:cNvSpPr/>
          <p:nvPr/>
        </p:nvSpPr>
        <p:spPr>
          <a:xfrm>
            <a:off x="1262822" y="2905125"/>
            <a:ext cx="2428892" cy="1857388"/>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2756" y="2619373"/>
            <a:ext cx="1785950" cy="523220"/>
          </a:xfrm>
          <a:prstGeom prst="rect">
            <a:avLst/>
          </a:prstGeom>
          <a:solidFill>
            <a:schemeClr val="accent1">
              <a:lumMod val="20000"/>
              <a:lumOff val="80000"/>
            </a:schemeClr>
          </a:solidFill>
          <a:ln>
            <a:solidFill>
              <a:srgbClr val="0303EB"/>
            </a:solidFill>
          </a:ln>
        </p:spPr>
        <p:txBody>
          <a:bodyPr wrap="square">
            <a:spAutoFit/>
          </a:bodyPr>
          <a:lstStyle/>
          <a:p>
            <a:pPr algn="ctr"/>
            <a:r>
              <a:rPr lang="zh-CN" altLang="en-US" sz="2800" b="1" dirty="0" smtClean="0">
                <a:solidFill>
                  <a:srgbClr val="0303EB"/>
                </a:solidFill>
                <a:latin typeface="Arial" pitchFamily="34" charset="0"/>
                <a:ea typeface="宋体" pitchFamily="2" charset="-122"/>
                <a:cs typeface="宋体" pitchFamily="2" charset="-122"/>
              </a:rPr>
              <a:t>室外设备</a:t>
            </a:r>
            <a:endParaRPr lang="zh-CN" altLang="en-US" sz="2800" dirty="0">
              <a:solidFill>
                <a:srgbClr val="0303EB"/>
              </a:solidFill>
            </a:endParaRPr>
          </a:p>
        </p:txBody>
      </p:sp>
      <p:pic>
        <p:nvPicPr>
          <p:cNvPr id="20" name="图片 19" descr="E@BN8`YL5JRRN}UQ9[@AA`V"/>
          <p:cNvPicPr/>
          <p:nvPr/>
        </p:nvPicPr>
        <p:blipFill>
          <a:blip r:embed="rId2" cstate="print"/>
          <a:srcRect/>
          <a:stretch>
            <a:fillRect/>
          </a:stretch>
        </p:blipFill>
        <p:spPr bwMode="auto">
          <a:xfrm>
            <a:off x="4406094" y="1588044"/>
            <a:ext cx="7143800" cy="4500594"/>
          </a:xfrm>
          <a:prstGeom prst="rect">
            <a:avLst/>
          </a:prstGeom>
          <a:noFill/>
          <a:ln w="9525">
            <a:noFill/>
            <a:miter lim="800000"/>
            <a:headEnd/>
            <a:tailEnd/>
          </a:ln>
        </p:spPr>
      </p:pic>
      <p:sp>
        <p:nvSpPr>
          <p:cNvPr id="89089" name="Rectangle 1"/>
          <p:cNvSpPr>
            <a:spLocks noChangeArrowheads="1"/>
          </p:cNvSpPr>
          <p:nvPr/>
        </p:nvSpPr>
        <p:spPr bwMode="auto">
          <a:xfrm>
            <a:off x="5191912" y="6231514"/>
            <a:ext cx="6620673"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effectLst/>
                <a:latin typeface="Calibri" pitchFamily="34" charset="0"/>
                <a:ea typeface="宋体" pitchFamily="2" charset="-122"/>
                <a:cs typeface="Times New Roman" pitchFamily="18" charset="0"/>
              </a:rPr>
              <a:t>（</a:t>
            </a:r>
            <a:r>
              <a:rPr kumimoji="0" lang="en-US" altLang="zh-CN" sz="1800" b="0" i="0" u="none" strike="noStrike" cap="none" normalizeH="0" baseline="0" dirty="0" smtClean="0">
                <a:ln>
                  <a:noFill/>
                </a:ln>
                <a:effectLst/>
                <a:latin typeface="Calibri" pitchFamily="34" charset="0"/>
                <a:ea typeface="宋体" pitchFamily="2" charset="-122"/>
                <a:cs typeface="Times New Roman" pitchFamily="18" charset="0"/>
              </a:rPr>
              <a:t>a</a:t>
            </a:r>
            <a:r>
              <a:rPr kumimoji="0" lang="zh-CN" altLang="en-US" sz="1800" b="0" i="0" u="none" strike="noStrike" cap="none" normalizeH="0" baseline="0" dirty="0" smtClean="0">
                <a:ln>
                  <a:noFill/>
                </a:ln>
                <a:effectLst/>
                <a:latin typeface="Calibri" pitchFamily="34" charset="0"/>
                <a:ea typeface="宋体" pitchFamily="2" charset="-122"/>
                <a:cs typeface="Times New Roman" pitchFamily="18" charset="0"/>
              </a:rPr>
              <a:t>）</a:t>
            </a:r>
            <a:r>
              <a:rPr kumimoji="0" lang="en-US" altLang="zh-CN" sz="1800" b="0" i="0" u="none" strike="noStrike" cap="none" normalizeH="0" baseline="0" dirty="0" smtClean="0">
                <a:ln>
                  <a:noFill/>
                </a:ln>
                <a:effectLst/>
                <a:latin typeface="Calibri" pitchFamily="34" charset="0"/>
                <a:ea typeface="宋体" pitchFamily="2" charset="-122"/>
                <a:cs typeface="Times New Roman" pitchFamily="18" charset="0"/>
              </a:rPr>
              <a:t>S</a:t>
            </a:r>
            <a:r>
              <a:rPr kumimoji="0" lang="zh-CN" altLang="en-US" sz="1800" b="0" i="0" u="none" strike="noStrike" cap="none" normalizeH="0" baseline="0" dirty="0" smtClean="0">
                <a:ln>
                  <a:noFill/>
                </a:ln>
                <a:effectLst/>
                <a:latin typeface="Calibri" pitchFamily="34" charset="0"/>
                <a:ea typeface="宋体" pitchFamily="2" charset="-122"/>
                <a:cs typeface="Times New Roman" pitchFamily="18" charset="0"/>
              </a:rPr>
              <a:t>棒结构轨旁盒；                     （</a:t>
            </a:r>
            <a:r>
              <a:rPr kumimoji="0" lang="en-US" altLang="zh-CN" sz="1800" b="0" i="0" u="none" strike="noStrike" cap="none" normalizeH="0" baseline="0" dirty="0" smtClean="0">
                <a:ln>
                  <a:noFill/>
                </a:ln>
                <a:effectLst/>
                <a:latin typeface="Calibri" pitchFamily="34" charset="0"/>
                <a:ea typeface="宋体" pitchFamily="2" charset="-122"/>
                <a:cs typeface="Times New Roman" pitchFamily="18" charset="0"/>
              </a:rPr>
              <a:t>b</a:t>
            </a:r>
            <a:r>
              <a:rPr kumimoji="0" lang="zh-CN" altLang="en-US" sz="1800" b="0" i="0" u="none" strike="noStrike" cap="none" normalizeH="0" baseline="0" dirty="0" smtClean="0">
                <a:ln>
                  <a:noFill/>
                </a:ln>
                <a:effectLst/>
                <a:latin typeface="Calibri" pitchFamily="34" charset="0"/>
                <a:ea typeface="宋体" pitchFamily="2" charset="-122"/>
                <a:cs typeface="Times New Roman" pitchFamily="18" charset="0"/>
              </a:rPr>
              <a:t>）终端棒结构轨旁盒</a:t>
            </a:r>
            <a:endParaRPr kumimoji="0" lang="zh-CN" altLang="en-US" sz="1800" b="0" i="0" u="none" strike="noStrike" cap="none" normalizeH="0" baseline="0" dirty="0" smtClean="0">
              <a:ln>
                <a:noFill/>
              </a:ln>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pPr algn="ctr"/>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1953615"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3</a:t>
            </a:r>
            <a:r>
              <a:rPr lang="zh-CN" altLang="en-US" sz="2400" b="1" dirty="0" smtClean="0">
                <a:latin typeface="+mn-ea"/>
                <a:sym typeface="Arial" pitchFamily="34" charset="0"/>
              </a:rPr>
              <a:t>、工作原理</a:t>
            </a:r>
            <a:endParaRPr lang="zh-CN" altLang="en-US" sz="2400" dirty="0">
              <a:latin typeface="+mn-ea"/>
            </a:endParaRPr>
          </a:p>
        </p:txBody>
      </p:sp>
      <p:pic>
        <p:nvPicPr>
          <p:cNvPr id="4" name="图片 3" descr="C:\Users\Administrator\AppData\Roaming\Tencent\Users\603359521\QQ\WinTemp\RichOle\YHW@%SR{5TR@[B4EA@M(8DC.png"/>
          <p:cNvPicPr/>
          <p:nvPr/>
        </p:nvPicPr>
        <p:blipFill>
          <a:blip r:embed="rId2" cstate="print"/>
          <a:srcRect/>
          <a:stretch>
            <a:fillRect/>
          </a:stretch>
        </p:blipFill>
        <p:spPr bwMode="auto">
          <a:xfrm>
            <a:off x="2905896" y="1171558"/>
            <a:ext cx="8048659" cy="56388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7070" y="314302"/>
            <a:ext cx="5831408" cy="556500"/>
          </a:xfrm>
          <a:prstGeom prst="rect">
            <a:avLst/>
          </a:prstGeom>
        </p:spPr>
        <p:txBody>
          <a:bodyPr wrap="none" lIns="124398" tIns="62199" rIns="124398" bIns="62199">
            <a:spAutoFit/>
          </a:bodyPr>
          <a:lstStyle/>
          <a:p>
            <a:pPr algn="ctr"/>
            <a:r>
              <a:rPr lang="en-US" altLang="zh-CN" sz="2800" b="1" dirty="0" smtClean="0">
                <a:solidFill>
                  <a:srgbClr val="0070C0"/>
                </a:solidFill>
                <a:latin typeface="微软雅黑" pitchFamily="34" charset="-122"/>
                <a:ea typeface="微软雅黑" pitchFamily="34" charset="-122"/>
                <a:sym typeface="Arial" pitchFamily="34" charset="0"/>
              </a:rPr>
              <a:t>2.3.3  FTGS</a:t>
            </a:r>
            <a:r>
              <a:rPr lang="zh-CN" altLang="en-US" sz="2800" b="1" dirty="0" smtClean="0">
                <a:solidFill>
                  <a:srgbClr val="0070C0"/>
                </a:solidFill>
                <a:latin typeface="微软雅黑" pitchFamily="34" charset="-122"/>
                <a:ea typeface="微软雅黑" pitchFamily="34" charset="-122"/>
                <a:sym typeface="Arial" pitchFamily="34" charset="0"/>
              </a:rPr>
              <a:t>型数字编码式轨道电路</a:t>
            </a:r>
            <a:endParaRPr lang="zh-CN" altLang="en-US" sz="2800" dirty="0">
              <a:solidFill>
                <a:srgbClr val="0070C0"/>
              </a:solidFill>
            </a:endParaRPr>
          </a:p>
        </p:txBody>
      </p:sp>
      <p:sp>
        <p:nvSpPr>
          <p:cNvPr id="3" name="矩形 2"/>
          <p:cNvSpPr/>
          <p:nvPr/>
        </p:nvSpPr>
        <p:spPr>
          <a:xfrm>
            <a:off x="405566" y="1171558"/>
            <a:ext cx="2881754"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4</a:t>
            </a:r>
            <a:r>
              <a:rPr lang="zh-CN" altLang="en-US" sz="2400" b="1" dirty="0" smtClean="0">
                <a:latin typeface="+mn-ea"/>
                <a:sym typeface="Arial" pitchFamily="34" charset="0"/>
              </a:rPr>
              <a:t>、与其他设备接口</a:t>
            </a:r>
            <a:endParaRPr lang="zh-CN" altLang="en-US" sz="2400" dirty="0">
              <a:latin typeface="+mn-ea"/>
            </a:endParaRPr>
          </a:p>
        </p:txBody>
      </p:sp>
      <p:pic>
        <p:nvPicPr>
          <p:cNvPr id="4" name="图片 3" descr="C:\Users\Administrator\AppData\Roaming\Tencent\Users\603359521\QQ\WinTemp\RichOle\IG_N0U35KJWL)4{N(4}KVJC.png"/>
          <p:cNvPicPr/>
          <p:nvPr/>
        </p:nvPicPr>
        <p:blipFill>
          <a:blip r:embed="rId2" cstate="print"/>
          <a:srcRect/>
          <a:stretch>
            <a:fillRect/>
          </a:stretch>
        </p:blipFill>
        <p:spPr bwMode="auto">
          <a:xfrm>
            <a:off x="2048640" y="1671624"/>
            <a:ext cx="8858312" cy="26289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8508"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grpSp>
        <p:nvGrpSpPr>
          <p:cNvPr id="4" name="组合 3"/>
          <p:cNvGrpSpPr/>
          <p:nvPr/>
        </p:nvGrpSpPr>
        <p:grpSpPr>
          <a:xfrm>
            <a:off x="905632" y="1885938"/>
            <a:ext cx="10501386" cy="1643074"/>
            <a:chOff x="-69950" y="1714488"/>
            <a:chExt cx="8713916" cy="2000264"/>
          </a:xfrm>
        </p:grpSpPr>
        <p:grpSp>
          <p:nvGrpSpPr>
            <p:cNvPr id="5" name="组合 9"/>
            <p:cNvGrpSpPr/>
            <p:nvPr/>
          </p:nvGrpSpPr>
          <p:grpSpPr>
            <a:xfrm>
              <a:off x="-69950" y="1714488"/>
              <a:ext cx="8713916" cy="2000264"/>
              <a:chOff x="-69950" y="1785926"/>
              <a:chExt cx="8713916" cy="2000264"/>
            </a:xfrm>
          </p:grpSpPr>
          <p:sp>
            <p:nvSpPr>
              <p:cNvPr id="7" name="圆角矩形 6"/>
              <p:cNvSpPr/>
              <p:nvPr/>
            </p:nvSpPr>
            <p:spPr>
              <a:xfrm>
                <a:off x="285720" y="2143116"/>
                <a:ext cx="8358246" cy="1643074"/>
              </a:xfrm>
              <a:prstGeom prst="roundRect">
                <a:avLst/>
              </a:prstGeom>
              <a:noFill/>
              <a:ln w="28575" cap="flat" cmpd="sng" algn="ctr">
                <a:solidFill>
                  <a:schemeClr val="accent2">
                    <a:lumMod val="60000"/>
                    <a:lumOff val="4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grpSp>
            <p:nvGrpSpPr>
              <p:cNvPr id="8" name="组合 4"/>
              <p:cNvGrpSpPr/>
              <p:nvPr/>
            </p:nvGrpSpPr>
            <p:grpSpPr>
              <a:xfrm>
                <a:off x="-69950" y="1785926"/>
                <a:ext cx="1741871" cy="608775"/>
                <a:chOff x="-20482" y="1214422"/>
                <a:chExt cx="1372383" cy="608775"/>
              </a:xfrm>
              <a:solidFill>
                <a:srgbClr val="0070C0"/>
              </a:solidFill>
              <a:scene3d>
                <a:camera prst="orthographicFront">
                  <a:rot lat="0" lon="0" rev="0"/>
                </a:camera>
                <a:lightRig rig="soft" dir="t">
                  <a:rot lat="0" lon="0" rev="0"/>
                </a:lightRig>
              </a:scene3d>
            </p:grpSpPr>
            <p:sp>
              <p:nvSpPr>
                <p:cNvPr id="9" name="圆角矩形 8"/>
                <p:cNvSpPr/>
                <p:nvPr/>
              </p:nvSpPr>
              <p:spPr>
                <a:xfrm>
                  <a:off x="-20482" y="1214422"/>
                  <a:ext cx="1372383" cy="608775"/>
                </a:xfrm>
                <a:prstGeom prst="roundRect">
                  <a:avLst/>
                </a:prstGeom>
                <a:grpFill/>
                <a:ln w="12700" cap="flat" cmpd="sng" algn="ctr">
                  <a:noFill/>
                  <a:prstDash val="solid"/>
                </a:ln>
                <a:effectLst>
                  <a:outerShdw blurRad="107950" dist="12700" dir="5400000" algn="ctr">
                    <a:srgbClr val="000000"/>
                  </a:outerShdw>
                </a:effectLst>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Perpetua"/>
                    <a:ea typeface="宋体"/>
                    <a:cs typeface="+mn-cs"/>
                  </a:endParaRPr>
                </a:p>
              </p:txBody>
            </p:sp>
            <p:sp>
              <p:nvSpPr>
                <p:cNvPr id="10" name="矩形 9"/>
                <p:cNvSpPr/>
                <p:nvPr/>
              </p:nvSpPr>
              <p:spPr>
                <a:xfrm>
                  <a:off x="26222" y="1214422"/>
                  <a:ext cx="1261012" cy="562027"/>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a:t>
                  </a:r>
                  <a:r>
                    <a:rPr kumimoji="0" lang="en-US" altLang="zh-CN"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1</a:t>
                  </a:r>
                  <a:r>
                    <a:rPr kumimoji="0" lang="zh-CN" altLang="en-US" sz="2400" b="1" i="0" u="none" strike="noStrike" kern="0" cap="none" spc="0" normalizeH="0" baseline="0" noProof="0" dirty="0" smtClean="0">
                      <a:ln>
                        <a:noFill/>
                      </a:ln>
                      <a:solidFill>
                        <a:sysClr val="window" lastClr="FFFFFF"/>
                      </a:solidFill>
                      <a:effectLst/>
                      <a:uLnTx/>
                      <a:uFillTx/>
                      <a:latin typeface="Arial" pitchFamily="34" charset="0"/>
                      <a:ea typeface="宋体" pitchFamily="2" charset="-122"/>
                    </a:rPr>
                    <a:t>）导体</a:t>
                  </a:r>
                </a:p>
              </p:txBody>
            </p:sp>
          </p:grpSp>
        </p:grpSp>
        <p:sp>
          <p:nvSpPr>
            <p:cNvPr id="6" name="Rectangle 1"/>
            <p:cNvSpPr>
              <a:spLocks noChangeArrowheads="1"/>
            </p:cNvSpPr>
            <p:nvPr/>
          </p:nvSpPr>
          <p:spPr bwMode="auto">
            <a:xfrm>
              <a:off x="344998" y="2497200"/>
              <a:ext cx="8286807" cy="10116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defRPr/>
              </a:pPr>
              <a:r>
                <a:rPr lang="zh-CN" altLang="en-US" sz="2400" b="1" kern="0" dirty="0" smtClean="0">
                  <a:solidFill>
                    <a:srgbClr val="333399"/>
                  </a:solidFill>
                  <a:latin typeface="Times New Roman" pitchFamily="18" charset="0"/>
                  <a:ea typeface="宋体" pitchFamily="2" charset="-122"/>
                  <a:cs typeface="fangsong_gb2312"/>
                </a:rPr>
                <a:t>        </a:t>
              </a:r>
              <a:r>
                <a:rPr lang="zh-CN" altLang="en-US" sz="2400" b="1" kern="0" dirty="0" smtClean="0">
                  <a:latin typeface="Times New Roman" pitchFamily="18" charset="0"/>
                  <a:ea typeface="宋体" pitchFamily="2" charset="-122"/>
                  <a:cs typeface="fangsong_gb2312"/>
                </a:rPr>
                <a:t>钢轨是传输轨道电流的导体。在两节钢轨的接头处，为了减少钢轨与钢轨夹板间的接触电阻，用</a:t>
              </a:r>
              <a:r>
                <a:rPr lang="zh-CN" altLang="en-US" sz="2400" b="1" dirty="0" smtClean="0">
                  <a:solidFill>
                    <a:srgbClr val="0303EB"/>
                  </a:solidFill>
                  <a:latin typeface="微软雅黑" pitchFamily="34" charset="-122"/>
                  <a:ea typeface="微软雅黑" pitchFamily="34" charset="-122"/>
                </a:rPr>
                <a:t>钢轨接续线</a:t>
              </a:r>
              <a:r>
                <a:rPr lang="zh-CN" altLang="en-US" sz="2400" b="1" kern="0" dirty="0" smtClean="0">
                  <a:latin typeface="Times New Roman" pitchFamily="18" charset="0"/>
                  <a:ea typeface="宋体" pitchFamily="2" charset="-122"/>
                  <a:cs typeface="fangsong_gb2312"/>
                </a:rPr>
                <a:t>连接。</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endParaRPr>
            </a:p>
          </p:txBody>
        </p:sp>
      </p:grpSp>
      <p:sp>
        <p:nvSpPr>
          <p:cNvPr id="11" name="矩形 10"/>
          <p:cNvSpPr/>
          <p:nvPr/>
        </p:nvSpPr>
        <p:spPr>
          <a:xfrm>
            <a:off x="5834854" y="1171558"/>
            <a:ext cx="5109091" cy="646331"/>
          </a:xfrm>
          <a:prstGeom prst="rect">
            <a:avLst/>
          </a:prstGeom>
        </p:spPr>
        <p:txBody>
          <a:bodyPr wrap="none">
            <a:spAutoFit/>
          </a:bodyPr>
          <a:lstStyle/>
          <a:p>
            <a:r>
              <a:rPr lang="zh-CN" altLang="en-US" sz="2400" b="1" dirty="0" smtClean="0">
                <a:latin typeface="微软雅黑" pitchFamily="34" charset="-122"/>
                <a:ea typeface="微软雅黑" pitchFamily="34" charset="-122"/>
              </a:rPr>
              <a:t>钢轨接续线有</a:t>
            </a:r>
            <a:r>
              <a:rPr lang="zh-CN" altLang="en-US" sz="3600" b="1" dirty="0" smtClean="0">
                <a:solidFill>
                  <a:srgbClr val="FF0000"/>
                </a:solidFill>
                <a:latin typeface="微软雅黑" pitchFamily="34" charset="-122"/>
                <a:ea typeface="微软雅黑" pitchFamily="34" charset="-122"/>
              </a:rPr>
              <a:t>塞钉式</a:t>
            </a:r>
            <a:r>
              <a:rPr lang="zh-CN" altLang="en-US" sz="2400" b="1" dirty="0" smtClean="0">
                <a:latin typeface="微软雅黑" pitchFamily="34" charset="-122"/>
                <a:ea typeface="微软雅黑" pitchFamily="34" charset="-122"/>
              </a:rPr>
              <a:t>和</a:t>
            </a:r>
            <a:r>
              <a:rPr lang="zh-CN" altLang="en-US" sz="3600" b="1" dirty="0" smtClean="0">
                <a:solidFill>
                  <a:srgbClr val="0303EB"/>
                </a:solidFill>
                <a:latin typeface="微软雅黑" pitchFamily="34" charset="-122"/>
                <a:ea typeface="微软雅黑" pitchFamily="34" charset="-122"/>
              </a:rPr>
              <a:t>焊接式</a:t>
            </a:r>
            <a:endParaRPr lang="zh-CN" altLang="en-US" sz="3600" b="1" dirty="0">
              <a:solidFill>
                <a:srgbClr val="0303EB"/>
              </a:solidFill>
              <a:latin typeface="微软雅黑" pitchFamily="34" charset="-122"/>
              <a:ea typeface="微软雅黑" pitchFamily="34" charset="-122"/>
            </a:endParaRPr>
          </a:p>
        </p:txBody>
      </p:sp>
      <p:pic>
        <p:nvPicPr>
          <p:cNvPr id="12" name="Picture 11" descr="2007616145016344"/>
          <p:cNvPicPr>
            <a:picLocks noChangeAspect="1" noChangeArrowheads="1"/>
          </p:cNvPicPr>
          <p:nvPr/>
        </p:nvPicPr>
        <p:blipFill>
          <a:blip r:embed="rId2"/>
          <a:srcRect/>
          <a:stretch>
            <a:fillRect/>
          </a:stretch>
        </p:blipFill>
        <p:spPr bwMode="auto">
          <a:xfrm>
            <a:off x="1762888" y="3743326"/>
            <a:ext cx="4095779" cy="3071834"/>
          </a:xfrm>
          <a:prstGeom prst="rect">
            <a:avLst/>
          </a:prstGeom>
          <a:noFill/>
          <a:ln w="9525">
            <a:noFill/>
            <a:miter lim="800000"/>
            <a:headEnd/>
            <a:tailEnd/>
          </a:ln>
        </p:spPr>
      </p:pic>
      <p:sp>
        <p:nvSpPr>
          <p:cNvPr id="14" name="矩形 13"/>
          <p:cNvSpPr/>
          <p:nvPr/>
        </p:nvSpPr>
        <p:spPr>
          <a:xfrm>
            <a:off x="1191384" y="4743458"/>
            <a:ext cx="500066" cy="1200329"/>
          </a:xfrm>
          <a:prstGeom prst="rect">
            <a:avLst/>
          </a:prstGeom>
        </p:spPr>
        <p:txBody>
          <a:bodyPr wrap="square">
            <a:spAutoFit/>
          </a:bodyPr>
          <a:lstStyle/>
          <a:p>
            <a:r>
              <a:rPr lang="zh-CN" altLang="en-US" sz="2400" b="1" dirty="0" smtClean="0">
                <a:solidFill>
                  <a:srgbClr val="FF0000"/>
                </a:solidFill>
                <a:latin typeface="微软雅黑" pitchFamily="34" charset="-122"/>
                <a:ea typeface="微软雅黑" pitchFamily="34" charset="-122"/>
              </a:rPr>
              <a:t>塞钉式</a:t>
            </a:r>
            <a:endParaRPr lang="zh-CN" altLang="en-US" sz="2400" dirty="0"/>
          </a:p>
        </p:txBody>
      </p:sp>
      <p:pic>
        <p:nvPicPr>
          <p:cNvPr id="15" name="Picture 2" descr="d:\360浏览器\360\360se\360se6\User Data\temp\1-140GPR533459.jpg"/>
          <p:cNvPicPr>
            <a:picLocks noChangeAspect="1" noChangeArrowheads="1"/>
          </p:cNvPicPr>
          <p:nvPr/>
        </p:nvPicPr>
        <p:blipFill>
          <a:blip r:embed="rId3"/>
          <a:srcRect/>
          <a:stretch>
            <a:fillRect/>
          </a:stretch>
        </p:blipFill>
        <p:spPr bwMode="auto">
          <a:xfrm>
            <a:off x="4548970" y="3743326"/>
            <a:ext cx="2486053" cy="1609719"/>
          </a:xfrm>
          <a:prstGeom prst="rect">
            <a:avLst/>
          </a:prstGeom>
          <a:noFill/>
        </p:spPr>
      </p:pic>
      <p:pic>
        <p:nvPicPr>
          <p:cNvPr id="16" name="Picture 15" descr="x_005"/>
          <p:cNvPicPr>
            <a:picLocks noChangeAspect="1" noChangeArrowheads="1"/>
          </p:cNvPicPr>
          <p:nvPr/>
        </p:nvPicPr>
        <p:blipFill>
          <a:blip r:embed="rId4"/>
          <a:srcRect/>
          <a:stretch>
            <a:fillRect/>
          </a:stretch>
        </p:blipFill>
        <p:spPr bwMode="auto">
          <a:xfrm>
            <a:off x="6977862" y="3814764"/>
            <a:ext cx="4429156" cy="2978226"/>
          </a:xfrm>
          <a:prstGeom prst="rect">
            <a:avLst/>
          </a:prstGeom>
          <a:noFill/>
          <a:ln w="9525">
            <a:noFill/>
            <a:miter lim="800000"/>
            <a:headEnd/>
            <a:tailEnd/>
          </a:ln>
        </p:spPr>
      </p:pic>
      <p:sp>
        <p:nvSpPr>
          <p:cNvPr id="17" name="矩形 16"/>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8508" y="314302"/>
            <a:ext cx="2409634" cy="523220"/>
          </a:xfrm>
          <a:prstGeom prst="rect">
            <a:avLst/>
          </a:prstGeom>
        </p:spPr>
        <p:txBody>
          <a:bodyPr wrap="none">
            <a:spAutoFit/>
          </a:bodyPr>
          <a:lstStyle/>
          <a:p>
            <a:pPr>
              <a:lnSpc>
                <a:spcPct val="100000"/>
              </a:lnSpc>
              <a:spcBef>
                <a:spcPct val="0"/>
              </a:spcBef>
              <a:buClrTx/>
              <a:buFontTx/>
              <a:buNone/>
            </a:pPr>
            <a:r>
              <a:rPr lang="zh-CN" altLang="en-US" sz="2800" b="1" dirty="0" smtClean="0">
                <a:solidFill>
                  <a:srgbClr val="000000"/>
                </a:solidFill>
                <a:latin typeface="微软雅黑" pitchFamily="34" charset="-122"/>
                <a:ea typeface="微软雅黑" pitchFamily="34" charset="-122"/>
              </a:rPr>
              <a:t>小 结 及 作 业</a:t>
            </a:r>
            <a:endParaRPr lang="zh-CN" altLang="en-US" sz="2800" b="1" dirty="0">
              <a:solidFill>
                <a:srgbClr val="000000"/>
              </a:solidFill>
              <a:latin typeface="微软雅黑" pitchFamily="34" charset="-122"/>
              <a:ea typeface="微软雅黑" pitchFamily="34" charset="-122"/>
            </a:endParaRPr>
          </a:p>
        </p:txBody>
      </p:sp>
      <p:grpSp>
        <p:nvGrpSpPr>
          <p:cNvPr id="3" name="组合 67"/>
          <p:cNvGrpSpPr/>
          <p:nvPr/>
        </p:nvGrpSpPr>
        <p:grpSpPr>
          <a:xfrm>
            <a:off x="762306" y="3549525"/>
            <a:ext cx="730914" cy="554400"/>
            <a:chOff x="4121950" y="4374105"/>
            <a:chExt cx="792000" cy="792000"/>
          </a:xfrm>
        </p:grpSpPr>
        <p:sp>
          <p:nvSpPr>
            <p:cNvPr id="8" name="椭圆 7"/>
            <p:cNvSpPr/>
            <p:nvPr/>
          </p:nvSpPr>
          <p:spPr>
            <a:xfrm>
              <a:off x="4121950" y="4374105"/>
              <a:ext cx="792000" cy="792000"/>
            </a:xfrm>
            <a:prstGeom prst="ellipse">
              <a:avLst/>
            </a:prstGeom>
            <a:gradFill flip="none" rotWithShape="1">
              <a:gsLst>
                <a:gs pos="14000">
                  <a:srgbClr val="89C921"/>
                </a:gs>
                <a:gs pos="70000">
                  <a:srgbClr val="0C7804"/>
                </a:gs>
                <a:gs pos="86000">
                  <a:srgbClr val="0C7804"/>
                </a:gs>
              </a:gsLst>
              <a:path path="circle">
                <a:fillToRect l="50000" t="50000" r="50000" b="50000"/>
              </a:path>
              <a:tileRect/>
            </a:gra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Picture 4" descr="C:\Documents and Settings\Administrator\桌面\20100720220401202\open-source-icons\PNG\black\van.png"/>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a:stretch>
              <a:fillRect/>
            </a:stretch>
          </p:blipFill>
          <p:spPr bwMode="auto">
            <a:xfrm>
              <a:off x="4229628" y="4457697"/>
              <a:ext cx="607712" cy="607712"/>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 name="组合 70"/>
          <p:cNvGrpSpPr/>
          <p:nvPr/>
        </p:nvGrpSpPr>
        <p:grpSpPr>
          <a:xfrm>
            <a:off x="762306" y="2192535"/>
            <a:ext cx="730914" cy="554400"/>
            <a:chOff x="5355175" y="2213865"/>
            <a:chExt cx="792000" cy="792000"/>
          </a:xfrm>
        </p:grpSpPr>
        <p:sp>
          <p:nvSpPr>
            <p:cNvPr id="11" name="椭圆 10"/>
            <p:cNvSpPr/>
            <p:nvPr/>
          </p:nvSpPr>
          <p:spPr>
            <a:xfrm>
              <a:off x="5355175" y="2213865"/>
              <a:ext cx="792000" cy="792000"/>
            </a:xfrm>
            <a:prstGeom prst="ellipse">
              <a:avLst/>
            </a:prstGeom>
            <a:gradFill flip="none" rotWithShape="1">
              <a:gsLst>
                <a:gs pos="67000">
                  <a:srgbClr val="005D8C"/>
                </a:gs>
                <a:gs pos="4000">
                  <a:srgbClr val="0095D0"/>
                </a:gs>
              </a:gsLst>
              <a:path path="circle">
                <a:fillToRect l="50000" t="50000" r="50000" b="50000"/>
              </a:path>
              <a:tileRect/>
            </a:gradFill>
            <a:ln w="19050">
              <a:noFill/>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2" name="Picture 6" descr="C:\Documents and Settings\Administrator\桌面\20100720220401202\open-source-icons\PNG\black\home.png"/>
            <p:cNvPicPr>
              <a:picLocks noChangeAspect="1" noChangeArrowheads="1"/>
            </p:cNvPicPr>
            <p:nvPr/>
          </p:nvPicPr>
          <p:blipFill>
            <a:blip r:embed="rId3">
              <a:lum bright="70000" contrast="-70000"/>
              <a:extLst>
                <a:ext uri="{28A0092B-C50C-407E-A947-70E740481C1C}">
                  <a14:useLocalDpi xmlns:a14="http://schemas.microsoft.com/office/drawing/2010/main" xmlns="" val="0"/>
                </a:ext>
              </a:extLst>
            </a:blip>
            <a:srcRect/>
            <a:stretch>
              <a:fillRect/>
            </a:stretch>
          </p:blipFill>
          <p:spPr bwMode="auto">
            <a:xfrm>
              <a:off x="5384585" y="2231701"/>
              <a:ext cx="759844" cy="63015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 name="组合 73"/>
          <p:cNvGrpSpPr/>
          <p:nvPr/>
        </p:nvGrpSpPr>
        <p:grpSpPr>
          <a:xfrm>
            <a:off x="762756" y="4974876"/>
            <a:ext cx="730914" cy="554400"/>
            <a:chOff x="2834895" y="2213865"/>
            <a:chExt cx="792000" cy="792000"/>
          </a:xfrm>
        </p:grpSpPr>
        <p:sp>
          <p:nvSpPr>
            <p:cNvPr id="14" name="椭圆 13"/>
            <p:cNvSpPr/>
            <p:nvPr/>
          </p:nvSpPr>
          <p:spPr>
            <a:xfrm>
              <a:off x="2834895" y="2213865"/>
              <a:ext cx="792000" cy="792000"/>
            </a:xfrm>
            <a:prstGeom prst="ellipse">
              <a:avLst/>
            </a:prstGeom>
            <a:gradFill flip="none" rotWithShape="1">
              <a:gsLst>
                <a:gs pos="64000">
                  <a:srgbClr val="C83C00"/>
                </a:gs>
                <a:gs pos="84000">
                  <a:srgbClr val="C83C00"/>
                </a:gs>
                <a:gs pos="7000">
                  <a:srgbClr val="FFC905"/>
                </a:gs>
              </a:gsLst>
              <a:path path="circle">
                <a:fillToRect l="50000" t="50000" r="50000" b="50000"/>
              </a:path>
              <a:tileRect/>
            </a:gra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5" name="Picture 7" descr="C:\Documents and Settings\Administrator\桌面\20100720220401202\open-source-icons\PNG\black\multi-agents.png"/>
            <p:cNvPicPr>
              <a:picLocks noChangeAspect="1" noChangeArrowheads="1"/>
            </p:cNvPicPr>
            <p:nvPr/>
          </p:nvPicPr>
          <p:blipFill>
            <a:blip r:embed="rId4">
              <a:lum bright="70000" contrast="-70000"/>
              <a:extLst>
                <a:ext uri="{28A0092B-C50C-407E-A947-70E740481C1C}">
                  <a14:useLocalDpi xmlns:a14="http://schemas.microsoft.com/office/drawing/2010/main" xmlns="" val="0"/>
                </a:ext>
              </a:extLst>
            </a:blip>
            <a:srcRect/>
            <a:stretch>
              <a:fillRect/>
            </a:stretch>
          </p:blipFill>
          <p:spPr bwMode="auto">
            <a:xfrm>
              <a:off x="2956701" y="2272076"/>
              <a:ext cx="576762" cy="576762"/>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6" name="TextBox 11"/>
          <p:cNvSpPr txBox="1">
            <a:spLocks noChangeArrowheads="1"/>
          </p:cNvSpPr>
          <p:nvPr/>
        </p:nvSpPr>
        <p:spPr bwMode="auto">
          <a:xfrm flipH="1">
            <a:off x="2405830" y="4886322"/>
            <a:ext cx="3143272"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400" b="1" dirty="0" smtClean="0">
                <a:solidFill>
                  <a:srgbClr val="0070C0"/>
                </a:solidFill>
                <a:latin typeface="微软雅黑" pitchFamily="34" charset="-122"/>
                <a:ea typeface="微软雅黑" pitchFamily="34" charset="-122"/>
                <a:sym typeface="Arial" pitchFamily="34" charset="0"/>
              </a:rPr>
              <a:t>FTGS</a:t>
            </a:r>
            <a:r>
              <a:rPr lang="zh-CN" altLang="en-US" sz="2400" b="1" dirty="0" smtClean="0">
                <a:solidFill>
                  <a:srgbClr val="0070C0"/>
                </a:solidFill>
                <a:latin typeface="微软雅黑" pitchFamily="34" charset="-122"/>
                <a:ea typeface="微软雅黑" pitchFamily="34" charset="-122"/>
                <a:sym typeface="Arial" pitchFamily="34" charset="0"/>
              </a:rPr>
              <a:t>数字轨道电路</a:t>
            </a:r>
            <a:endParaRPr lang="en-US" altLang="zh-CN" b="1" kern="0" dirty="0">
              <a:solidFill>
                <a:srgbClr val="01AEEE"/>
              </a:solidFill>
              <a:latin typeface="微软雅黑" pitchFamily="34" charset="-122"/>
              <a:ea typeface="微软雅黑" pitchFamily="34" charset="-122"/>
            </a:endParaRPr>
          </a:p>
        </p:txBody>
      </p:sp>
      <p:cxnSp>
        <p:nvCxnSpPr>
          <p:cNvPr id="17" name="直接连接符 16"/>
          <p:cNvCxnSpPr/>
          <p:nvPr/>
        </p:nvCxnSpPr>
        <p:spPr>
          <a:xfrm flipV="1">
            <a:off x="1476686" y="5457838"/>
            <a:ext cx="4857784" cy="8060"/>
          </a:xfrm>
          <a:prstGeom prst="line">
            <a:avLst/>
          </a:prstGeom>
          <a:ln w="1270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组合 79"/>
          <p:cNvGrpSpPr/>
          <p:nvPr/>
        </p:nvGrpSpPr>
        <p:grpSpPr>
          <a:xfrm>
            <a:off x="1274160" y="2199265"/>
            <a:ext cx="4576276" cy="481956"/>
            <a:chOff x="1240930" y="4146699"/>
            <a:chExt cx="1624473" cy="344255"/>
          </a:xfrm>
        </p:grpSpPr>
        <p:sp>
          <p:nvSpPr>
            <p:cNvPr id="19" name="TextBox 11"/>
            <p:cNvSpPr txBox="1">
              <a:spLocks noChangeArrowheads="1"/>
            </p:cNvSpPr>
            <p:nvPr/>
          </p:nvSpPr>
          <p:spPr bwMode="auto">
            <a:xfrm flipH="1">
              <a:off x="1349948" y="4146699"/>
              <a:ext cx="1515455" cy="32976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2400" b="1" dirty="0" smtClean="0">
                  <a:solidFill>
                    <a:srgbClr val="0070C0"/>
                  </a:solidFill>
                  <a:latin typeface="微软雅黑" pitchFamily="34" charset="-122"/>
                  <a:ea typeface="微软雅黑" pitchFamily="34" charset="-122"/>
                  <a:sym typeface="Arial" pitchFamily="34" charset="0"/>
                </a:rPr>
                <a:t>轨道电路概述</a:t>
              </a:r>
              <a:endParaRPr lang="zh-CN" altLang="en-US" sz="2400" dirty="0">
                <a:solidFill>
                  <a:srgbClr val="0070C0"/>
                </a:solidFill>
              </a:endParaRPr>
            </a:p>
          </p:txBody>
        </p:sp>
        <p:cxnSp>
          <p:nvCxnSpPr>
            <p:cNvPr id="20" name="直接连接符 19"/>
            <p:cNvCxnSpPr/>
            <p:nvPr/>
          </p:nvCxnSpPr>
          <p:spPr>
            <a:xfrm>
              <a:off x="1240930" y="4490954"/>
              <a:ext cx="1599496" cy="0"/>
            </a:xfrm>
            <a:prstGeom prst="line">
              <a:avLst/>
            </a:prstGeom>
            <a:ln w="1270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 name="组合 82"/>
          <p:cNvGrpSpPr/>
          <p:nvPr/>
        </p:nvGrpSpPr>
        <p:grpSpPr>
          <a:xfrm>
            <a:off x="1405698" y="3529000"/>
            <a:ext cx="5019761" cy="472004"/>
            <a:chOff x="1240930" y="4153807"/>
            <a:chExt cx="1599496" cy="337147"/>
          </a:xfrm>
        </p:grpSpPr>
        <p:sp>
          <p:nvSpPr>
            <p:cNvPr id="22" name="TextBox 11"/>
            <p:cNvSpPr txBox="1">
              <a:spLocks noChangeArrowheads="1"/>
            </p:cNvSpPr>
            <p:nvPr/>
          </p:nvSpPr>
          <p:spPr bwMode="auto">
            <a:xfrm flipH="1">
              <a:off x="1307726" y="4153807"/>
              <a:ext cx="1321747" cy="329762"/>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400" b="1" dirty="0" smtClean="0">
                  <a:solidFill>
                    <a:srgbClr val="0070C0"/>
                  </a:solidFill>
                  <a:latin typeface="微软雅黑" pitchFamily="34" charset="-122"/>
                  <a:ea typeface="微软雅黑" pitchFamily="34" charset="-122"/>
                  <a:sym typeface="Arial" pitchFamily="34" charset="0"/>
                </a:rPr>
                <a:t>JZXC-480</a:t>
              </a:r>
              <a:r>
                <a:rPr lang="zh-CN" altLang="en-US" sz="2400" b="1" dirty="0" smtClean="0">
                  <a:solidFill>
                    <a:srgbClr val="0070C0"/>
                  </a:solidFill>
                  <a:latin typeface="微软雅黑" pitchFamily="34" charset="-122"/>
                  <a:ea typeface="微软雅黑" pitchFamily="34" charset="-122"/>
                  <a:sym typeface="Arial" pitchFamily="34" charset="0"/>
                </a:rPr>
                <a:t>型轨道电路</a:t>
              </a:r>
              <a:endParaRPr lang="en-US" altLang="zh-CN" b="1" kern="0" dirty="0">
                <a:solidFill>
                  <a:srgbClr val="01AEEE"/>
                </a:solidFill>
                <a:latin typeface="微软雅黑" pitchFamily="34" charset="-122"/>
                <a:ea typeface="微软雅黑" pitchFamily="34" charset="-122"/>
              </a:endParaRPr>
            </a:p>
          </p:txBody>
        </p:sp>
        <p:cxnSp>
          <p:nvCxnSpPr>
            <p:cNvPr id="23" name="直接连接符 22"/>
            <p:cNvCxnSpPr/>
            <p:nvPr/>
          </p:nvCxnSpPr>
          <p:spPr>
            <a:xfrm>
              <a:off x="1240930" y="4490954"/>
              <a:ext cx="1599496" cy="0"/>
            </a:xfrm>
            <a:prstGeom prst="line">
              <a:avLst/>
            </a:prstGeom>
            <a:ln w="1270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40" name="竖卷形 39"/>
          <p:cNvSpPr/>
          <p:nvPr/>
        </p:nvSpPr>
        <p:spPr>
          <a:xfrm>
            <a:off x="7549366" y="1385872"/>
            <a:ext cx="3857652" cy="5214974"/>
          </a:xfrm>
          <a:prstGeom prst="verticalScroll">
            <a:avLst/>
          </a:prstGeom>
          <a:gradFill flip="none" rotWithShape="1">
            <a:gsLst>
              <a:gs pos="0">
                <a:srgbClr val="00AEEE">
                  <a:tint val="66000"/>
                  <a:satMod val="160000"/>
                </a:srgbClr>
              </a:gs>
              <a:gs pos="50000">
                <a:srgbClr val="00AEEE">
                  <a:tint val="44500"/>
                  <a:satMod val="160000"/>
                </a:srgbClr>
              </a:gs>
              <a:gs pos="100000">
                <a:srgbClr val="00AEEE">
                  <a:tint val="23500"/>
                  <a:satMod val="160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Rectangle 9"/>
          <p:cNvSpPr>
            <a:spLocks noChangeArrowheads="1"/>
          </p:cNvSpPr>
          <p:nvPr/>
        </p:nvSpPr>
        <p:spPr bwMode="gray">
          <a:xfrm>
            <a:off x="9121002" y="1385872"/>
            <a:ext cx="1499128" cy="477054"/>
          </a:xfrm>
          <a:prstGeom prst="rect">
            <a:avLst/>
          </a:prstGeom>
          <a:noFill/>
          <a:ln w="9525">
            <a:noFill/>
            <a:miter lim="800000"/>
            <a:headEnd/>
            <a:tailEnd/>
          </a:ln>
        </p:spPr>
        <p:txBody>
          <a:bodyPr wrap="none">
            <a:spAutoFit/>
          </a:bodyPr>
          <a:lstStyle/>
          <a:p>
            <a:pPr>
              <a:spcBef>
                <a:spcPct val="50000"/>
              </a:spcBef>
              <a:buClr>
                <a:srgbClr val="1F3F5F"/>
              </a:buClr>
            </a:pPr>
            <a:r>
              <a:rPr lang="zh-CN" altLang="en-US" b="1" dirty="0" smtClean="0">
                <a:solidFill>
                  <a:srgbClr val="FF0000"/>
                </a:solidFill>
                <a:latin typeface="微软雅黑" pitchFamily="34" charset="-122"/>
                <a:ea typeface="微软雅黑" pitchFamily="34" charset="-122"/>
              </a:rPr>
              <a:t>作       业</a:t>
            </a:r>
            <a:endParaRPr lang="en-US" altLang="zh-CN" b="1" dirty="0">
              <a:solidFill>
                <a:srgbClr val="FF0000"/>
              </a:solidFill>
              <a:latin typeface="微软雅黑" pitchFamily="34" charset="-122"/>
              <a:ea typeface="微软雅黑" pitchFamily="34" charset="-122"/>
            </a:endParaRPr>
          </a:p>
        </p:txBody>
      </p:sp>
      <p:sp>
        <p:nvSpPr>
          <p:cNvPr id="42" name="矩形 41"/>
          <p:cNvSpPr/>
          <p:nvPr/>
        </p:nvSpPr>
        <p:spPr>
          <a:xfrm>
            <a:off x="8049432" y="2743194"/>
            <a:ext cx="2857520" cy="923330"/>
          </a:xfrm>
          <a:prstGeom prst="rect">
            <a:avLst/>
          </a:prstGeom>
        </p:spPr>
        <p:txBody>
          <a:bodyPr wrap="square">
            <a:spAutoFit/>
          </a:bodyPr>
          <a:lstStyle/>
          <a:p>
            <a:pPr>
              <a:lnSpc>
                <a:spcPct val="150000"/>
              </a:lnSpc>
            </a:pPr>
            <a:r>
              <a:rPr lang="en-US" altLang="zh-CN" sz="1800" b="1" dirty="0" smtClean="0"/>
              <a:t>1.</a:t>
            </a:r>
            <a:r>
              <a:rPr lang="zh-CN" altLang="en-US" sz="1800" b="1" dirty="0" smtClean="0"/>
              <a:t>在教材中找出</a:t>
            </a:r>
            <a:r>
              <a:rPr lang="en-US" altLang="zh-CN" sz="1800" b="1" dirty="0" smtClean="0"/>
              <a:t>P87</a:t>
            </a:r>
            <a:r>
              <a:rPr lang="zh-CN" altLang="en-US" sz="1800" b="1" dirty="0" smtClean="0"/>
              <a:t>思考与练习答案，并做标注。</a:t>
            </a:r>
            <a:endParaRPr lang="zh-CN" altLang="en-US" sz="1800" b="1" dirty="0"/>
          </a:p>
        </p:txBody>
      </p:sp>
      <p:sp>
        <p:nvSpPr>
          <p:cNvPr id="43" name="矩形 42"/>
          <p:cNvSpPr/>
          <p:nvPr/>
        </p:nvSpPr>
        <p:spPr>
          <a:xfrm>
            <a:off x="8049432" y="4457706"/>
            <a:ext cx="2857520" cy="923330"/>
          </a:xfrm>
          <a:prstGeom prst="rect">
            <a:avLst/>
          </a:prstGeom>
        </p:spPr>
        <p:txBody>
          <a:bodyPr wrap="square">
            <a:spAutoFit/>
          </a:bodyPr>
          <a:lstStyle/>
          <a:p>
            <a:pPr>
              <a:lnSpc>
                <a:spcPct val="150000"/>
              </a:lnSpc>
            </a:pPr>
            <a:r>
              <a:rPr lang="en-US" altLang="zh-CN" sz="1800" b="1" dirty="0" smtClean="0"/>
              <a:t>2. </a:t>
            </a:r>
            <a:r>
              <a:rPr lang="zh-CN" altLang="en-US" sz="1800" b="1" dirty="0" smtClean="0"/>
              <a:t>查阅资料，进一步了解数字轨道电路相关知识。</a:t>
            </a:r>
            <a:endParaRPr lang="zh-CN" altLang="en-US" sz="1800" b="1"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1" y="4235006"/>
            <a:ext cx="12241213" cy="2389780"/>
          </a:xfrm>
          <a:prstGeom prst="rect">
            <a:avLst/>
          </a:prstGeom>
          <a:solidFill>
            <a:schemeClr val="accent1"/>
          </a:solidFill>
          <a:ln>
            <a:noFill/>
          </a:ln>
          <a:effectLst>
            <a:outerShdw blurRad="508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4398" tIns="62199" rIns="124398" bIns="62199" rtlCol="0" anchor="ctr"/>
          <a:lstStyle/>
          <a:p>
            <a:pPr algn="ctr"/>
            <a:endParaRPr lang="zh-CN" altLang="en-US"/>
          </a:p>
        </p:txBody>
      </p:sp>
      <p:sp>
        <p:nvSpPr>
          <p:cNvPr id="24" name="Text Box 2"/>
          <p:cNvSpPr txBox="1">
            <a:spLocks noChangeArrowheads="1"/>
          </p:cNvSpPr>
          <p:nvPr/>
        </p:nvSpPr>
        <p:spPr bwMode="auto">
          <a:xfrm>
            <a:off x="2168282" y="4541394"/>
            <a:ext cx="7870457" cy="904582"/>
          </a:xfrm>
          <a:prstGeom prst="rect">
            <a:avLst/>
          </a:prstGeom>
          <a:noFill/>
          <a:ln w="9525">
            <a:noFill/>
            <a:miter lim="800000"/>
            <a:headEnd/>
            <a:tailEnd/>
          </a:ln>
        </p:spPr>
        <p:txBody>
          <a:bodyPr wrap="square" lIns="124398" tIns="62199" rIns="124398" bIns="62199">
            <a:spAutoFit/>
          </a:bodyPr>
          <a:lstStyle/>
          <a:p>
            <a:pPr algn="ctr"/>
            <a:r>
              <a:rPr lang="en-US" altLang="zh-CN" sz="4900" b="1" dirty="0">
                <a:solidFill>
                  <a:schemeClr val="bg1"/>
                </a:solidFill>
                <a:latin typeface="微软雅黑" panose="020B0503020204020204" pitchFamily="34" charset="-122"/>
                <a:ea typeface="微软雅黑" panose="020B0503020204020204" pitchFamily="34" charset="-122"/>
              </a:rPr>
              <a:t>THANKS</a:t>
            </a:r>
          </a:p>
        </p:txBody>
      </p:sp>
      <p:grpSp>
        <p:nvGrpSpPr>
          <p:cNvPr id="3" name="组合 24"/>
          <p:cNvGrpSpPr/>
          <p:nvPr/>
        </p:nvGrpSpPr>
        <p:grpSpPr>
          <a:xfrm>
            <a:off x="3873347" y="5390563"/>
            <a:ext cx="4484395" cy="87267"/>
            <a:chOff x="2768751" y="4109175"/>
            <a:chExt cx="3349775" cy="62334"/>
          </a:xfrm>
        </p:grpSpPr>
        <p:cxnSp>
          <p:nvCxnSpPr>
            <p:cNvPr id="26" name="直接连接符 25"/>
            <p:cNvCxnSpPr/>
            <p:nvPr/>
          </p:nvCxnSpPr>
          <p:spPr>
            <a:xfrm>
              <a:off x="2799918" y="4140342"/>
              <a:ext cx="328744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2768751"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056192" y="4109175"/>
              <a:ext cx="62334" cy="623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 Box 2"/>
          <p:cNvSpPr txBox="1">
            <a:spLocks noChangeArrowheads="1"/>
          </p:cNvSpPr>
          <p:nvPr/>
        </p:nvSpPr>
        <p:spPr bwMode="auto">
          <a:xfrm>
            <a:off x="4867430" y="5509056"/>
            <a:ext cx="2463951" cy="356445"/>
          </a:xfrm>
          <a:prstGeom prst="rect">
            <a:avLst/>
          </a:prstGeom>
          <a:noFill/>
          <a:ln w="9525">
            <a:noFill/>
            <a:miter lim="800000"/>
            <a:headEnd/>
            <a:tailEnd/>
          </a:ln>
        </p:spPr>
        <p:txBody>
          <a:bodyPr wrap="square" lIns="124398" tIns="62199" rIns="124398" bIns="62199">
            <a:spAutoFit/>
          </a:bodyPr>
          <a:lstStyle/>
          <a:p>
            <a:pPr algn="dist">
              <a:defRPr/>
            </a:pPr>
            <a:r>
              <a:rPr lang="zh-CN" altLang="en-US" sz="1500" dirty="0">
                <a:solidFill>
                  <a:schemeClr val="bg1"/>
                </a:solidFill>
                <a:latin typeface="微软雅黑" pitchFamily="34" charset="-122"/>
                <a:ea typeface="微软雅黑" pitchFamily="34" charset="-122"/>
              </a:rPr>
              <a:t>谢谢聆听</a:t>
            </a:r>
          </a:p>
        </p:txBody>
      </p:sp>
      <p:grpSp>
        <p:nvGrpSpPr>
          <p:cNvPr id="4" name="组合 33"/>
          <p:cNvGrpSpPr/>
          <p:nvPr/>
        </p:nvGrpSpPr>
        <p:grpSpPr>
          <a:xfrm>
            <a:off x="4918690" y="5996003"/>
            <a:ext cx="440396" cy="460557"/>
            <a:chOff x="3543574" y="4265651"/>
            <a:chExt cx="414516" cy="414516"/>
          </a:xfrm>
        </p:grpSpPr>
        <p:sp>
          <p:nvSpPr>
            <p:cNvPr id="35" name="椭圆 34"/>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 name="组合 35"/>
            <p:cNvGrpSpPr/>
            <p:nvPr/>
          </p:nvGrpSpPr>
          <p:grpSpPr>
            <a:xfrm>
              <a:off x="3629640" y="4325788"/>
              <a:ext cx="259976" cy="261734"/>
              <a:chOff x="5042691" y="2273922"/>
              <a:chExt cx="702937" cy="707690"/>
            </a:xfrm>
            <a:solidFill>
              <a:schemeClr val="bg1"/>
            </a:solidFill>
          </p:grpSpPr>
          <p:sp>
            <p:nvSpPr>
              <p:cNvPr id="37"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6" name="组合 38"/>
          <p:cNvGrpSpPr/>
          <p:nvPr/>
        </p:nvGrpSpPr>
        <p:grpSpPr>
          <a:xfrm>
            <a:off x="5565616" y="5996003"/>
            <a:ext cx="440396" cy="460557"/>
            <a:chOff x="4102125" y="4265651"/>
            <a:chExt cx="414516" cy="414516"/>
          </a:xfrm>
        </p:grpSpPr>
        <p:sp>
          <p:nvSpPr>
            <p:cNvPr id="40" name="椭圆 39"/>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 name="组合 40"/>
            <p:cNvGrpSpPr/>
            <p:nvPr/>
          </p:nvGrpSpPr>
          <p:grpSpPr>
            <a:xfrm>
              <a:off x="4199233" y="4358783"/>
              <a:ext cx="238761" cy="198211"/>
              <a:chOff x="3132963" y="3140191"/>
              <a:chExt cx="645573" cy="535933"/>
            </a:xfrm>
            <a:solidFill>
              <a:schemeClr val="bg1"/>
            </a:solidFill>
          </p:grpSpPr>
          <p:sp>
            <p:nvSpPr>
              <p:cNvPr id="42"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8" name="组合 47"/>
          <p:cNvGrpSpPr/>
          <p:nvPr/>
        </p:nvGrpSpPr>
        <p:grpSpPr>
          <a:xfrm>
            <a:off x="6890813" y="5996003"/>
            <a:ext cx="440396" cy="460557"/>
            <a:chOff x="5181486" y="4265651"/>
            <a:chExt cx="414516" cy="414516"/>
          </a:xfrm>
        </p:grpSpPr>
        <p:sp>
          <p:nvSpPr>
            <p:cNvPr id="49" name="椭圆 48"/>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 name="组合 49"/>
            <p:cNvGrpSpPr/>
            <p:nvPr/>
          </p:nvGrpSpPr>
          <p:grpSpPr>
            <a:xfrm>
              <a:off x="5287222" y="4375239"/>
              <a:ext cx="253419" cy="172633"/>
              <a:chOff x="4895160" y="4287159"/>
              <a:chExt cx="571418" cy="389258"/>
            </a:xfrm>
            <a:solidFill>
              <a:schemeClr val="bg1"/>
            </a:solidFill>
          </p:grpSpPr>
          <p:sp>
            <p:nvSpPr>
              <p:cNvPr id="51"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2"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4"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5"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6"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7"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9"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0" name="组合 59"/>
          <p:cNvGrpSpPr/>
          <p:nvPr/>
        </p:nvGrpSpPr>
        <p:grpSpPr>
          <a:xfrm>
            <a:off x="6226669" y="5996003"/>
            <a:ext cx="440396" cy="460557"/>
            <a:chOff x="4626437" y="4265651"/>
            <a:chExt cx="414516" cy="414516"/>
          </a:xfrm>
        </p:grpSpPr>
        <p:sp>
          <p:nvSpPr>
            <p:cNvPr id="61" name="椭圆 60"/>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11" name="组合 61"/>
            <p:cNvGrpSpPr/>
            <p:nvPr/>
          </p:nvGrpSpPr>
          <p:grpSpPr>
            <a:xfrm>
              <a:off x="4710891" y="4356960"/>
              <a:ext cx="232896" cy="199705"/>
              <a:chOff x="3546346" y="2339026"/>
              <a:chExt cx="897787" cy="769842"/>
            </a:xfrm>
            <a:solidFill>
              <a:schemeClr val="bg1"/>
            </a:solidFill>
          </p:grpSpPr>
          <p:sp>
            <p:nvSpPr>
              <p:cNvPr id="63"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4"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2" name="TextBox 1"/>
          <p:cNvSpPr txBox="1"/>
          <p:nvPr/>
        </p:nvSpPr>
        <p:spPr>
          <a:xfrm>
            <a:off x="3048772" y="2386004"/>
            <a:ext cx="6051338" cy="802721"/>
          </a:xfrm>
          <a:prstGeom prst="rect">
            <a:avLst/>
          </a:prstGeom>
          <a:noFill/>
        </p:spPr>
        <p:txBody>
          <a:bodyPr wrap="square" lIns="124398" tIns="62199" rIns="124398" bIns="62199" rtlCol="0">
            <a:spAutoFit/>
          </a:bodyPr>
          <a:lstStyle/>
          <a:p>
            <a:pPr algn="ctr"/>
            <a:r>
              <a:rPr lang="zh-CN" altLang="en-US" sz="4400" b="1" dirty="0" smtClean="0">
                <a:solidFill>
                  <a:srgbClr val="0070C0"/>
                </a:solidFill>
                <a:latin typeface="微软雅黑" pitchFamily="34" charset="-122"/>
                <a:ea typeface="微软雅黑" pitchFamily="34" charset="-122"/>
              </a:rPr>
              <a:t>敬  请  批  评  指  正</a:t>
            </a:r>
            <a:endParaRPr lang="en-US" altLang="zh-CN" sz="4400" b="1" dirty="0" smtClean="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4863491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77070" y="314302"/>
            <a:ext cx="3489292" cy="556500"/>
          </a:xfrm>
          <a:prstGeom prst="rect">
            <a:avLst/>
          </a:prstGeom>
        </p:spPr>
        <p:txBody>
          <a:bodyPr wrap="none" lIns="124398" tIns="62199" rIns="124398" bIns="62199">
            <a:spAutoFit/>
          </a:bodyPr>
          <a:lstStyle/>
          <a:p>
            <a:r>
              <a:rPr lang="en-US" altLang="zh-CN" sz="2800" b="1" dirty="0" smtClean="0">
                <a:solidFill>
                  <a:srgbClr val="0070C0"/>
                </a:solidFill>
                <a:latin typeface="微软雅黑" pitchFamily="34" charset="-122"/>
                <a:ea typeface="微软雅黑" pitchFamily="34" charset="-122"/>
                <a:sym typeface="Arial" pitchFamily="34" charset="0"/>
              </a:rPr>
              <a:t>2.3.1  </a:t>
            </a:r>
            <a:r>
              <a:rPr lang="zh-CN" altLang="en-US" sz="2800" b="1" dirty="0" smtClean="0">
                <a:solidFill>
                  <a:srgbClr val="0070C0"/>
                </a:solidFill>
                <a:latin typeface="微软雅黑" pitchFamily="34" charset="-122"/>
                <a:ea typeface="微软雅黑" pitchFamily="34" charset="-122"/>
                <a:sym typeface="Arial" pitchFamily="34" charset="0"/>
              </a:rPr>
              <a:t>轨道电路概述</a:t>
            </a:r>
            <a:endParaRPr lang="zh-CN" altLang="en-US" sz="2800" dirty="0">
              <a:solidFill>
                <a:srgbClr val="0070C0"/>
              </a:solidFill>
            </a:endParaRPr>
          </a:p>
        </p:txBody>
      </p:sp>
      <p:pic>
        <p:nvPicPr>
          <p:cNvPr id="5" name="Picture 2" descr="d:\360浏览器\360\360se\360se6\User Data\temp\2013327152014505.jpg"/>
          <p:cNvPicPr>
            <a:picLocks noChangeAspect="1" noChangeArrowheads="1"/>
          </p:cNvPicPr>
          <p:nvPr/>
        </p:nvPicPr>
        <p:blipFill>
          <a:blip r:embed="rId2"/>
          <a:srcRect/>
          <a:stretch>
            <a:fillRect/>
          </a:stretch>
        </p:blipFill>
        <p:spPr bwMode="auto">
          <a:xfrm>
            <a:off x="140912" y="2028814"/>
            <a:ext cx="5051000" cy="3929090"/>
          </a:xfrm>
          <a:prstGeom prst="rect">
            <a:avLst/>
          </a:prstGeom>
          <a:noFill/>
          <a:ln>
            <a:solidFill>
              <a:srgbClr val="01AEEE"/>
            </a:solidFill>
          </a:ln>
        </p:spPr>
      </p:pic>
      <p:sp>
        <p:nvSpPr>
          <p:cNvPr id="6" name="矩形 5"/>
          <p:cNvSpPr/>
          <p:nvPr/>
        </p:nvSpPr>
        <p:spPr>
          <a:xfrm>
            <a:off x="1191384" y="6029342"/>
            <a:ext cx="3000396" cy="461665"/>
          </a:xfrm>
          <a:prstGeom prst="rect">
            <a:avLst/>
          </a:prstGeom>
        </p:spPr>
        <p:txBody>
          <a:bodyPr wrap="square">
            <a:spAutoFit/>
          </a:bodyPr>
          <a:lstStyle/>
          <a:p>
            <a:r>
              <a:rPr lang="zh-CN" altLang="en-US" sz="2400" b="1" dirty="0" smtClean="0">
                <a:solidFill>
                  <a:srgbClr val="333399"/>
                </a:solidFill>
                <a:latin typeface="+mj-ea"/>
                <a:ea typeface="+mj-ea"/>
              </a:rPr>
              <a:t>工人在轨道上打孔</a:t>
            </a:r>
            <a:endParaRPr lang="zh-CN" altLang="en-US" sz="2400" b="1" dirty="0">
              <a:solidFill>
                <a:srgbClr val="333399"/>
              </a:solidFill>
              <a:latin typeface="+mj-ea"/>
              <a:ea typeface="+mj-ea"/>
            </a:endParaRPr>
          </a:p>
        </p:txBody>
      </p:sp>
      <p:pic>
        <p:nvPicPr>
          <p:cNvPr id="7" name="Picture 2" descr="d:\360浏~1\360\360se\360se6\USERDA~1\Temp\U_2654~1.JPG"/>
          <p:cNvPicPr>
            <a:picLocks noChangeAspect="1" noChangeArrowheads="1"/>
          </p:cNvPicPr>
          <p:nvPr/>
        </p:nvPicPr>
        <p:blipFill>
          <a:blip r:embed="rId3"/>
          <a:srcRect/>
          <a:stretch>
            <a:fillRect/>
          </a:stretch>
        </p:blipFill>
        <p:spPr bwMode="auto">
          <a:xfrm>
            <a:off x="5263349" y="2028814"/>
            <a:ext cx="6885735" cy="3929090"/>
          </a:xfrm>
          <a:prstGeom prst="rect">
            <a:avLst/>
          </a:prstGeom>
          <a:noFill/>
          <a:ln>
            <a:solidFill>
              <a:srgbClr val="01AEEE"/>
            </a:solidFill>
          </a:ln>
        </p:spPr>
      </p:pic>
      <p:sp>
        <p:nvSpPr>
          <p:cNvPr id="8" name="矩形 7"/>
          <p:cNvSpPr/>
          <p:nvPr/>
        </p:nvSpPr>
        <p:spPr>
          <a:xfrm>
            <a:off x="6692110" y="6029342"/>
            <a:ext cx="3897221" cy="461665"/>
          </a:xfrm>
          <a:prstGeom prst="rect">
            <a:avLst/>
          </a:prstGeom>
        </p:spPr>
        <p:txBody>
          <a:bodyPr wrap="none">
            <a:spAutoFit/>
          </a:bodyPr>
          <a:lstStyle/>
          <a:p>
            <a:r>
              <a:rPr lang="zh-CN" altLang="en-US" sz="2400" b="1" dirty="0" smtClean="0">
                <a:solidFill>
                  <a:srgbClr val="333399"/>
                </a:solidFill>
                <a:latin typeface="+mj-ea"/>
                <a:ea typeface="+mj-ea"/>
              </a:rPr>
              <a:t>工人安装塞钉式钢轨接续线</a:t>
            </a:r>
            <a:endParaRPr lang="zh-CN" altLang="en-US" sz="2400" b="1" dirty="0">
              <a:solidFill>
                <a:srgbClr val="333399"/>
              </a:solidFill>
              <a:latin typeface="+mj-ea"/>
              <a:ea typeface="+mj-ea"/>
            </a:endParaRPr>
          </a:p>
        </p:txBody>
      </p:sp>
      <p:sp>
        <p:nvSpPr>
          <p:cNvPr id="9" name="矩形 8"/>
          <p:cNvSpPr/>
          <p:nvPr/>
        </p:nvSpPr>
        <p:spPr>
          <a:xfrm>
            <a:off x="477004" y="1100120"/>
            <a:ext cx="1334856" cy="494945"/>
          </a:xfrm>
          <a:prstGeom prst="rect">
            <a:avLst/>
          </a:prstGeom>
        </p:spPr>
        <p:txBody>
          <a:bodyPr wrap="none" lIns="124398" tIns="62199" rIns="124398" bIns="62199">
            <a:spAutoFit/>
          </a:bodyPr>
          <a:lstStyle/>
          <a:p>
            <a:r>
              <a:rPr lang="en-US" altLang="zh-CN" sz="2400" b="1" dirty="0" smtClean="0">
                <a:latin typeface="+mn-ea"/>
                <a:sym typeface="Arial" pitchFamily="34" charset="0"/>
              </a:rPr>
              <a:t>1</a:t>
            </a:r>
            <a:r>
              <a:rPr lang="zh-CN" altLang="en-US" sz="2400" b="1" dirty="0" smtClean="0">
                <a:latin typeface="+mn-ea"/>
                <a:sym typeface="Arial" pitchFamily="34" charset="0"/>
              </a:rPr>
              <a:t>、组成</a:t>
            </a:r>
            <a:endParaRPr lang="zh-CN" altLang="en-US" sz="2400" dirty="0">
              <a:latin typeface="+mn-ea"/>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38">
      <a:dk1>
        <a:sysClr val="windowText" lastClr="000000"/>
      </a:dk1>
      <a:lt1>
        <a:sysClr val="window" lastClr="FFFFFF"/>
      </a:lt1>
      <a:dk2>
        <a:srgbClr val="1F497D"/>
      </a:dk2>
      <a:lt2>
        <a:srgbClr val="EEECE1"/>
      </a:lt2>
      <a:accent1>
        <a:srgbClr val="00AEEE"/>
      </a:accent1>
      <a:accent2>
        <a:srgbClr val="E83828"/>
      </a:accent2>
      <a:accent3>
        <a:srgbClr val="72CD4F"/>
      </a:accent3>
      <a:accent4>
        <a:srgbClr val="FE9800"/>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7996</TotalTime>
  <Words>5092</Words>
  <Application>Microsoft Office PowerPoint</Application>
  <PresentationFormat>自定义</PresentationFormat>
  <Paragraphs>580</Paragraphs>
  <Slides>81</Slides>
  <Notes>5</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81</vt:i4>
      </vt:variant>
    </vt:vector>
  </HeadingPairs>
  <TitlesOfParts>
    <vt:vector size="85" baseType="lpstr">
      <vt:lpstr>Office 主题</vt:lpstr>
      <vt:lpstr>文档</vt:lpstr>
      <vt:lpstr>Visio</vt:lpstr>
      <vt:lpstr>Clip</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李培俊</dc:creator>
  <cp:lastModifiedBy>Administrator</cp:lastModifiedBy>
  <cp:revision>894</cp:revision>
  <dcterms:created xsi:type="dcterms:W3CDTF">2015-10-16T03:54:15Z</dcterms:created>
  <dcterms:modified xsi:type="dcterms:W3CDTF">2019-03-13T03:30:42Z</dcterms:modified>
</cp:coreProperties>
</file>